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81" r:id="rId3"/>
    <p:sldId id="282" r:id="rId4"/>
    <p:sldId id="257" r:id="rId5"/>
    <p:sldId id="283" r:id="rId6"/>
    <p:sldId id="284" r:id="rId7"/>
    <p:sldId id="285" r:id="rId8"/>
    <p:sldId id="289" r:id="rId9"/>
    <p:sldId id="286" r:id="rId10"/>
    <p:sldId id="258" r:id="rId11"/>
    <p:sldId id="260" r:id="rId12"/>
    <p:sldId id="261" r:id="rId13"/>
    <p:sldId id="262" r:id="rId14"/>
    <p:sldId id="263" r:id="rId15"/>
    <p:sldId id="265" r:id="rId16"/>
    <p:sldId id="266" r:id="rId17"/>
    <p:sldId id="278" r:id="rId18"/>
    <p:sldId id="290" r:id="rId19"/>
    <p:sldId id="264" r:id="rId20"/>
    <p:sldId id="267" r:id="rId21"/>
    <p:sldId id="268" r:id="rId22"/>
    <p:sldId id="291" r:id="rId23"/>
    <p:sldId id="269" r:id="rId24"/>
    <p:sldId id="270" r:id="rId25"/>
    <p:sldId id="271" r:id="rId26"/>
    <p:sldId id="272" r:id="rId27"/>
    <p:sldId id="292" r:id="rId28"/>
    <p:sldId id="273" r:id="rId29"/>
    <p:sldId id="274" r:id="rId30"/>
    <p:sldId id="275" r:id="rId31"/>
    <p:sldId id="293" r:id="rId32"/>
    <p:sldId id="276" r:id="rId33"/>
    <p:sldId id="277" r:id="rId34"/>
    <p:sldId id="279" r:id="rId35"/>
    <p:sldId id="280" r:id="rId36"/>
    <p:sldId id="288" r:id="rId37"/>
    <p:sldId id="287" r:id="rId38"/>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3" autoAdjust="0"/>
    <p:restoredTop sz="94660"/>
  </p:normalViewPr>
  <p:slideViewPr>
    <p:cSldViewPr>
      <p:cViewPr>
        <p:scale>
          <a:sx n="90" d="100"/>
          <a:sy n="90" d="100"/>
        </p:scale>
        <p:origin x="-984"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EAB7E056-D3BF-49D9-9405-577F0B2EDE49}" type="datetimeFigureOut">
              <a:rPr lang="en-AU" smtClean="0"/>
              <a:t>13/11/2013</a:t>
            </a:fld>
            <a:endParaRPr lang="en-AU"/>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D08479B3-A4F1-43CC-8DF5-C0771B4D96D2}" type="slidenum">
              <a:rPr lang="en-AU" smtClean="0"/>
              <a:t>‹#›</a:t>
            </a:fld>
            <a:endParaRPr lang="en-AU"/>
          </a:p>
        </p:txBody>
      </p:sp>
    </p:spTree>
    <p:extLst>
      <p:ext uri="{BB962C8B-B14F-4D97-AF65-F5344CB8AC3E}">
        <p14:creationId xmlns:p14="http://schemas.microsoft.com/office/powerpoint/2010/main" val="173688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11591F3-89C7-4D27-9FC6-07B6D4D3D1E3}" type="datetimeFigureOut">
              <a:rPr lang="en-AU" smtClean="0"/>
              <a:t>13/11/2013</a:t>
            </a:fld>
            <a:endParaRPr lang="en-AU"/>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D89BACA9-4034-426D-AF8C-A51B7DC3113C}" type="slidenum">
              <a:rPr lang="en-AU" smtClean="0"/>
              <a:t>‹#›</a:t>
            </a:fld>
            <a:endParaRPr lang="en-AU"/>
          </a:p>
        </p:txBody>
      </p:sp>
    </p:spTree>
    <p:extLst>
      <p:ext uri="{BB962C8B-B14F-4D97-AF65-F5344CB8AC3E}">
        <p14:creationId xmlns:p14="http://schemas.microsoft.com/office/powerpoint/2010/main" val="29004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6AEB3633-AE5E-4018-AA8A-45844134C055}" type="datetime1">
              <a:rPr lang="en-AU" smtClean="0"/>
              <a:t>13/11/2013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B478630-91A0-40B7-8538-05E1D0861782}" type="slidenum">
              <a:rPr lang="en-AU" smtClean="0"/>
              <a:t>‹#›</a:t>
            </a:fld>
            <a:endParaRPr lang="en-AU"/>
          </a:p>
        </p:txBody>
      </p:sp>
    </p:spTree>
    <p:extLst>
      <p:ext uri="{BB962C8B-B14F-4D97-AF65-F5344CB8AC3E}">
        <p14:creationId xmlns:p14="http://schemas.microsoft.com/office/powerpoint/2010/main" val="401274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A5767C6-B10D-4DA7-B7D0-A8F650C0F801}" type="datetime1">
              <a:rPr lang="en-AU" smtClean="0"/>
              <a:t>13/11/2013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B478630-91A0-40B7-8538-05E1D0861782}" type="slidenum">
              <a:rPr lang="en-AU" smtClean="0"/>
              <a:t>‹#›</a:t>
            </a:fld>
            <a:endParaRPr lang="en-AU"/>
          </a:p>
        </p:txBody>
      </p:sp>
    </p:spTree>
    <p:extLst>
      <p:ext uri="{BB962C8B-B14F-4D97-AF65-F5344CB8AC3E}">
        <p14:creationId xmlns:p14="http://schemas.microsoft.com/office/powerpoint/2010/main" val="12770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581B1-F20A-40AF-8804-E48109206E17}" type="datetime1">
              <a:rPr lang="en-AU" smtClean="0"/>
              <a:t>13/11/2013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B478630-91A0-40B7-8538-05E1D0861782}" type="slidenum">
              <a:rPr lang="en-AU" smtClean="0"/>
              <a:t>‹#›</a:t>
            </a:fld>
            <a:endParaRPr lang="en-AU"/>
          </a:p>
        </p:txBody>
      </p:sp>
    </p:spTree>
    <p:extLst>
      <p:ext uri="{BB962C8B-B14F-4D97-AF65-F5344CB8AC3E}">
        <p14:creationId xmlns:p14="http://schemas.microsoft.com/office/powerpoint/2010/main" val="406545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534D3F0-47F4-4DFA-9E5C-62D69F1FA4DE}" type="datetime1">
              <a:rPr lang="en-AU" smtClean="0"/>
              <a:t>13/11/2013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B478630-91A0-40B7-8538-05E1D0861782}" type="slidenum">
              <a:rPr lang="en-AU" smtClean="0"/>
              <a:t>‹#›</a:t>
            </a:fld>
            <a:endParaRPr lang="en-AU"/>
          </a:p>
        </p:txBody>
      </p:sp>
    </p:spTree>
    <p:extLst>
      <p:ext uri="{BB962C8B-B14F-4D97-AF65-F5344CB8AC3E}">
        <p14:creationId xmlns:p14="http://schemas.microsoft.com/office/powerpoint/2010/main" val="90180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EDCEF5-B2B9-48C8-B192-887060197974}" type="datetime1">
              <a:rPr lang="en-AU" smtClean="0"/>
              <a:t>13/11/2013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B478630-91A0-40B7-8538-05E1D0861782}" type="slidenum">
              <a:rPr lang="en-AU" smtClean="0"/>
              <a:t>‹#›</a:t>
            </a:fld>
            <a:endParaRPr lang="en-AU"/>
          </a:p>
        </p:txBody>
      </p:sp>
    </p:spTree>
    <p:extLst>
      <p:ext uri="{BB962C8B-B14F-4D97-AF65-F5344CB8AC3E}">
        <p14:creationId xmlns:p14="http://schemas.microsoft.com/office/powerpoint/2010/main" val="332709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E31F55E-369D-4BAC-961D-8B532E521A6D}" type="datetime1">
              <a:rPr lang="en-AU" smtClean="0"/>
              <a:t>13/11/2013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B478630-91A0-40B7-8538-05E1D0861782}" type="slidenum">
              <a:rPr lang="en-AU" smtClean="0"/>
              <a:t>‹#›</a:t>
            </a:fld>
            <a:endParaRPr lang="en-AU"/>
          </a:p>
        </p:txBody>
      </p:sp>
    </p:spTree>
    <p:extLst>
      <p:ext uri="{BB962C8B-B14F-4D97-AF65-F5344CB8AC3E}">
        <p14:creationId xmlns:p14="http://schemas.microsoft.com/office/powerpoint/2010/main" val="194232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2D7F6B8-D177-42DD-9AA3-B29063047596}" type="datetime1">
              <a:rPr lang="en-AU" smtClean="0"/>
              <a:t>13/11/2013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B478630-91A0-40B7-8538-05E1D0861782}" type="slidenum">
              <a:rPr lang="en-AU" smtClean="0"/>
              <a:t>‹#›</a:t>
            </a:fld>
            <a:endParaRPr lang="en-AU"/>
          </a:p>
        </p:txBody>
      </p:sp>
    </p:spTree>
    <p:extLst>
      <p:ext uri="{BB962C8B-B14F-4D97-AF65-F5344CB8AC3E}">
        <p14:creationId xmlns:p14="http://schemas.microsoft.com/office/powerpoint/2010/main" val="3798438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E6CDCCA-7512-47C7-997C-C8038CFF2331}" type="datetime1">
              <a:rPr lang="en-AU" smtClean="0"/>
              <a:t>13/11/2013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B478630-91A0-40B7-8538-05E1D0861782}" type="slidenum">
              <a:rPr lang="en-AU" smtClean="0"/>
              <a:t>‹#›</a:t>
            </a:fld>
            <a:endParaRPr lang="en-AU"/>
          </a:p>
        </p:txBody>
      </p:sp>
    </p:spTree>
    <p:extLst>
      <p:ext uri="{BB962C8B-B14F-4D97-AF65-F5344CB8AC3E}">
        <p14:creationId xmlns:p14="http://schemas.microsoft.com/office/powerpoint/2010/main" val="20040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71D52-EEE3-49E6-B1A0-016BBF463FC7}" type="datetime1">
              <a:rPr lang="en-AU" smtClean="0"/>
              <a:t>13/11/2013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B478630-91A0-40B7-8538-05E1D0861782}" type="slidenum">
              <a:rPr lang="en-AU" smtClean="0"/>
              <a:t>‹#›</a:t>
            </a:fld>
            <a:endParaRPr lang="en-AU"/>
          </a:p>
        </p:txBody>
      </p:sp>
    </p:spTree>
    <p:extLst>
      <p:ext uri="{BB962C8B-B14F-4D97-AF65-F5344CB8AC3E}">
        <p14:creationId xmlns:p14="http://schemas.microsoft.com/office/powerpoint/2010/main" val="233427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DCCC6-07B9-41CD-911C-F22BA26BB04F}" type="datetime1">
              <a:rPr lang="en-AU" smtClean="0"/>
              <a:t>13/11/2013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B478630-91A0-40B7-8538-05E1D0861782}" type="slidenum">
              <a:rPr lang="en-AU" smtClean="0"/>
              <a:t>‹#›</a:t>
            </a:fld>
            <a:endParaRPr lang="en-AU"/>
          </a:p>
        </p:txBody>
      </p:sp>
    </p:spTree>
    <p:extLst>
      <p:ext uri="{BB962C8B-B14F-4D97-AF65-F5344CB8AC3E}">
        <p14:creationId xmlns:p14="http://schemas.microsoft.com/office/powerpoint/2010/main" val="394539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969E4-EBDD-4FCA-9BDC-6E232D1F5D5F}" type="datetime1">
              <a:rPr lang="en-AU" smtClean="0"/>
              <a:t>13/11/2013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B478630-91A0-40B7-8538-05E1D0861782}" type="slidenum">
              <a:rPr lang="en-AU" smtClean="0"/>
              <a:t>‹#›</a:t>
            </a:fld>
            <a:endParaRPr lang="en-AU"/>
          </a:p>
        </p:txBody>
      </p:sp>
    </p:spTree>
    <p:extLst>
      <p:ext uri="{BB962C8B-B14F-4D97-AF65-F5344CB8AC3E}">
        <p14:creationId xmlns:p14="http://schemas.microsoft.com/office/powerpoint/2010/main" val="3530870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F4DD4-1844-4587-BE61-CB59EB323DC7}" type="datetime1">
              <a:rPr lang="en-AU" smtClean="0"/>
              <a:t>13/11/2013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78630-91A0-40B7-8538-05E1D0861782}" type="slidenum">
              <a:rPr lang="en-AU" smtClean="0"/>
              <a:t>‹#›</a:t>
            </a:fld>
            <a:endParaRPr lang="en-AU"/>
          </a:p>
        </p:txBody>
      </p:sp>
    </p:spTree>
    <p:extLst>
      <p:ext uri="{BB962C8B-B14F-4D97-AF65-F5344CB8AC3E}">
        <p14:creationId xmlns:p14="http://schemas.microsoft.com/office/powerpoint/2010/main" val="3969665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2"/>
            <a:ext cx="7772400" cy="1470025"/>
          </a:xfrm>
        </p:spPr>
        <p:txBody>
          <a:bodyPr>
            <a:normAutofit/>
          </a:bodyPr>
          <a:lstStyle/>
          <a:p>
            <a:r>
              <a:rPr lang="en-US" b="1" dirty="0"/>
              <a:t>Why do I need to </a:t>
            </a:r>
            <a:r>
              <a:rPr lang="en-US" b="1" dirty="0" smtClean="0"/>
              <a:t>use quantitative research methods?</a:t>
            </a:r>
            <a:endParaRPr lang="en-AU" b="1" dirty="0"/>
          </a:p>
        </p:txBody>
      </p:sp>
      <p:pic>
        <p:nvPicPr>
          <p:cNvPr id="1026" name="Picture 2" descr="http://cdn2-b.examiner.com/sites/default/files/styles/image_content_width/hash/66/b7/Stubborn.jpg?itok=FDp_4yY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645024"/>
            <a:ext cx="3312368" cy="264084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B478630-91A0-40B7-8538-05E1D0861782}" type="slidenum">
              <a:rPr lang="en-AU" smtClean="0"/>
              <a:t>1</a:t>
            </a:fld>
            <a:endParaRPr lang="en-AU"/>
          </a:p>
        </p:txBody>
      </p:sp>
      <p:sp>
        <p:nvSpPr>
          <p:cNvPr id="4" name="TextBox 3"/>
          <p:cNvSpPr txBox="1"/>
          <p:nvPr/>
        </p:nvSpPr>
        <p:spPr>
          <a:xfrm>
            <a:off x="2915816" y="2348880"/>
            <a:ext cx="3456384" cy="830997"/>
          </a:xfrm>
          <a:prstGeom prst="rect">
            <a:avLst/>
          </a:prstGeom>
          <a:noFill/>
        </p:spPr>
        <p:txBody>
          <a:bodyPr wrap="square" rtlCol="0">
            <a:spAutoFit/>
          </a:bodyPr>
          <a:lstStyle/>
          <a:p>
            <a:pPr algn="ctr"/>
            <a:r>
              <a:rPr lang="en-US" sz="2400" b="1" dirty="0" smtClean="0"/>
              <a:t>Larissa Schneider </a:t>
            </a:r>
            <a:r>
              <a:rPr lang="en-US" sz="2400" b="1" dirty="0" err="1" smtClean="0"/>
              <a:t>Guilhon</a:t>
            </a:r>
            <a:endParaRPr lang="en-US" sz="2400" b="1" dirty="0" smtClean="0"/>
          </a:p>
          <a:p>
            <a:pPr algn="ctr"/>
            <a:r>
              <a:rPr lang="en-US" sz="2400" b="1" dirty="0" smtClean="0"/>
              <a:t>University of Canberra</a:t>
            </a:r>
            <a:endParaRPr lang="en-AU" sz="2400" b="1" dirty="0"/>
          </a:p>
        </p:txBody>
      </p:sp>
    </p:spTree>
    <p:extLst>
      <p:ext uri="{BB962C8B-B14F-4D97-AF65-F5344CB8AC3E}">
        <p14:creationId xmlns:p14="http://schemas.microsoft.com/office/powerpoint/2010/main" val="3981669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9900"/>
                </a:solidFill>
              </a:rPr>
              <a:t>How do I go by answering an interesting question?</a:t>
            </a:r>
            <a:endParaRPr lang="en-AU" b="1" dirty="0">
              <a:solidFill>
                <a:srgbClr val="0099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72809">
            <a:off x="1979712" y="1611052"/>
            <a:ext cx="5620543" cy="4442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B478630-91A0-40B7-8538-05E1D0861782}" type="slidenum">
              <a:rPr lang="en-AU" smtClean="0"/>
              <a:t>10</a:t>
            </a:fld>
            <a:endParaRPr lang="en-AU"/>
          </a:p>
        </p:txBody>
      </p:sp>
    </p:spTree>
    <p:extLst>
      <p:ext uri="{BB962C8B-B14F-4D97-AF65-F5344CB8AC3E}">
        <p14:creationId xmlns:p14="http://schemas.microsoft.com/office/powerpoint/2010/main" val="3927308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9900"/>
                </a:solidFill>
              </a:rPr>
              <a:t>Generating theories and testing them</a:t>
            </a:r>
            <a:endParaRPr lang="en-AU" b="1" dirty="0">
              <a:solidFill>
                <a:srgbClr val="009900"/>
              </a:solidFill>
            </a:endParaRPr>
          </a:p>
        </p:txBody>
      </p:sp>
      <p:sp>
        <p:nvSpPr>
          <p:cNvPr id="3" name="Content Placeholder 2"/>
          <p:cNvSpPr>
            <a:spLocks noGrp="1"/>
          </p:cNvSpPr>
          <p:nvPr>
            <p:ph idx="1"/>
          </p:nvPr>
        </p:nvSpPr>
        <p:spPr>
          <a:xfrm>
            <a:off x="457200" y="1600200"/>
            <a:ext cx="8229600" cy="4822371"/>
          </a:xfrm>
        </p:spPr>
        <p:txBody>
          <a:bodyPr>
            <a:normAutofit/>
          </a:bodyPr>
          <a:lstStyle/>
          <a:p>
            <a:pPr marL="0" indent="0">
              <a:lnSpc>
                <a:spcPct val="150000"/>
              </a:lnSpc>
              <a:buNone/>
            </a:pPr>
            <a:r>
              <a:rPr lang="en-US" sz="2400" b="1" dirty="0" smtClean="0"/>
              <a:t>Based on your observations, you build theories.</a:t>
            </a:r>
          </a:p>
          <a:p>
            <a:pPr>
              <a:lnSpc>
                <a:spcPct val="150000"/>
              </a:lnSpc>
            </a:pPr>
            <a:r>
              <a:rPr lang="en-US" sz="2400" b="1" i="1" dirty="0" smtClean="0"/>
              <a:t>Big Brother </a:t>
            </a:r>
            <a:r>
              <a:rPr lang="en-US" sz="2400" b="1" dirty="0" smtClean="0"/>
              <a:t>theories:</a:t>
            </a:r>
          </a:p>
          <a:p>
            <a:pPr marL="0" indent="0">
              <a:lnSpc>
                <a:spcPct val="150000"/>
              </a:lnSpc>
              <a:buNone/>
            </a:pPr>
            <a:r>
              <a:rPr lang="en-US" sz="2400" b="1" dirty="0" smtClean="0">
                <a:solidFill>
                  <a:srgbClr val="FF0000"/>
                </a:solidFill>
              </a:rPr>
              <a:t>1</a:t>
            </a:r>
            <a:r>
              <a:rPr lang="en-US" sz="2400" b="1" baseline="30000" dirty="0" smtClean="0">
                <a:solidFill>
                  <a:srgbClr val="FF0000"/>
                </a:solidFill>
              </a:rPr>
              <a:t>st</a:t>
            </a:r>
            <a:r>
              <a:rPr lang="en-US" sz="2400" b="1" dirty="0" smtClean="0"/>
              <a:t>: People with narcissistic personality disorder are more likely to audition for </a:t>
            </a:r>
            <a:r>
              <a:rPr lang="en-US" sz="2400" b="1" i="1" dirty="0" smtClean="0"/>
              <a:t>Big Brother</a:t>
            </a:r>
            <a:r>
              <a:rPr lang="en-US" sz="2400" b="1" dirty="0" smtClean="0"/>
              <a:t>.</a:t>
            </a:r>
          </a:p>
          <a:p>
            <a:pPr marL="0" indent="0">
              <a:lnSpc>
                <a:spcPct val="150000"/>
              </a:lnSpc>
              <a:buNone/>
            </a:pPr>
            <a:r>
              <a:rPr lang="en-US" sz="2400" b="1" dirty="0" smtClean="0">
                <a:solidFill>
                  <a:srgbClr val="FF0000"/>
                </a:solidFill>
              </a:rPr>
              <a:t>2</a:t>
            </a:r>
            <a:r>
              <a:rPr lang="en-US" sz="2400" b="1" baseline="30000" dirty="0" smtClean="0">
                <a:solidFill>
                  <a:srgbClr val="FF0000"/>
                </a:solidFill>
              </a:rPr>
              <a:t>nd</a:t>
            </a:r>
            <a:r>
              <a:rPr lang="en-US" sz="2400" b="1" dirty="0" smtClean="0"/>
              <a:t>: Producers of </a:t>
            </a:r>
            <a:r>
              <a:rPr lang="en-US" sz="2400" b="1" i="1" dirty="0" smtClean="0"/>
              <a:t>Big Brother </a:t>
            </a:r>
            <a:r>
              <a:rPr lang="en-US" sz="2400" b="1" dirty="0" smtClean="0"/>
              <a:t>are more likely to select people who have narcissistic personality disorder to be contestants than those with less extreme personalities.</a:t>
            </a:r>
          </a:p>
        </p:txBody>
      </p:sp>
      <p:sp>
        <p:nvSpPr>
          <p:cNvPr id="4" name="Slide Number Placeholder 3"/>
          <p:cNvSpPr>
            <a:spLocks noGrp="1"/>
          </p:cNvSpPr>
          <p:nvPr>
            <p:ph type="sldNum" sz="quarter" idx="12"/>
          </p:nvPr>
        </p:nvSpPr>
        <p:spPr/>
        <p:txBody>
          <a:bodyPr/>
          <a:lstStyle/>
          <a:p>
            <a:fld id="{6B478630-91A0-40B7-8538-05E1D0861782}" type="slidenum">
              <a:rPr lang="en-AU" smtClean="0"/>
              <a:t>11</a:t>
            </a:fld>
            <a:endParaRPr lang="en-AU"/>
          </a:p>
        </p:txBody>
      </p:sp>
    </p:spTree>
    <p:extLst>
      <p:ext uri="{BB962C8B-B14F-4D97-AF65-F5344CB8AC3E}">
        <p14:creationId xmlns:p14="http://schemas.microsoft.com/office/powerpoint/2010/main" val="218112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9900"/>
                </a:solidFill>
              </a:rPr>
              <a:t>Making predictions from these two theories</a:t>
            </a:r>
            <a:endParaRPr lang="en-AU" b="1" dirty="0">
              <a:solidFill>
                <a:srgbClr val="009900"/>
              </a:solidFill>
            </a:endParaRPr>
          </a:p>
        </p:txBody>
      </p:sp>
      <p:sp>
        <p:nvSpPr>
          <p:cNvPr id="3" name="Content Placeholder 2"/>
          <p:cNvSpPr>
            <a:spLocks noGrp="1"/>
          </p:cNvSpPr>
          <p:nvPr>
            <p:ph idx="1"/>
          </p:nvPr>
        </p:nvSpPr>
        <p:spPr>
          <a:xfrm>
            <a:off x="467544" y="1628800"/>
            <a:ext cx="8229600" cy="4896544"/>
          </a:xfrm>
        </p:spPr>
        <p:txBody>
          <a:bodyPr>
            <a:normAutofit lnSpcReduction="10000"/>
          </a:bodyPr>
          <a:lstStyle/>
          <a:p>
            <a:pPr algn="just">
              <a:lnSpc>
                <a:spcPct val="150000"/>
              </a:lnSpc>
            </a:pPr>
            <a:r>
              <a:rPr lang="en-US" sz="2400" b="1" dirty="0" smtClean="0"/>
              <a:t>Prediction from our </a:t>
            </a:r>
            <a:r>
              <a:rPr lang="en-US" sz="2400" b="1" dirty="0" smtClean="0">
                <a:solidFill>
                  <a:srgbClr val="FF0000"/>
                </a:solidFill>
              </a:rPr>
              <a:t>1</a:t>
            </a:r>
            <a:r>
              <a:rPr lang="en-US" sz="2400" b="1" baseline="30000" dirty="0" smtClean="0">
                <a:solidFill>
                  <a:srgbClr val="FF0000"/>
                </a:solidFill>
              </a:rPr>
              <a:t>st </a:t>
            </a:r>
            <a:r>
              <a:rPr lang="en-US" sz="2400" b="1" dirty="0" smtClean="0">
                <a:solidFill>
                  <a:srgbClr val="FF0000"/>
                </a:solidFill>
              </a:rPr>
              <a:t>theory </a:t>
            </a:r>
            <a:r>
              <a:rPr lang="en-US" sz="2400" b="1" dirty="0" smtClean="0"/>
              <a:t>: the number of people turning up for an audition that have narcissistic personality disorder will be higher than the general level in the population (which is 1%).</a:t>
            </a:r>
          </a:p>
          <a:p>
            <a:pPr algn="just">
              <a:lnSpc>
                <a:spcPct val="150000"/>
              </a:lnSpc>
            </a:pPr>
            <a:r>
              <a:rPr lang="en-US" sz="2400" b="1" dirty="0" smtClean="0"/>
              <a:t>Prediction from our </a:t>
            </a:r>
            <a:r>
              <a:rPr lang="en-US" sz="2400" b="1" dirty="0" smtClean="0">
                <a:solidFill>
                  <a:srgbClr val="FF0000"/>
                </a:solidFill>
              </a:rPr>
              <a:t>2</a:t>
            </a:r>
            <a:r>
              <a:rPr lang="en-US" sz="2400" b="1" baseline="30000" dirty="0" smtClean="0">
                <a:solidFill>
                  <a:srgbClr val="FF0000"/>
                </a:solidFill>
              </a:rPr>
              <a:t>nd</a:t>
            </a:r>
            <a:r>
              <a:rPr lang="en-US" sz="2400" b="1" dirty="0" smtClean="0">
                <a:solidFill>
                  <a:srgbClr val="FF0000"/>
                </a:solidFill>
              </a:rPr>
              <a:t> theory</a:t>
            </a:r>
            <a:r>
              <a:rPr lang="en-US" sz="2400" b="1" dirty="0" smtClean="0"/>
              <a:t>: the </a:t>
            </a:r>
            <a:r>
              <a:rPr lang="en-US" sz="2400" b="1" i="1" dirty="0" smtClean="0"/>
              <a:t>Big Brother </a:t>
            </a:r>
            <a:r>
              <a:rPr lang="en-US" sz="2400" b="1" dirty="0" smtClean="0"/>
              <a:t>selection panel are more likely to choose people with narcissistic personality disorder. Then, the rate of this disorder in the final contestants will be even higher than the rate in the group of people going for auditions.</a:t>
            </a:r>
            <a:endParaRPr lang="en-AU" sz="2400" b="1" dirty="0"/>
          </a:p>
        </p:txBody>
      </p:sp>
      <p:sp>
        <p:nvSpPr>
          <p:cNvPr id="4" name="Slide Number Placeholder 3"/>
          <p:cNvSpPr>
            <a:spLocks noGrp="1"/>
          </p:cNvSpPr>
          <p:nvPr>
            <p:ph type="sldNum" sz="quarter" idx="12"/>
          </p:nvPr>
        </p:nvSpPr>
        <p:spPr/>
        <p:txBody>
          <a:bodyPr/>
          <a:lstStyle/>
          <a:p>
            <a:fld id="{6B478630-91A0-40B7-8538-05E1D0861782}" type="slidenum">
              <a:rPr lang="en-AU" smtClean="0"/>
              <a:t>12</a:t>
            </a:fld>
            <a:endParaRPr lang="en-AU"/>
          </a:p>
        </p:txBody>
      </p:sp>
    </p:spTree>
    <p:extLst>
      <p:ext uri="{BB962C8B-B14F-4D97-AF65-F5344CB8AC3E}">
        <p14:creationId xmlns:p14="http://schemas.microsoft.com/office/powerpoint/2010/main" val="1694280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9900"/>
                </a:solidFill>
              </a:rPr>
              <a:t>Any special feelings about these predictions?</a:t>
            </a:r>
            <a:endParaRPr lang="en-AU" b="1" dirty="0">
              <a:solidFill>
                <a:srgbClr val="009900"/>
              </a:solidFill>
            </a:endParaRPr>
          </a:p>
        </p:txBody>
      </p:sp>
      <p:sp>
        <p:nvSpPr>
          <p:cNvPr id="3" name="Content Placeholder 2"/>
          <p:cNvSpPr>
            <a:spLocks noGrp="1"/>
          </p:cNvSpPr>
          <p:nvPr>
            <p:ph idx="1"/>
          </p:nvPr>
        </p:nvSpPr>
        <p:spPr>
          <a:xfrm>
            <a:off x="457200" y="1988840"/>
            <a:ext cx="8229600" cy="4137323"/>
          </a:xfrm>
        </p:spPr>
        <p:txBody>
          <a:bodyPr/>
          <a:lstStyle/>
          <a:p>
            <a:pPr>
              <a:lnSpc>
                <a:spcPct val="150000"/>
              </a:lnSpc>
            </a:pPr>
            <a:r>
              <a:rPr lang="en-US" sz="2400" b="1" dirty="0" smtClean="0"/>
              <a:t>A prediction from a theory, is known as </a:t>
            </a:r>
            <a:r>
              <a:rPr lang="en-US" sz="2400" b="1" dirty="0" smtClean="0">
                <a:solidFill>
                  <a:srgbClr val="FF0000"/>
                </a:solidFill>
              </a:rPr>
              <a:t>hypothesis!</a:t>
            </a:r>
          </a:p>
          <a:p>
            <a:pPr>
              <a:lnSpc>
                <a:spcPct val="150000"/>
              </a:lnSpc>
            </a:pPr>
            <a:r>
              <a:rPr lang="en-US" sz="2400" b="1" dirty="0" smtClean="0"/>
              <a:t>BUT… sometimes a </a:t>
            </a:r>
            <a:r>
              <a:rPr lang="en-US" sz="2400" b="1" i="1" dirty="0" smtClean="0"/>
              <a:t>hypothesis</a:t>
            </a:r>
            <a:r>
              <a:rPr lang="en-US" sz="2400" b="1" dirty="0" smtClean="0"/>
              <a:t> is not a </a:t>
            </a:r>
            <a:r>
              <a:rPr lang="en-US" sz="2400" b="1" i="1" dirty="0" smtClean="0"/>
              <a:t>hypothesi</a:t>
            </a:r>
            <a:r>
              <a:rPr lang="en-US" sz="2400" b="1" dirty="0" smtClean="0"/>
              <a:t>s!!! </a:t>
            </a:r>
          </a:p>
          <a:p>
            <a:endParaRPr lang="en-US" b="1" dirty="0"/>
          </a:p>
          <a:p>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897871"/>
            <a:ext cx="2520280" cy="2427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6B478630-91A0-40B7-8538-05E1D0861782}" type="slidenum">
              <a:rPr lang="en-AU" smtClean="0"/>
              <a:t>13</a:t>
            </a:fld>
            <a:endParaRPr lang="en-AU"/>
          </a:p>
        </p:txBody>
      </p:sp>
    </p:spTree>
    <p:extLst>
      <p:ext uri="{BB962C8B-B14F-4D97-AF65-F5344CB8AC3E}">
        <p14:creationId xmlns:p14="http://schemas.microsoft.com/office/powerpoint/2010/main" val="65413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9900"/>
                </a:solidFill>
              </a:rPr>
              <a:t>Hypothesis</a:t>
            </a:r>
            <a:endParaRPr lang="en-AU" b="1" dirty="0">
              <a:solidFill>
                <a:srgbClr val="009900"/>
              </a:solidFill>
            </a:endParaRPr>
          </a:p>
        </p:txBody>
      </p:sp>
      <p:sp>
        <p:nvSpPr>
          <p:cNvPr id="3" name="Content Placeholder 2"/>
          <p:cNvSpPr>
            <a:spLocks noGrp="1"/>
          </p:cNvSpPr>
          <p:nvPr>
            <p:ph idx="1"/>
          </p:nvPr>
        </p:nvSpPr>
        <p:spPr>
          <a:xfrm>
            <a:off x="457200" y="1600200"/>
            <a:ext cx="8229600" cy="4781128"/>
          </a:xfrm>
        </p:spPr>
        <p:txBody>
          <a:bodyPr>
            <a:normAutofit lnSpcReduction="10000"/>
          </a:bodyPr>
          <a:lstStyle/>
          <a:p>
            <a:pPr>
              <a:lnSpc>
                <a:spcPct val="150000"/>
              </a:lnSpc>
            </a:pPr>
            <a:r>
              <a:rPr lang="en-US" sz="2400" b="1" dirty="0" smtClean="0"/>
              <a:t>Statements that can be tested using science.</a:t>
            </a:r>
          </a:p>
          <a:p>
            <a:pPr>
              <a:lnSpc>
                <a:spcPct val="150000"/>
              </a:lnSpc>
            </a:pPr>
            <a:r>
              <a:rPr lang="en-US" sz="2400" b="1" dirty="0" smtClean="0"/>
              <a:t>They can be verified using empirical evidence.</a:t>
            </a:r>
          </a:p>
          <a:p>
            <a:pPr>
              <a:lnSpc>
                <a:spcPct val="150000"/>
              </a:lnSpc>
            </a:pPr>
            <a:r>
              <a:rPr lang="en-US" sz="2400" b="1" dirty="0" smtClean="0">
                <a:solidFill>
                  <a:srgbClr val="FF0000"/>
                </a:solidFill>
              </a:rPr>
              <a:t>Non-hypothesis</a:t>
            </a:r>
            <a:r>
              <a:rPr lang="en-US" sz="2400" b="1" dirty="0" smtClean="0"/>
              <a:t> statements: </a:t>
            </a:r>
          </a:p>
          <a:p>
            <a:pPr>
              <a:lnSpc>
                <a:spcPct val="150000"/>
              </a:lnSpc>
              <a:buFontTx/>
              <a:buChar char="-"/>
            </a:pPr>
            <a:r>
              <a:rPr lang="en-US" sz="2400" b="1" dirty="0" smtClean="0"/>
              <a:t>The Led </a:t>
            </a:r>
            <a:r>
              <a:rPr lang="en-US" sz="2400" b="1" dirty="0"/>
              <a:t>Z</a:t>
            </a:r>
            <a:r>
              <a:rPr lang="en-US" sz="2400" b="1" dirty="0" smtClean="0"/>
              <a:t>eppelin reunion concert in London in 2007 was the best gig ever.</a:t>
            </a:r>
          </a:p>
          <a:p>
            <a:pPr>
              <a:lnSpc>
                <a:spcPct val="150000"/>
              </a:lnSpc>
              <a:buFontTx/>
              <a:buChar char="-"/>
            </a:pPr>
            <a:r>
              <a:rPr lang="en-US" sz="2400" b="1" dirty="0" err="1" smtClean="0"/>
              <a:t>Lindt</a:t>
            </a:r>
            <a:r>
              <a:rPr lang="en-US" sz="2400" b="1" dirty="0" smtClean="0"/>
              <a:t> chocolate is the best food.</a:t>
            </a:r>
          </a:p>
          <a:p>
            <a:pPr>
              <a:lnSpc>
                <a:spcPct val="150000"/>
              </a:lnSpc>
              <a:buFontTx/>
              <a:buChar char="-"/>
            </a:pPr>
            <a:r>
              <a:rPr lang="en-US" sz="2400" b="1" dirty="0" smtClean="0"/>
              <a:t>This is the best “Quantitative </a:t>
            </a:r>
            <a:r>
              <a:rPr lang="en-US" sz="2400" b="1" dirty="0" err="1" smtClean="0"/>
              <a:t>Research”workshop</a:t>
            </a:r>
            <a:r>
              <a:rPr lang="en-US" sz="2400" b="1" dirty="0" smtClean="0"/>
              <a:t> in the world </a:t>
            </a:r>
            <a:r>
              <a:rPr lang="en-US" sz="2400" b="1" dirty="0" smtClean="0">
                <a:solidFill>
                  <a:srgbClr val="FF0000"/>
                </a:solidFill>
                <a:sym typeface="Wingdings" pitchFamily="2" charset="2"/>
              </a:rPr>
              <a:t></a:t>
            </a:r>
            <a:endParaRPr lang="en-AU" sz="2400" b="1" dirty="0">
              <a:solidFill>
                <a:srgbClr val="FF0000"/>
              </a:solidFill>
            </a:endParaRPr>
          </a:p>
        </p:txBody>
      </p:sp>
      <p:sp>
        <p:nvSpPr>
          <p:cNvPr id="4" name="Slide Number Placeholder 3"/>
          <p:cNvSpPr>
            <a:spLocks noGrp="1"/>
          </p:cNvSpPr>
          <p:nvPr>
            <p:ph type="sldNum" sz="quarter" idx="12"/>
          </p:nvPr>
        </p:nvSpPr>
        <p:spPr/>
        <p:txBody>
          <a:bodyPr/>
          <a:lstStyle/>
          <a:p>
            <a:fld id="{6B478630-91A0-40B7-8538-05E1D0861782}" type="slidenum">
              <a:rPr lang="en-AU" smtClean="0"/>
              <a:t>14</a:t>
            </a:fld>
            <a:endParaRPr lang="en-AU"/>
          </a:p>
        </p:txBody>
      </p:sp>
    </p:spTree>
    <p:extLst>
      <p:ext uri="{BB962C8B-B14F-4D97-AF65-F5344CB8AC3E}">
        <p14:creationId xmlns:p14="http://schemas.microsoft.com/office/powerpoint/2010/main" val="3905614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5505475"/>
          </a:xfrm>
        </p:spPr>
        <p:txBody>
          <a:bodyPr/>
          <a:lstStyle/>
          <a:p>
            <a:pPr algn="just">
              <a:lnSpc>
                <a:spcPct val="150000"/>
              </a:lnSpc>
            </a:pPr>
            <a:r>
              <a:rPr lang="en-US" sz="2400" b="1" u="sng" dirty="0" smtClean="0"/>
              <a:t>Hypothesis statements:</a:t>
            </a:r>
          </a:p>
          <a:p>
            <a:pPr algn="just">
              <a:lnSpc>
                <a:spcPct val="150000"/>
              </a:lnSpc>
              <a:buFontTx/>
              <a:buChar char="-"/>
            </a:pPr>
            <a:r>
              <a:rPr lang="en-US" sz="2400" b="1" dirty="0" smtClean="0"/>
              <a:t>Watching </a:t>
            </a:r>
            <a:r>
              <a:rPr lang="en-US" sz="2400" b="1" i="1" dirty="0" smtClean="0"/>
              <a:t>Curb Your Enthusiasm </a:t>
            </a:r>
            <a:r>
              <a:rPr lang="en-US" sz="2400" b="1" dirty="0" smtClean="0"/>
              <a:t>makes you happy.</a:t>
            </a:r>
          </a:p>
          <a:p>
            <a:pPr algn="just">
              <a:lnSpc>
                <a:spcPct val="150000"/>
              </a:lnSpc>
              <a:buFontTx/>
              <a:buChar char="-"/>
            </a:pPr>
            <a:r>
              <a:rPr lang="en-US" sz="2400" b="1" dirty="0" smtClean="0"/>
              <a:t>Having sex increases levels of the neurotransmitter dopamine.</a:t>
            </a:r>
          </a:p>
          <a:p>
            <a:pPr algn="just">
              <a:lnSpc>
                <a:spcPct val="150000"/>
              </a:lnSpc>
              <a:buFontTx/>
              <a:buChar char="-"/>
            </a:pPr>
            <a:r>
              <a:rPr lang="en-US" sz="2400" b="1" dirty="0" smtClean="0"/>
              <a:t>Turtle lays more eggs than platypus.</a:t>
            </a:r>
          </a:p>
          <a:p>
            <a:pPr algn="just">
              <a:lnSpc>
                <a:spcPct val="150000"/>
              </a:lnSpc>
              <a:buFontTx/>
              <a:buChar char="-"/>
            </a:pPr>
            <a:endParaRPr lang="en-US" sz="2400" b="1" dirty="0" smtClean="0"/>
          </a:p>
          <a:p>
            <a:pPr marL="0" indent="0" algn="just">
              <a:lnSpc>
                <a:spcPct val="150000"/>
              </a:lnSpc>
              <a:buNone/>
            </a:pPr>
            <a:r>
              <a:rPr lang="en-US" sz="2400" b="1" dirty="0" smtClean="0"/>
              <a:t>But… why are these statements considered hypothesis????</a:t>
            </a:r>
            <a:endParaRPr lang="en-US" sz="2400" b="1" dirty="0"/>
          </a:p>
          <a:p>
            <a:pPr marL="0" indent="0" algn="just">
              <a:lnSpc>
                <a:spcPct val="150000"/>
              </a:lnSpc>
              <a:buNone/>
            </a:pPr>
            <a:r>
              <a:rPr lang="en-US" sz="2400" b="1" dirty="0" smtClean="0"/>
              <a:t>Because you can quantify and measure the variables concerned.</a:t>
            </a:r>
          </a:p>
          <a:p>
            <a:pPr>
              <a:buFontTx/>
              <a:buChar char="-"/>
            </a:pPr>
            <a:endParaRPr lang="en-US" b="1" dirty="0" smtClean="0"/>
          </a:p>
          <a:p>
            <a:pPr>
              <a:buFontTx/>
              <a:buChar char="-"/>
            </a:pPr>
            <a:endParaRPr lang="en-AU" b="1" dirty="0"/>
          </a:p>
        </p:txBody>
      </p:sp>
      <p:sp>
        <p:nvSpPr>
          <p:cNvPr id="2" name="Slide Number Placeholder 1"/>
          <p:cNvSpPr>
            <a:spLocks noGrp="1"/>
          </p:cNvSpPr>
          <p:nvPr>
            <p:ph type="sldNum" sz="quarter" idx="12"/>
          </p:nvPr>
        </p:nvSpPr>
        <p:spPr/>
        <p:txBody>
          <a:bodyPr/>
          <a:lstStyle/>
          <a:p>
            <a:fld id="{6B478630-91A0-40B7-8538-05E1D0861782}" type="slidenum">
              <a:rPr lang="en-AU" smtClean="0"/>
              <a:t>15</a:t>
            </a:fld>
            <a:endParaRPr lang="en-AU"/>
          </a:p>
        </p:txBody>
      </p:sp>
    </p:spTree>
    <p:extLst>
      <p:ext uri="{BB962C8B-B14F-4D97-AF65-F5344CB8AC3E}">
        <p14:creationId xmlns:p14="http://schemas.microsoft.com/office/powerpoint/2010/main" val="205430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Autofit/>
          </a:bodyPr>
          <a:lstStyle/>
          <a:p>
            <a:r>
              <a:rPr lang="en-US" sz="3600" b="1" dirty="0" smtClean="0">
                <a:solidFill>
                  <a:srgbClr val="009900"/>
                </a:solidFill>
              </a:rPr>
              <a:t>Non-hypothesis statements can be altered to become hypothesis statements</a:t>
            </a:r>
            <a:endParaRPr lang="en-AU" sz="3600" b="1" dirty="0">
              <a:solidFill>
                <a:srgbClr val="009900"/>
              </a:solidFill>
            </a:endParaRPr>
          </a:p>
        </p:txBody>
      </p:sp>
      <p:sp>
        <p:nvSpPr>
          <p:cNvPr id="3" name="Content Placeholder 2"/>
          <p:cNvSpPr>
            <a:spLocks noGrp="1"/>
          </p:cNvSpPr>
          <p:nvPr>
            <p:ph idx="1"/>
          </p:nvPr>
        </p:nvSpPr>
        <p:spPr>
          <a:xfrm>
            <a:off x="457200" y="1916832"/>
            <a:ext cx="8229600" cy="4209331"/>
          </a:xfrm>
        </p:spPr>
        <p:txBody>
          <a:bodyPr>
            <a:normAutofit/>
          </a:bodyPr>
          <a:lstStyle/>
          <a:p>
            <a:pPr>
              <a:lnSpc>
                <a:spcPct val="150000"/>
              </a:lnSpc>
            </a:pPr>
            <a:r>
              <a:rPr lang="en-US" sz="2400" b="1" dirty="0" smtClean="0">
                <a:solidFill>
                  <a:srgbClr val="FF0000"/>
                </a:solidFill>
              </a:rPr>
              <a:t>The </a:t>
            </a:r>
            <a:r>
              <a:rPr lang="en-US" sz="2400" b="1" dirty="0">
                <a:solidFill>
                  <a:srgbClr val="FF0000"/>
                </a:solidFill>
              </a:rPr>
              <a:t>B</a:t>
            </a:r>
            <a:r>
              <a:rPr lang="en-US" sz="2400" b="1" dirty="0" smtClean="0">
                <a:solidFill>
                  <a:srgbClr val="FF0000"/>
                </a:solidFill>
              </a:rPr>
              <a:t>eatles were the most influential band ever.</a:t>
            </a:r>
          </a:p>
          <a:p>
            <a:pPr>
              <a:lnSpc>
                <a:spcPct val="150000"/>
              </a:lnSpc>
            </a:pPr>
            <a:endParaRPr lang="en-US" sz="2400" b="1" dirty="0" smtClean="0"/>
          </a:p>
          <a:p>
            <a:pPr marL="0" indent="0">
              <a:lnSpc>
                <a:spcPct val="150000"/>
              </a:lnSpc>
              <a:buNone/>
            </a:pPr>
            <a:r>
              <a:rPr lang="en-US" sz="2400" b="1" dirty="0" smtClean="0"/>
              <a:t>can be restructured to:</a:t>
            </a:r>
            <a:endParaRPr lang="en-US" sz="2400" b="1" dirty="0"/>
          </a:p>
          <a:p>
            <a:pPr>
              <a:lnSpc>
                <a:spcPct val="150000"/>
              </a:lnSpc>
            </a:pPr>
            <a:endParaRPr lang="en-US" sz="2400" b="1" dirty="0" smtClean="0"/>
          </a:p>
          <a:p>
            <a:pPr>
              <a:lnSpc>
                <a:spcPct val="150000"/>
              </a:lnSpc>
            </a:pPr>
            <a:r>
              <a:rPr lang="en-US" sz="2400" b="1" dirty="0" smtClean="0">
                <a:solidFill>
                  <a:srgbClr val="FF0000"/>
                </a:solidFill>
              </a:rPr>
              <a:t>The Beatles were the best-selling band ever.</a:t>
            </a:r>
            <a:endParaRPr lang="en-AU" sz="2400" b="1" dirty="0">
              <a:solidFill>
                <a:srgbClr val="FF0000"/>
              </a:solidFill>
            </a:endParaRPr>
          </a:p>
        </p:txBody>
      </p:sp>
      <p:sp>
        <p:nvSpPr>
          <p:cNvPr id="4" name="Slide Number Placeholder 3"/>
          <p:cNvSpPr>
            <a:spLocks noGrp="1"/>
          </p:cNvSpPr>
          <p:nvPr>
            <p:ph type="sldNum" sz="quarter" idx="12"/>
          </p:nvPr>
        </p:nvSpPr>
        <p:spPr/>
        <p:txBody>
          <a:bodyPr/>
          <a:lstStyle/>
          <a:p>
            <a:fld id="{6B478630-91A0-40B7-8538-05E1D0861782}" type="slidenum">
              <a:rPr lang="en-AU" smtClean="0"/>
              <a:t>16</a:t>
            </a:fld>
            <a:endParaRPr lang="en-AU"/>
          </a:p>
        </p:txBody>
      </p:sp>
    </p:spTree>
    <p:extLst>
      <p:ext uri="{BB962C8B-B14F-4D97-AF65-F5344CB8AC3E}">
        <p14:creationId xmlns:p14="http://schemas.microsoft.com/office/powerpoint/2010/main" val="407244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9900"/>
                </a:solidFill>
              </a:rPr>
              <a:t>Hypothesis</a:t>
            </a:r>
            <a:endParaRPr lang="en-AU" b="1" dirty="0">
              <a:solidFill>
                <a:srgbClr val="009900"/>
              </a:solidFill>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2400" b="1" dirty="0" smtClean="0">
                <a:solidFill>
                  <a:srgbClr val="FF0000"/>
                </a:solidFill>
              </a:rPr>
              <a:t>Null hypothesis</a:t>
            </a:r>
            <a:r>
              <a:rPr lang="en-US" sz="2400" b="1" dirty="0" smtClean="0"/>
              <a:t>: states that an effect is absent.</a:t>
            </a:r>
          </a:p>
          <a:p>
            <a:pPr>
              <a:lnSpc>
                <a:spcPct val="150000"/>
              </a:lnSpc>
            </a:pPr>
            <a:r>
              <a:rPr lang="en-US" sz="2400" b="1" dirty="0" smtClean="0">
                <a:solidFill>
                  <a:srgbClr val="FF0000"/>
                </a:solidFill>
              </a:rPr>
              <a:t>Alternative hypothesis</a:t>
            </a:r>
            <a:r>
              <a:rPr lang="en-US" sz="2400" b="1" dirty="0" smtClean="0"/>
              <a:t>: states that an effect is present.</a:t>
            </a:r>
          </a:p>
          <a:p>
            <a:pPr>
              <a:lnSpc>
                <a:spcPct val="150000"/>
              </a:lnSpc>
            </a:pPr>
            <a:endParaRPr lang="en-US" sz="2400" b="1" dirty="0"/>
          </a:p>
          <a:p>
            <a:pPr marL="0" indent="0" algn="just">
              <a:lnSpc>
                <a:spcPct val="150000"/>
              </a:lnSpc>
              <a:buNone/>
            </a:pPr>
            <a:r>
              <a:rPr lang="en-US" sz="2400" b="1" dirty="0" smtClean="0"/>
              <a:t>- H0: </a:t>
            </a:r>
            <a:r>
              <a:rPr lang="en-US" sz="2400" b="1" i="1" dirty="0" smtClean="0"/>
              <a:t>Big Brother </a:t>
            </a:r>
            <a:r>
              <a:rPr lang="en-US" sz="2400" b="1" dirty="0" smtClean="0"/>
              <a:t>constants and member of the public will not differ in their score on personality disorder questionnaires.</a:t>
            </a:r>
          </a:p>
          <a:p>
            <a:pPr marL="0" indent="0" algn="just">
              <a:lnSpc>
                <a:spcPct val="150000"/>
              </a:lnSpc>
              <a:buNone/>
            </a:pPr>
            <a:r>
              <a:rPr lang="en-US" sz="2400" b="1" dirty="0" smtClean="0"/>
              <a:t>- H1: </a:t>
            </a:r>
            <a:r>
              <a:rPr lang="en-US" sz="2400" b="1" i="1" dirty="0"/>
              <a:t>Big Brother </a:t>
            </a:r>
            <a:r>
              <a:rPr lang="en-US" sz="2400" b="1" dirty="0"/>
              <a:t>constants will score higher on personality disorder questionnaires than members of the public</a:t>
            </a:r>
            <a:r>
              <a:rPr lang="en-US" sz="2400" b="1" dirty="0" smtClean="0"/>
              <a:t>.</a:t>
            </a:r>
          </a:p>
          <a:p>
            <a:pPr>
              <a:lnSpc>
                <a:spcPct val="150000"/>
              </a:lnSpc>
            </a:pPr>
            <a:endParaRPr lang="en-US" sz="2400" b="1" dirty="0"/>
          </a:p>
          <a:p>
            <a:pPr marL="0" indent="0" algn="ctr">
              <a:lnSpc>
                <a:spcPct val="150000"/>
              </a:lnSpc>
              <a:buNone/>
            </a:pPr>
            <a:r>
              <a:rPr lang="en-US" sz="2400" b="1" dirty="0" smtClean="0">
                <a:solidFill>
                  <a:srgbClr val="FF0000"/>
                </a:solidFill>
              </a:rPr>
              <a:t>Why do we need the null hypothesis???</a:t>
            </a:r>
            <a:endParaRPr lang="en-US" sz="2400" b="1" dirty="0">
              <a:solidFill>
                <a:srgbClr val="FF0000"/>
              </a:solidFill>
            </a:endParaRPr>
          </a:p>
          <a:p>
            <a:pPr>
              <a:lnSpc>
                <a:spcPct val="150000"/>
              </a:lnSpc>
            </a:pPr>
            <a:endParaRPr lang="en-US" sz="2400" b="1" dirty="0" smtClean="0"/>
          </a:p>
          <a:p>
            <a:pPr>
              <a:lnSpc>
                <a:spcPct val="150000"/>
              </a:lnSpc>
            </a:pPr>
            <a:endParaRPr lang="en-AU" sz="2400" b="1" dirty="0"/>
          </a:p>
        </p:txBody>
      </p:sp>
      <p:sp>
        <p:nvSpPr>
          <p:cNvPr id="4" name="Slide Number Placeholder 3"/>
          <p:cNvSpPr>
            <a:spLocks noGrp="1"/>
          </p:cNvSpPr>
          <p:nvPr>
            <p:ph type="sldNum" sz="quarter" idx="12"/>
          </p:nvPr>
        </p:nvSpPr>
        <p:spPr/>
        <p:txBody>
          <a:bodyPr/>
          <a:lstStyle/>
          <a:p>
            <a:fld id="{6B478630-91A0-40B7-8538-05E1D0861782}" type="slidenum">
              <a:rPr lang="en-AU" smtClean="0"/>
              <a:t>17</a:t>
            </a:fld>
            <a:endParaRPr lang="en-AU"/>
          </a:p>
        </p:txBody>
      </p:sp>
    </p:spTree>
    <p:extLst>
      <p:ext uri="{BB962C8B-B14F-4D97-AF65-F5344CB8AC3E}">
        <p14:creationId xmlns:p14="http://schemas.microsoft.com/office/powerpoint/2010/main" val="2655894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Write down your own research question and hypothesis</a:t>
            </a:r>
            <a:endParaRPr lang="en-AU" b="1" dirty="0"/>
          </a:p>
        </p:txBody>
      </p:sp>
      <p:sp>
        <p:nvSpPr>
          <p:cNvPr id="4" name="Slide Number Placeholder 3"/>
          <p:cNvSpPr>
            <a:spLocks noGrp="1"/>
          </p:cNvSpPr>
          <p:nvPr>
            <p:ph type="sldNum" sz="quarter" idx="12"/>
          </p:nvPr>
        </p:nvSpPr>
        <p:spPr/>
        <p:txBody>
          <a:bodyPr/>
          <a:lstStyle/>
          <a:p>
            <a:fld id="{6B478630-91A0-40B7-8538-05E1D0861782}" type="slidenum">
              <a:rPr lang="en-AU" smtClean="0"/>
              <a:t>18</a:t>
            </a:fld>
            <a:endParaRPr lang="en-AU"/>
          </a:p>
        </p:txBody>
      </p:sp>
    </p:spTree>
    <p:extLst>
      <p:ext uri="{BB962C8B-B14F-4D97-AF65-F5344CB8AC3E}">
        <p14:creationId xmlns:p14="http://schemas.microsoft.com/office/powerpoint/2010/main" val="347646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9900"/>
                </a:solidFill>
              </a:rPr>
              <a:t>Collect your data</a:t>
            </a:r>
            <a:endParaRPr lang="en-AU" b="1" dirty="0">
              <a:solidFill>
                <a:srgbClr val="0099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381" y="4149080"/>
            <a:ext cx="2335923" cy="2184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4107242725"/>
              </p:ext>
            </p:extLst>
          </p:nvPr>
        </p:nvGraphicFramePr>
        <p:xfrm>
          <a:off x="1763688" y="1844824"/>
          <a:ext cx="5343525" cy="1724025"/>
        </p:xfrm>
        <a:graphic>
          <a:graphicData uri="http://schemas.openxmlformats.org/presentationml/2006/ole">
            <mc:AlternateContent xmlns:mc="http://schemas.openxmlformats.org/markup-compatibility/2006">
              <mc:Choice xmlns:v="urn:schemas-microsoft-com:vml" Requires="v">
                <p:oleObj spid="_x0000_s2062" name="Worksheet" r:id="rId5" imgW="5343441" imgH="1724037" progId="Excel.Sheet.12">
                  <p:embed/>
                </p:oleObj>
              </mc:Choice>
              <mc:Fallback>
                <p:oleObj name="Worksheet" r:id="rId5" imgW="5343441" imgH="1724037" progId="Excel.Sheet.12">
                  <p:embed/>
                  <p:pic>
                    <p:nvPicPr>
                      <p:cNvPr id="0" name=""/>
                      <p:cNvPicPr/>
                      <p:nvPr/>
                    </p:nvPicPr>
                    <p:blipFill>
                      <a:blip r:embed="rId6"/>
                      <a:stretch>
                        <a:fillRect/>
                      </a:stretch>
                    </p:blipFill>
                    <p:spPr>
                      <a:xfrm>
                        <a:off x="1763688" y="1844824"/>
                        <a:ext cx="5343525" cy="1724025"/>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6B478630-91A0-40B7-8538-05E1D0861782}" type="slidenum">
              <a:rPr lang="en-AU" smtClean="0"/>
              <a:t>19</a:t>
            </a:fld>
            <a:endParaRPr lang="en-AU"/>
          </a:p>
        </p:txBody>
      </p:sp>
    </p:spTree>
    <p:extLst>
      <p:ext uri="{BB962C8B-B14F-4D97-AF65-F5344CB8AC3E}">
        <p14:creationId xmlns:p14="http://schemas.microsoft.com/office/powerpoint/2010/main" val="134029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a:t>
            </a:r>
            <a:endParaRPr lang="en-AU" b="1" dirty="0"/>
          </a:p>
        </p:txBody>
      </p:sp>
      <p:sp>
        <p:nvSpPr>
          <p:cNvPr id="3" name="Content Placeholder 2"/>
          <p:cNvSpPr>
            <a:spLocks noGrp="1"/>
          </p:cNvSpPr>
          <p:nvPr>
            <p:ph idx="1"/>
          </p:nvPr>
        </p:nvSpPr>
        <p:spPr/>
        <p:txBody>
          <a:bodyPr>
            <a:normAutofit/>
          </a:bodyPr>
          <a:lstStyle/>
          <a:p>
            <a:pPr marL="0" indent="0" algn="just">
              <a:spcBef>
                <a:spcPts val="0"/>
              </a:spcBef>
              <a:spcAft>
                <a:spcPts val="1200"/>
              </a:spcAft>
              <a:buNone/>
            </a:pPr>
            <a:r>
              <a:rPr lang="en-US" sz="2800" b="1" dirty="0" smtClean="0"/>
              <a:t>From </a:t>
            </a:r>
            <a:r>
              <a:rPr lang="en-US" sz="2800" b="1" dirty="0" err="1"/>
              <a:t>Aliaga</a:t>
            </a:r>
            <a:r>
              <a:rPr lang="en-US" sz="2800" b="1" dirty="0"/>
              <a:t> and Gunderson (2000</a:t>
            </a:r>
            <a:r>
              <a:rPr lang="en-US" sz="2800" b="1" dirty="0" smtClean="0"/>
              <a:t>):</a:t>
            </a:r>
          </a:p>
          <a:p>
            <a:pPr marL="0" indent="0" algn="ctr">
              <a:spcBef>
                <a:spcPts val="0"/>
              </a:spcBef>
              <a:spcAft>
                <a:spcPts val="1200"/>
              </a:spcAft>
              <a:buNone/>
            </a:pPr>
            <a:endParaRPr lang="en-US" sz="2800" b="1" dirty="0"/>
          </a:p>
          <a:p>
            <a:pPr marL="0" indent="0" algn="ctr">
              <a:spcBef>
                <a:spcPts val="0"/>
              </a:spcBef>
              <a:spcAft>
                <a:spcPts val="1200"/>
              </a:spcAft>
              <a:buNone/>
            </a:pPr>
            <a:r>
              <a:rPr lang="en-US" sz="2800" b="1" dirty="0" smtClean="0"/>
              <a:t>Quantitative </a:t>
            </a:r>
            <a:r>
              <a:rPr lang="en-US" sz="2800" b="1" dirty="0"/>
              <a:t>research is ‘Explaining phenomena by collecting </a:t>
            </a:r>
            <a:r>
              <a:rPr lang="en-US" sz="2800" b="1" dirty="0" smtClean="0"/>
              <a:t>numerical data </a:t>
            </a:r>
            <a:r>
              <a:rPr lang="en-US" sz="2800" b="1" dirty="0"/>
              <a:t>that are </a:t>
            </a:r>
            <a:r>
              <a:rPr lang="en-AU" sz="2800" b="1" dirty="0" smtClean="0"/>
              <a:t>analysed</a:t>
            </a:r>
            <a:r>
              <a:rPr lang="en-US" sz="2800" b="1" dirty="0" smtClean="0"/>
              <a:t> </a:t>
            </a:r>
            <a:r>
              <a:rPr lang="en-US" sz="2800" b="1" dirty="0"/>
              <a:t>using mathematically based methods (in </a:t>
            </a:r>
            <a:r>
              <a:rPr lang="en-US" sz="2800" b="1" dirty="0" smtClean="0"/>
              <a:t>particular </a:t>
            </a:r>
            <a:r>
              <a:rPr lang="en-US" sz="2800" b="1" dirty="0"/>
              <a:t>statistics</a:t>
            </a:r>
            <a:r>
              <a:rPr lang="en-US" sz="2800" b="1" dirty="0" smtClean="0"/>
              <a:t>).</a:t>
            </a:r>
            <a:endParaRPr lang="en-AU" sz="2800" b="1" dirty="0"/>
          </a:p>
        </p:txBody>
      </p:sp>
      <p:sp>
        <p:nvSpPr>
          <p:cNvPr id="4" name="Slide Number Placeholder 3"/>
          <p:cNvSpPr>
            <a:spLocks noGrp="1"/>
          </p:cNvSpPr>
          <p:nvPr>
            <p:ph type="sldNum" sz="quarter" idx="12"/>
          </p:nvPr>
        </p:nvSpPr>
        <p:spPr/>
        <p:txBody>
          <a:bodyPr/>
          <a:lstStyle/>
          <a:p>
            <a:fld id="{6B478630-91A0-40B7-8538-05E1D0861782}" type="slidenum">
              <a:rPr lang="en-AU" smtClean="0"/>
              <a:t>2</a:t>
            </a:fld>
            <a:endParaRPr lang="en-AU"/>
          </a:p>
        </p:txBody>
      </p:sp>
    </p:spTree>
    <p:extLst>
      <p:ext uri="{BB962C8B-B14F-4D97-AF65-F5344CB8AC3E}">
        <p14:creationId xmlns:p14="http://schemas.microsoft.com/office/powerpoint/2010/main" val="777761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algn="just">
              <a:lnSpc>
                <a:spcPct val="150000"/>
              </a:lnSpc>
            </a:pPr>
            <a:r>
              <a:rPr lang="en-US" sz="2400" b="1" dirty="0" smtClean="0">
                <a:solidFill>
                  <a:srgbClr val="FF0000"/>
                </a:solidFill>
              </a:rPr>
              <a:t>1</a:t>
            </a:r>
            <a:r>
              <a:rPr lang="en-US" sz="2400" b="1" baseline="30000" dirty="0" smtClean="0">
                <a:solidFill>
                  <a:srgbClr val="FF0000"/>
                </a:solidFill>
              </a:rPr>
              <a:t>st</a:t>
            </a:r>
            <a:r>
              <a:rPr lang="en-US" sz="2400" b="1" dirty="0" smtClean="0">
                <a:solidFill>
                  <a:srgbClr val="FF0000"/>
                </a:solidFill>
              </a:rPr>
              <a:t> Hypothesis</a:t>
            </a:r>
            <a:r>
              <a:rPr lang="en-US" sz="2400" b="1" dirty="0" smtClean="0"/>
              <a:t>: The percentage of people with narcissistic personality disorder will be higher in the audition than the general level in population.</a:t>
            </a:r>
          </a:p>
          <a:p>
            <a:pPr marL="0" indent="0" algn="ctr">
              <a:lnSpc>
                <a:spcPct val="150000"/>
              </a:lnSpc>
              <a:buNone/>
            </a:pPr>
            <a:r>
              <a:rPr lang="en-US" sz="2400" b="1" dirty="0" smtClean="0"/>
              <a:t>854/ 7662 X100 = 11%</a:t>
            </a:r>
          </a:p>
          <a:p>
            <a:pPr marL="0" indent="0" algn="ctr">
              <a:lnSpc>
                <a:spcPct val="150000"/>
              </a:lnSpc>
              <a:buNone/>
            </a:pPr>
            <a:r>
              <a:rPr lang="en-US" sz="2400" b="1" dirty="0" smtClean="0"/>
              <a:t>Much higher than the 1% expected.</a:t>
            </a:r>
          </a:p>
          <a:p>
            <a:pPr marL="0" indent="0">
              <a:lnSpc>
                <a:spcPct val="150000"/>
              </a:lnSpc>
              <a:buNone/>
            </a:pPr>
            <a:endParaRPr lang="en-US" sz="2400" b="1" dirty="0" smtClean="0"/>
          </a:p>
          <a:p>
            <a:pPr marL="0" indent="0" algn="ctr">
              <a:lnSpc>
                <a:spcPct val="150000"/>
              </a:lnSpc>
              <a:buNone/>
            </a:pPr>
            <a:r>
              <a:rPr lang="en-US" b="1" dirty="0" smtClean="0">
                <a:solidFill>
                  <a:srgbClr val="FF0000"/>
                </a:solidFill>
              </a:rPr>
              <a:t>Hypothesis 1 </a:t>
            </a:r>
            <a:r>
              <a:rPr lang="en-US" b="1" dirty="0" smtClean="0"/>
              <a:t>is </a:t>
            </a:r>
            <a:r>
              <a:rPr lang="en-US" b="1" u="sng" dirty="0" smtClean="0"/>
              <a:t>supported by data</a:t>
            </a:r>
            <a:r>
              <a:rPr lang="en-US" b="1" dirty="0" smtClean="0"/>
              <a:t>!!!!!</a:t>
            </a:r>
          </a:p>
          <a:p>
            <a:endParaRPr lang="en-AU" sz="2400" b="1" dirty="0"/>
          </a:p>
        </p:txBody>
      </p:sp>
      <p:sp>
        <p:nvSpPr>
          <p:cNvPr id="2" name="Slide Number Placeholder 1"/>
          <p:cNvSpPr>
            <a:spLocks noGrp="1"/>
          </p:cNvSpPr>
          <p:nvPr>
            <p:ph type="sldNum" sz="quarter" idx="12"/>
          </p:nvPr>
        </p:nvSpPr>
        <p:spPr/>
        <p:txBody>
          <a:bodyPr/>
          <a:lstStyle/>
          <a:p>
            <a:fld id="{6B478630-91A0-40B7-8538-05E1D0861782}" type="slidenum">
              <a:rPr lang="en-AU" smtClean="0"/>
              <a:t>20</a:t>
            </a:fld>
            <a:endParaRPr lang="en-AU"/>
          </a:p>
        </p:txBody>
      </p:sp>
    </p:spTree>
    <p:extLst>
      <p:ext uri="{BB962C8B-B14F-4D97-AF65-F5344CB8AC3E}">
        <p14:creationId xmlns:p14="http://schemas.microsoft.com/office/powerpoint/2010/main" val="366676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rmAutofit lnSpcReduction="10000"/>
          </a:bodyPr>
          <a:lstStyle/>
          <a:p>
            <a:pPr algn="just">
              <a:lnSpc>
                <a:spcPct val="150000"/>
              </a:lnSpc>
            </a:pPr>
            <a:r>
              <a:rPr lang="en-US" sz="2400" b="1" dirty="0" smtClean="0">
                <a:solidFill>
                  <a:srgbClr val="FF0000"/>
                </a:solidFill>
              </a:rPr>
              <a:t>2</a:t>
            </a:r>
            <a:r>
              <a:rPr lang="en-US" sz="2400" b="1" baseline="30000" dirty="0" smtClean="0">
                <a:solidFill>
                  <a:srgbClr val="FF0000"/>
                </a:solidFill>
              </a:rPr>
              <a:t>nd</a:t>
            </a:r>
            <a:r>
              <a:rPr lang="en-US" sz="2400" b="1" dirty="0" smtClean="0">
                <a:solidFill>
                  <a:srgbClr val="FF0000"/>
                </a:solidFill>
              </a:rPr>
              <a:t> Hypothesis</a:t>
            </a:r>
            <a:r>
              <a:rPr lang="en-US" sz="2400" b="1" dirty="0" smtClean="0"/>
              <a:t>: The Big Brother selection panel have a bias to choose people with narcissistic personality disorder.</a:t>
            </a:r>
          </a:p>
          <a:p>
            <a:pPr marL="0" indent="0" algn="ctr">
              <a:lnSpc>
                <a:spcPct val="150000"/>
              </a:lnSpc>
              <a:buNone/>
            </a:pPr>
            <a:r>
              <a:rPr lang="en-US" sz="2400" b="1" dirty="0" smtClean="0"/>
              <a:t>9/ 12 X100 = 75%</a:t>
            </a:r>
          </a:p>
          <a:p>
            <a:pPr marL="0" indent="0" algn="ctr">
              <a:lnSpc>
                <a:spcPct val="150000"/>
              </a:lnSpc>
              <a:buNone/>
            </a:pPr>
            <a:r>
              <a:rPr lang="en-US" sz="2400" b="1" dirty="0" smtClean="0"/>
              <a:t>75% is massive, much higher than the 11% expected.</a:t>
            </a:r>
            <a:endParaRPr lang="en-US" sz="3500" b="1" dirty="0" smtClean="0"/>
          </a:p>
          <a:p>
            <a:pPr marL="0" indent="0" algn="ctr">
              <a:lnSpc>
                <a:spcPct val="150000"/>
              </a:lnSpc>
              <a:buNone/>
            </a:pPr>
            <a:r>
              <a:rPr lang="en-US" sz="3500" b="1" dirty="0">
                <a:solidFill>
                  <a:srgbClr val="FF0000"/>
                </a:solidFill>
              </a:rPr>
              <a:t>Hypothesis 2 </a:t>
            </a:r>
            <a:r>
              <a:rPr lang="en-US" sz="3500" b="1" dirty="0"/>
              <a:t>is </a:t>
            </a:r>
            <a:r>
              <a:rPr lang="en-US" sz="3500" b="1" u="sng" dirty="0"/>
              <a:t>supported by data</a:t>
            </a:r>
            <a:r>
              <a:rPr lang="en-US" sz="3500" b="1" dirty="0"/>
              <a:t>!!!!!</a:t>
            </a:r>
          </a:p>
          <a:p>
            <a:pPr marL="0" indent="0">
              <a:lnSpc>
                <a:spcPct val="150000"/>
              </a:lnSpc>
              <a:buNone/>
            </a:pPr>
            <a:endParaRPr lang="en-US" sz="2400" b="1" dirty="0" smtClean="0"/>
          </a:p>
          <a:p>
            <a:pPr marL="0" indent="0">
              <a:lnSpc>
                <a:spcPct val="150000"/>
              </a:lnSpc>
              <a:buNone/>
            </a:pPr>
            <a:r>
              <a:rPr lang="en-US" sz="2400" b="1" dirty="0" smtClean="0"/>
              <a:t>Conclusion: our initial observation was </a:t>
            </a:r>
            <a:r>
              <a:rPr lang="en-US" sz="2400" b="1" u="sng" dirty="0" smtClean="0"/>
              <a:t>verified by data</a:t>
            </a:r>
            <a:r>
              <a:rPr lang="en-US" sz="2400" b="1" dirty="0" smtClean="0"/>
              <a:t>, then our </a:t>
            </a:r>
            <a:r>
              <a:rPr lang="en-US" sz="2400" b="1" u="sng" dirty="0" smtClean="0"/>
              <a:t>theory was tested </a:t>
            </a:r>
            <a:r>
              <a:rPr lang="en-US" sz="2400" b="1" dirty="0" smtClean="0"/>
              <a:t>using specific hypothesis that were also </a:t>
            </a:r>
            <a:r>
              <a:rPr lang="en-US" sz="2400" b="1" u="sng" dirty="0" smtClean="0"/>
              <a:t>verified using data</a:t>
            </a:r>
            <a:r>
              <a:rPr lang="en-US" sz="2400" b="1" dirty="0" smtClean="0"/>
              <a:t>.</a:t>
            </a:r>
          </a:p>
          <a:p>
            <a:pPr marL="0" indent="0" algn="ctr">
              <a:lnSpc>
                <a:spcPct val="150000"/>
              </a:lnSpc>
              <a:buNone/>
            </a:pPr>
            <a:r>
              <a:rPr lang="en-US" sz="2400" b="1" dirty="0" smtClean="0">
                <a:solidFill>
                  <a:srgbClr val="FF0000"/>
                </a:solidFill>
              </a:rPr>
              <a:t>Data is VERY IMPORTANT!!!!</a:t>
            </a:r>
            <a:endParaRPr lang="en-AU" sz="2400" b="1" dirty="0">
              <a:solidFill>
                <a:srgbClr val="FF0000"/>
              </a:solidFill>
            </a:endParaRPr>
          </a:p>
        </p:txBody>
      </p:sp>
      <p:sp>
        <p:nvSpPr>
          <p:cNvPr id="2" name="Slide Number Placeholder 1"/>
          <p:cNvSpPr>
            <a:spLocks noGrp="1"/>
          </p:cNvSpPr>
          <p:nvPr>
            <p:ph type="sldNum" sz="quarter" idx="12"/>
          </p:nvPr>
        </p:nvSpPr>
        <p:spPr/>
        <p:txBody>
          <a:bodyPr/>
          <a:lstStyle/>
          <a:p>
            <a:fld id="{6B478630-91A0-40B7-8538-05E1D0861782}" type="slidenum">
              <a:rPr lang="en-AU" smtClean="0"/>
              <a:t>21</a:t>
            </a:fld>
            <a:endParaRPr lang="en-AU"/>
          </a:p>
        </p:txBody>
      </p:sp>
    </p:spTree>
    <p:extLst>
      <p:ext uri="{BB962C8B-B14F-4D97-AF65-F5344CB8AC3E}">
        <p14:creationId xmlns:p14="http://schemas.microsoft.com/office/powerpoint/2010/main" val="301356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On the two slides above, we worked with general hypothesis. Set Ho and H</a:t>
            </a:r>
            <a:r>
              <a:rPr lang="en-US" sz="1800" b="1" dirty="0" smtClean="0"/>
              <a:t>1</a:t>
            </a:r>
            <a:r>
              <a:rPr lang="en-US" sz="2800" b="1" dirty="0" smtClean="0"/>
              <a:t> for the 2 cases </a:t>
            </a:r>
            <a:r>
              <a:rPr lang="en-US" sz="2800" b="1" dirty="0"/>
              <a:t>above </a:t>
            </a:r>
            <a:r>
              <a:rPr lang="en-US" sz="2800" b="1" dirty="0" smtClean="0"/>
              <a:t>:</a:t>
            </a:r>
            <a:endParaRPr lang="en-AU" sz="2800" b="1" dirty="0"/>
          </a:p>
        </p:txBody>
      </p:sp>
      <p:sp>
        <p:nvSpPr>
          <p:cNvPr id="4" name="Slide Number Placeholder 3"/>
          <p:cNvSpPr>
            <a:spLocks noGrp="1"/>
          </p:cNvSpPr>
          <p:nvPr>
            <p:ph type="sldNum" sz="quarter" idx="12"/>
          </p:nvPr>
        </p:nvSpPr>
        <p:spPr/>
        <p:txBody>
          <a:bodyPr/>
          <a:lstStyle/>
          <a:p>
            <a:fld id="{6B478630-91A0-40B7-8538-05E1D0861782}" type="slidenum">
              <a:rPr lang="en-AU" smtClean="0"/>
              <a:t>22</a:t>
            </a:fld>
            <a:endParaRPr lang="en-AU"/>
          </a:p>
        </p:txBody>
      </p:sp>
    </p:spTree>
    <p:extLst>
      <p:ext uri="{BB962C8B-B14F-4D97-AF65-F5344CB8AC3E}">
        <p14:creationId xmlns:p14="http://schemas.microsoft.com/office/powerpoint/2010/main" val="2988956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9900"/>
                </a:solidFill>
              </a:rPr>
              <a:t>Data collection: what to measure?</a:t>
            </a:r>
            <a:endParaRPr lang="en-AU" b="1" dirty="0">
              <a:solidFill>
                <a:srgbClr val="009900"/>
              </a:solidFill>
            </a:endParaRPr>
          </a:p>
        </p:txBody>
      </p:sp>
      <p:sp>
        <p:nvSpPr>
          <p:cNvPr id="3" name="Content Placeholder 2"/>
          <p:cNvSpPr>
            <a:spLocks noGrp="1"/>
          </p:cNvSpPr>
          <p:nvPr>
            <p:ph idx="1"/>
          </p:nvPr>
        </p:nvSpPr>
        <p:spPr>
          <a:xfrm>
            <a:off x="457200" y="1340768"/>
            <a:ext cx="8229600" cy="4785395"/>
          </a:xfrm>
        </p:spPr>
        <p:txBody>
          <a:bodyPr>
            <a:normAutofit/>
          </a:bodyPr>
          <a:lstStyle/>
          <a:p>
            <a:pPr marL="0" indent="0">
              <a:buNone/>
            </a:pPr>
            <a:r>
              <a:rPr lang="en-US" b="1" dirty="0" smtClean="0">
                <a:sym typeface="Wingdings" pitchFamily="2" charset="2"/>
              </a:rPr>
              <a:t> </a:t>
            </a:r>
            <a:r>
              <a:rPr lang="en-US" b="1" dirty="0" smtClean="0">
                <a:solidFill>
                  <a:srgbClr val="FF0000"/>
                </a:solidFill>
              </a:rPr>
              <a:t>Variables</a:t>
            </a:r>
          </a:p>
          <a:p>
            <a:r>
              <a:rPr lang="en-US" b="1" dirty="0" smtClean="0"/>
              <a:t>things that can change or vary.</a:t>
            </a:r>
          </a:p>
          <a:p>
            <a:pPr marL="0" indent="0">
              <a:buNone/>
            </a:pP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996952"/>
            <a:ext cx="5878242" cy="2952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6B478630-91A0-40B7-8538-05E1D0861782}" type="slidenum">
              <a:rPr lang="en-AU" smtClean="0"/>
              <a:t>23</a:t>
            </a:fld>
            <a:endParaRPr lang="en-AU"/>
          </a:p>
        </p:txBody>
      </p:sp>
    </p:spTree>
    <p:extLst>
      <p:ext uri="{BB962C8B-B14F-4D97-AF65-F5344CB8AC3E}">
        <p14:creationId xmlns:p14="http://schemas.microsoft.com/office/powerpoint/2010/main" val="538846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832648"/>
          </a:xfrm>
        </p:spPr>
        <p:txBody>
          <a:bodyPr>
            <a:noAutofit/>
          </a:bodyPr>
          <a:lstStyle/>
          <a:p>
            <a:pPr marL="0" indent="0" algn="just">
              <a:buNone/>
            </a:pPr>
            <a:r>
              <a:rPr lang="en-US" sz="2400" b="1" i="1" u="sng" dirty="0" smtClean="0"/>
              <a:t>Independent X dependent</a:t>
            </a:r>
          </a:p>
          <a:p>
            <a:pPr marL="0" indent="0" algn="just">
              <a:buNone/>
            </a:pPr>
            <a:endParaRPr lang="en-US" sz="2400" b="1" dirty="0" smtClean="0"/>
          </a:p>
          <a:p>
            <a:pPr marL="0" indent="0" algn="just">
              <a:buNone/>
            </a:pPr>
            <a:r>
              <a:rPr lang="en-US" sz="2400" b="1" dirty="0"/>
              <a:t>Coca cola is an effective spermicide (</a:t>
            </a:r>
            <a:r>
              <a:rPr lang="en-US" sz="2400" b="1" dirty="0" err="1"/>
              <a:t>Umpierre</a:t>
            </a:r>
            <a:r>
              <a:rPr lang="en-US" sz="2400" b="1" dirty="0"/>
              <a:t>, Hill and Anderson, 1985).</a:t>
            </a:r>
          </a:p>
          <a:p>
            <a:pPr marL="0" indent="0" algn="just">
              <a:buNone/>
            </a:pPr>
            <a:endParaRPr lang="en-US" sz="2400" b="1" dirty="0"/>
          </a:p>
          <a:p>
            <a:pPr algn="just"/>
            <a:r>
              <a:rPr lang="en-US" sz="2400" b="1" dirty="0" smtClean="0"/>
              <a:t>Hypothesis can be expressed in terms of two variables: </a:t>
            </a:r>
          </a:p>
          <a:p>
            <a:pPr algn="just">
              <a:buFontTx/>
              <a:buChar char="-"/>
            </a:pPr>
            <a:r>
              <a:rPr lang="en-US" sz="2400" b="1" dirty="0" smtClean="0"/>
              <a:t>Proposed cause.</a:t>
            </a:r>
          </a:p>
          <a:p>
            <a:pPr algn="just">
              <a:buFontTx/>
              <a:buChar char="-"/>
            </a:pPr>
            <a:r>
              <a:rPr lang="en-US" sz="2400" b="1" dirty="0" smtClean="0"/>
              <a:t>Proposed outcome.</a:t>
            </a:r>
          </a:p>
          <a:p>
            <a:pPr marL="0" indent="0" algn="just">
              <a:buNone/>
            </a:pPr>
            <a:endParaRPr lang="en-US" sz="2400" b="1" dirty="0" smtClean="0"/>
          </a:p>
          <a:p>
            <a:pPr marL="0" indent="0" algn="just">
              <a:buNone/>
            </a:pPr>
            <a:r>
              <a:rPr lang="en-US" sz="2400" b="1" dirty="0" smtClean="0"/>
              <a:t>Proposed cause = coca cola</a:t>
            </a:r>
          </a:p>
          <a:p>
            <a:pPr marL="0" indent="0" algn="just">
              <a:buNone/>
            </a:pPr>
            <a:r>
              <a:rPr lang="en-US" sz="2400" b="1" dirty="0" smtClean="0"/>
              <a:t>Proposed effect = dead sperm</a:t>
            </a:r>
          </a:p>
          <a:p>
            <a:pPr marL="0" indent="0" algn="just">
              <a:buNone/>
            </a:pPr>
            <a:r>
              <a:rPr lang="en-US" sz="2400" b="1" dirty="0" smtClean="0"/>
              <a:t>Cause = </a:t>
            </a:r>
            <a:r>
              <a:rPr lang="en-US" sz="2400" b="1" dirty="0" smtClean="0">
                <a:solidFill>
                  <a:srgbClr val="FF0000"/>
                </a:solidFill>
              </a:rPr>
              <a:t>independent variable </a:t>
            </a:r>
            <a:r>
              <a:rPr lang="en-US" sz="2400" b="1" dirty="0" smtClean="0"/>
              <a:t>= its value does not depend on any other variable.</a:t>
            </a:r>
          </a:p>
          <a:p>
            <a:pPr marL="0" indent="0" algn="just">
              <a:buNone/>
            </a:pPr>
            <a:r>
              <a:rPr lang="en-US" sz="2400" b="1" dirty="0" smtClean="0"/>
              <a:t>Effect = </a:t>
            </a:r>
            <a:r>
              <a:rPr lang="en-US" sz="2400" b="1" dirty="0" smtClean="0">
                <a:solidFill>
                  <a:srgbClr val="FF0000"/>
                </a:solidFill>
              </a:rPr>
              <a:t>dependent variable </a:t>
            </a:r>
            <a:r>
              <a:rPr lang="en-US" sz="2400" b="1" dirty="0" smtClean="0"/>
              <a:t>= value depend on the cause.</a:t>
            </a:r>
          </a:p>
          <a:p>
            <a:pPr marL="0" indent="0" algn="just">
              <a:buNone/>
            </a:pPr>
            <a:endParaRPr lang="en-US" sz="2400" b="1" dirty="0" smtClean="0"/>
          </a:p>
          <a:p>
            <a:pPr algn="just"/>
            <a:endParaRPr lang="en-AU" sz="2400" b="1" dirty="0"/>
          </a:p>
        </p:txBody>
      </p:sp>
      <p:sp>
        <p:nvSpPr>
          <p:cNvPr id="2" name="Slide Number Placeholder 1"/>
          <p:cNvSpPr>
            <a:spLocks noGrp="1"/>
          </p:cNvSpPr>
          <p:nvPr>
            <p:ph type="sldNum" sz="quarter" idx="12"/>
          </p:nvPr>
        </p:nvSpPr>
        <p:spPr/>
        <p:txBody>
          <a:bodyPr/>
          <a:lstStyle/>
          <a:p>
            <a:fld id="{6B478630-91A0-40B7-8538-05E1D0861782}" type="slidenum">
              <a:rPr lang="en-AU" smtClean="0"/>
              <a:t>24</a:t>
            </a:fld>
            <a:endParaRPr lang="en-AU"/>
          </a:p>
        </p:txBody>
      </p:sp>
    </p:spTree>
    <p:extLst>
      <p:ext uri="{BB962C8B-B14F-4D97-AF65-F5344CB8AC3E}">
        <p14:creationId xmlns:p14="http://schemas.microsoft.com/office/powerpoint/2010/main" val="390025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92688"/>
          </a:xfrm>
        </p:spPr>
        <p:txBody>
          <a:bodyPr>
            <a:normAutofit/>
          </a:bodyPr>
          <a:lstStyle/>
          <a:p>
            <a:pPr marL="0" indent="0">
              <a:lnSpc>
                <a:spcPct val="150000"/>
              </a:lnSpc>
              <a:buNone/>
            </a:pPr>
            <a:r>
              <a:rPr lang="en-US" sz="2400" b="1" i="1" u="sng" dirty="0" smtClean="0"/>
              <a:t>Levels of measurement</a:t>
            </a:r>
          </a:p>
          <a:p>
            <a:pPr>
              <a:lnSpc>
                <a:spcPct val="150000"/>
              </a:lnSpc>
            </a:pPr>
            <a:r>
              <a:rPr lang="en-US" sz="2400" b="1" dirty="0" smtClean="0"/>
              <a:t>Categorical and continuous</a:t>
            </a:r>
          </a:p>
          <a:p>
            <a:pPr>
              <a:lnSpc>
                <a:spcPct val="150000"/>
              </a:lnSpc>
              <a:buFontTx/>
              <a:buChar char="-"/>
            </a:pPr>
            <a:r>
              <a:rPr lang="en-US" sz="2400" b="1" dirty="0" smtClean="0">
                <a:solidFill>
                  <a:srgbClr val="FF0000"/>
                </a:solidFill>
              </a:rPr>
              <a:t>Categorical: </a:t>
            </a:r>
            <a:r>
              <a:rPr lang="en-US" sz="2400" b="1" dirty="0" smtClean="0"/>
              <a:t>entities are divided into distinct categories.</a:t>
            </a:r>
          </a:p>
          <a:p>
            <a:pPr marL="0" indent="0">
              <a:lnSpc>
                <a:spcPct val="150000"/>
              </a:lnSpc>
              <a:buNone/>
            </a:pPr>
            <a:r>
              <a:rPr lang="en-US" sz="2400" b="1" dirty="0" smtClean="0"/>
              <a:t>binary (only 2 categories)</a:t>
            </a:r>
          </a:p>
          <a:p>
            <a:pPr marL="0" indent="0">
              <a:lnSpc>
                <a:spcPct val="150000"/>
              </a:lnSpc>
              <a:buNone/>
            </a:pPr>
            <a:r>
              <a:rPr lang="en-US" sz="2400" b="1" dirty="0" smtClean="0"/>
              <a:t>nominal (more than 2 categories)</a:t>
            </a:r>
          </a:p>
          <a:p>
            <a:pPr marL="0" indent="0">
              <a:lnSpc>
                <a:spcPct val="150000"/>
              </a:lnSpc>
              <a:buNone/>
            </a:pPr>
            <a:r>
              <a:rPr lang="en-US" sz="2400" b="1" dirty="0" smtClean="0"/>
              <a:t>ordinal (logical order)</a:t>
            </a:r>
          </a:p>
          <a:p>
            <a:pPr>
              <a:lnSpc>
                <a:spcPct val="150000"/>
              </a:lnSpc>
              <a:buFontTx/>
              <a:buChar char="-"/>
            </a:pPr>
            <a:r>
              <a:rPr lang="en-US" sz="2400" b="1" dirty="0" smtClean="0">
                <a:solidFill>
                  <a:srgbClr val="FF0000"/>
                </a:solidFill>
              </a:rPr>
              <a:t>Continuous</a:t>
            </a:r>
            <a:r>
              <a:rPr lang="en-US" sz="2400" b="1" dirty="0" smtClean="0"/>
              <a:t> (entities get a distinct score)</a:t>
            </a:r>
          </a:p>
          <a:p>
            <a:pPr marL="0" indent="0">
              <a:lnSpc>
                <a:spcPct val="150000"/>
              </a:lnSpc>
              <a:buNone/>
            </a:pPr>
            <a:r>
              <a:rPr lang="en-US" sz="2400" b="1" dirty="0" smtClean="0"/>
              <a:t>Interval: equal intervals on the variables.</a:t>
            </a:r>
          </a:p>
          <a:p>
            <a:pPr marL="0" indent="0">
              <a:lnSpc>
                <a:spcPct val="150000"/>
              </a:lnSpc>
              <a:buNone/>
            </a:pPr>
            <a:r>
              <a:rPr lang="en-US" sz="2400" b="1" dirty="0" smtClean="0"/>
              <a:t>Ratio: the ratios of scores on the scale must make sense.</a:t>
            </a:r>
            <a:endParaRPr lang="en-US" sz="2400" b="1" dirty="0"/>
          </a:p>
          <a:p>
            <a:pPr marL="0" indent="0">
              <a:lnSpc>
                <a:spcPct val="150000"/>
              </a:lnSpc>
              <a:buNone/>
            </a:pPr>
            <a:endParaRPr lang="en-AU" sz="2400" b="1" dirty="0"/>
          </a:p>
        </p:txBody>
      </p:sp>
      <p:sp>
        <p:nvSpPr>
          <p:cNvPr id="2" name="Slide Number Placeholder 1"/>
          <p:cNvSpPr>
            <a:spLocks noGrp="1"/>
          </p:cNvSpPr>
          <p:nvPr>
            <p:ph type="sldNum" sz="quarter" idx="12"/>
          </p:nvPr>
        </p:nvSpPr>
        <p:spPr/>
        <p:txBody>
          <a:bodyPr/>
          <a:lstStyle/>
          <a:p>
            <a:fld id="{6B478630-91A0-40B7-8538-05E1D0861782}" type="slidenum">
              <a:rPr lang="en-AU" smtClean="0"/>
              <a:t>25</a:t>
            </a:fld>
            <a:endParaRPr lang="en-AU"/>
          </a:p>
        </p:txBody>
      </p:sp>
    </p:spTree>
    <p:extLst>
      <p:ext uri="{BB962C8B-B14F-4D97-AF65-F5344CB8AC3E}">
        <p14:creationId xmlns:p14="http://schemas.microsoft.com/office/powerpoint/2010/main" val="327648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lgn="ctr">
              <a:buNone/>
            </a:pPr>
            <a:r>
              <a:rPr lang="en-US" sz="4000" b="1" dirty="0" smtClean="0">
                <a:solidFill>
                  <a:srgbClr val="009900"/>
                </a:solidFill>
              </a:rPr>
              <a:t>??? I am still lost!!!!</a:t>
            </a:r>
          </a:p>
          <a:p>
            <a:endParaRPr lang="en-US" sz="2400" b="1" dirty="0"/>
          </a:p>
          <a:p>
            <a:pPr algn="just"/>
            <a:r>
              <a:rPr lang="en-US" sz="2400" b="1" dirty="0" smtClean="0">
                <a:solidFill>
                  <a:srgbClr val="FF0000"/>
                </a:solidFill>
              </a:rPr>
              <a:t>Categorical</a:t>
            </a:r>
            <a:r>
              <a:rPr lang="en-US" sz="2400" b="1" dirty="0" smtClean="0"/>
              <a:t>: can take only certain values, usually whole numbers. It is made of categories. </a:t>
            </a:r>
          </a:p>
          <a:p>
            <a:pPr marL="0" indent="0" algn="just">
              <a:buNone/>
            </a:pPr>
            <a:r>
              <a:rPr lang="en-US" sz="2400" b="1" dirty="0" smtClean="0"/>
              <a:t>Ex.: species.</a:t>
            </a:r>
          </a:p>
          <a:p>
            <a:pPr algn="just"/>
            <a:endParaRPr lang="en-US" sz="2400" b="1" dirty="0" smtClean="0"/>
          </a:p>
          <a:p>
            <a:pPr algn="just"/>
            <a:r>
              <a:rPr lang="en-US" sz="2400" b="1" dirty="0" smtClean="0">
                <a:solidFill>
                  <a:srgbClr val="FF0000"/>
                </a:solidFill>
              </a:rPr>
              <a:t>Continuous</a:t>
            </a:r>
            <a:r>
              <a:rPr lang="en-US" sz="2400" b="1" dirty="0" smtClean="0"/>
              <a:t>: can be measures in infinite level of precision. </a:t>
            </a:r>
          </a:p>
          <a:p>
            <a:pPr marL="0" indent="0" algn="just">
              <a:buNone/>
            </a:pPr>
            <a:r>
              <a:rPr lang="en-US" sz="2400" b="1" dirty="0" smtClean="0"/>
              <a:t>Ex.: age.</a:t>
            </a:r>
          </a:p>
          <a:p>
            <a:pPr marL="0" indent="0" algn="just">
              <a:buNone/>
            </a:pPr>
            <a:endParaRPr lang="en-US" sz="2400" b="1" dirty="0" smtClean="0"/>
          </a:p>
          <a:p>
            <a:pPr marL="0" indent="0" algn="just">
              <a:buNone/>
            </a:pPr>
            <a:endParaRPr lang="en-US" sz="2400" b="1" dirty="0"/>
          </a:p>
          <a:p>
            <a:pPr marL="0" indent="0" algn="ctr">
              <a:buNone/>
            </a:pPr>
            <a:r>
              <a:rPr lang="en-US" sz="2400" b="1" dirty="0" smtClean="0"/>
              <a:t>Can you think in any other example??? </a:t>
            </a:r>
            <a:endParaRPr lang="en-AU" sz="2400" b="1" dirty="0"/>
          </a:p>
        </p:txBody>
      </p:sp>
      <p:sp>
        <p:nvSpPr>
          <p:cNvPr id="2" name="Slide Number Placeholder 1"/>
          <p:cNvSpPr>
            <a:spLocks noGrp="1"/>
          </p:cNvSpPr>
          <p:nvPr>
            <p:ph type="sldNum" sz="quarter" idx="12"/>
          </p:nvPr>
        </p:nvSpPr>
        <p:spPr/>
        <p:txBody>
          <a:bodyPr/>
          <a:lstStyle/>
          <a:p>
            <a:fld id="{6B478630-91A0-40B7-8538-05E1D0861782}" type="slidenum">
              <a:rPr lang="en-AU" smtClean="0"/>
              <a:t>26</a:t>
            </a:fld>
            <a:endParaRPr lang="en-AU"/>
          </a:p>
        </p:txBody>
      </p:sp>
    </p:spTree>
    <p:extLst>
      <p:ext uri="{BB962C8B-B14F-4D97-AF65-F5344CB8AC3E}">
        <p14:creationId xmlns:p14="http://schemas.microsoft.com/office/powerpoint/2010/main" val="930629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Based on your own research question (set previously), write down the variables you wish to measure to answer your research question and classify them:</a:t>
            </a:r>
            <a:endParaRPr lang="en-AU" sz="2800" b="1" dirty="0"/>
          </a:p>
        </p:txBody>
      </p:sp>
      <p:sp>
        <p:nvSpPr>
          <p:cNvPr id="4" name="Slide Number Placeholder 3"/>
          <p:cNvSpPr>
            <a:spLocks noGrp="1"/>
          </p:cNvSpPr>
          <p:nvPr>
            <p:ph type="sldNum" sz="quarter" idx="12"/>
          </p:nvPr>
        </p:nvSpPr>
        <p:spPr/>
        <p:txBody>
          <a:bodyPr/>
          <a:lstStyle/>
          <a:p>
            <a:fld id="{6B478630-91A0-40B7-8538-05E1D0861782}" type="slidenum">
              <a:rPr lang="en-AU" smtClean="0"/>
              <a:t>27</a:t>
            </a:fld>
            <a:endParaRPr lang="en-AU"/>
          </a:p>
        </p:txBody>
      </p:sp>
    </p:spTree>
    <p:extLst>
      <p:ext uri="{BB962C8B-B14F-4D97-AF65-F5344CB8AC3E}">
        <p14:creationId xmlns:p14="http://schemas.microsoft.com/office/powerpoint/2010/main" val="3131713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US" sz="2400" b="1" i="1" u="sng" dirty="0" smtClean="0"/>
              <a:t>Measurement error</a:t>
            </a:r>
          </a:p>
          <a:p>
            <a:pPr marL="0" indent="0">
              <a:buNone/>
            </a:pPr>
            <a:endParaRPr lang="en-AU" sz="2400" b="1" dirty="0" smtClean="0"/>
          </a:p>
          <a:p>
            <a:pPr>
              <a:buFontTx/>
              <a:buChar char="-"/>
            </a:pPr>
            <a:r>
              <a:rPr lang="en-US" sz="2400" b="1" dirty="0" smtClean="0"/>
              <a:t>Different in results between laboratories.</a:t>
            </a:r>
          </a:p>
          <a:p>
            <a:pPr>
              <a:buFontTx/>
              <a:buChar char="-"/>
            </a:pPr>
            <a:r>
              <a:rPr lang="en-US" sz="2400" b="1" dirty="0" smtClean="0"/>
              <a:t>Difference in methods.</a:t>
            </a:r>
          </a:p>
          <a:p>
            <a:pPr>
              <a:buFontTx/>
              <a:buChar char="-"/>
            </a:pPr>
            <a:r>
              <a:rPr lang="en-US" sz="2400" b="1" dirty="0" smtClean="0"/>
              <a:t>Difference in weight between scales.</a:t>
            </a:r>
          </a:p>
          <a:p>
            <a:pPr marL="0" indent="0">
              <a:buNone/>
            </a:pPr>
            <a:endParaRPr lang="en-US" sz="2400" b="1" dirty="0" smtClean="0"/>
          </a:p>
          <a:p>
            <a:pPr marL="0" indent="0">
              <a:buNone/>
            </a:pPr>
            <a:endParaRPr lang="en-US" sz="2400" b="1" dirty="0"/>
          </a:p>
          <a:p>
            <a:pPr marL="0" indent="0" algn="ctr">
              <a:buNone/>
            </a:pPr>
            <a:r>
              <a:rPr lang="en-US" sz="3600" b="1" dirty="0" smtClean="0">
                <a:solidFill>
                  <a:srgbClr val="FF0000"/>
                </a:solidFill>
              </a:rPr>
              <a:t>Keep it to a minimum!!!</a:t>
            </a:r>
          </a:p>
        </p:txBody>
      </p:sp>
      <p:sp>
        <p:nvSpPr>
          <p:cNvPr id="2" name="Slide Number Placeholder 1"/>
          <p:cNvSpPr>
            <a:spLocks noGrp="1"/>
          </p:cNvSpPr>
          <p:nvPr>
            <p:ph type="sldNum" sz="quarter" idx="12"/>
          </p:nvPr>
        </p:nvSpPr>
        <p:spPr/>
        <p:txBody>
          <a:bodyPr/>
          <a:lstStyle/>
          <a:p>
            <a:fld id="{6B478630-91A0-40B7-8538-05E1D0861782}" type="slidenum">
              <a:rPr lang="en-AU" smtClean="0"/>
              <a:t>28</a:t>
            </a:fld>
            <a:endParaRPr lang="en-AU"/>
          </a:p>
        </p:txBody>
      </p:sp>
    </p:spTree>
    <p:extLst>
      <p:ext uri="{BB962C8B-B14F-4D97-AF65-F5344CB8AC3E}">
        <p14:creationId xmlns:p14="http://schemas.microsoft.com/office/powerpoint/2010/main" val="342714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9900"/>
                </a:solidFill>
              </a:rPr>
              <a:t>Data collection: what to measure?</a:t>
            </a:r>
            <a:endParaRPr lang="en-AU" b="1" dirty="0">
              <a:solidFill>
                <a:srgbClr val="009900"/>
              </a:solidFill>
            </a:endParaRPr>
          </a:p>
        </p:txBody>
      </p:sp>
      <p:sp>
        <p:nvSpPr>
          <p:cNvPr id="3" name="Content Placeholder 2"/>
          <p:cNvSpPr>
            <a:spLocks noGrp="1"/>
          </p:cNvSpPr>
          <p:nvPr>
            <p:ph idx="1"/>
          </p:nvPr>
        </p:nvSpPr>
        <p:spPr>
          <a:xfrm>
            <a:off x="457200" y="1600200"/>
            <a:ext cx="8229600" cy="4925144"/>
          </a:xfrm>
        </p:spPr>
        <p:txBody>
          <a:bodyPr>
            <a:normAutofit fontScale="92500" lnSpcReduction="20000"/>
          </a:bodyPr>
          <a:lstStyle/>
          <a:p>
            <a:pPr algn="just">
              <a:lnSpc>
                <a:spcPct val="150000"/>
              </a:lnSpc>
            </a:pPr>
            <a:r>
              <a:rPr lang="en-US" sz="2400" b="1" i="1" u="sng" dirty="0" smtClean="0"/>
              <a:t>Correlational X Experimental research methods</a:t>
            </a:r>
          </a:p>
          <a:p>
            <a:pPr marL="0" indent="0" algn="just">
              <a:lnSpc>
                <a:spcPct val="150000"/>
              </a:lnSpc>
              <a:buNone/>
            </a:pPr>
            <a:r>
              <a:rPr lang="en-US" sz="2400" b="1" dirty="0" smtClean="0"/>
              <a:t>- </a:t>
            </a:r>
            <a:r>
              <a:rPr lang="en-US" sz="2400" b="1" dirty="0" smtClean="0">
                <a:solidFill>
                  <a:srgbClr val="FF0000"/>
                </a:solidFill>
              </a:rPr>
              <a:t>Correlational: </a:t>
            </a:r>
            <a:r>
              <a:rPr lang="en-US" sz="2400" b="1" dirty="0" smtClean="0"/>
              <a:t>we observe what naturally goes on in the world without directly interfering with it.</a:t>
            </a:r>
          </a:p>
          <a:p>
            <a:pPr marL="0" indent="0" algn="just">
              <a:lnSpc>
                <a:spcPct val="150000"/>
              </a:lnSpc>
              <a:buNone/>
            </a:pPr>
            <a:r>
              <a:rPr lang="en-US" sz="2400" b="1" dirty="0" smtClean="0"/>
              <a:t>- </a:t>
            </a:r>
            <a:r>
              <a:rPr lang="en-US" sz="2400" b="1" dirty="0" smtClean="0">
                <a:solidFill>
                  <a:srgbClr val="FF0000"/>
                </a:solidFill>
              </a:rPr>
              <a:t>Experimental: </a:t>
            </a:r>
            <a:r>
              <a:rPr lang="en-US" sz="2400" b="1" dirty="0" smtClean="0"/>
              <a:t>we manipulate one variable to see its effect on other.</a:t>
            </a:r>
          </a:p>
          <a:p>
            <a:pPr marL="0" indent="0" algn="just">
              <a:lnSpc>
                <a:spcPct val="150000"/>
              </a:lnSpc>
              <a:buNone/>
            </a:pPr>
            <a:r>
              <a:rPr lang="en-US" sz="2400" b="1" dirty="0" smtClean="0"/>
              <a:t>Examples:</a:t>
            </a:r>
          </a:p>
          <a:p>
            <a:pPr marL="0" indent="0" algn="just">
              <a:lnSpc>
                <a:spcPct val="150000"/>
              </a:lnSpc>
              <a:buNone/>
            </a:pPr>
            <a:r>
              <a:rPr lang="en-US" sz="2400" b="1" dirty="0" smtClean="0"/>
              <a:t>Correlational: to measure pollution levels, lifestyle, disease, worker’s job satisfaction.</a:t>
            </a:r>
          </a:p>
          <a:p>
            <a:pPr marL="0" indent="0" algn="just">
              <a:lnSpc>
                <a:spcPct val="150000"/>
              </a:lnSpc>
              <a:buNone/>
            </a:pPr>
            <a:r>
              <a:rPr lang="en-US" sz="2400" b="1" dirty="0" smtClean="0"/>
              <a:t>Experimental examples: dating </a:t>
            </a:r>
            <a:r>
              <a:rPr lang="en-US" sz="2400" b="1" dirty="0"/>
              <a:t>anxiety (Independent variable has different levels that are manipulated in different ways (usually including control group).</a:t>
            </a:r>
          </a:p>
        </p:txBody>
      </p:sp>
      <p:sp>
        <p:nvSpPr>
          <p:cNvPr id="4" name="Slide Number Placeholder 3"/>
          <p:cNvSpPr>
            <a:spLocks noGrp="1"/>
          </p:cNvSpPr>
          <p:nvPr>
            <p:ph type="sldNum" sz="quarter" idx="12"/>
          </p:nvPr>
        </p:nvSpPr>
        <p:spPr/>
        <p:txBody>
          <a:bodyPr/>
          <a:lstStyle/>
          <a:p>
            <a:fld id="{6B478630-91A0-40B7-8538-05E1D0861782}" type="slidenum">
              <a:rPr lang="en-AU" smtClean="0"/>
              <a:t>29</a:t>
            </a:fld>
            <a:endParaRPr lang="en-AU"/>
          </a:p>
        </p:txBody>
      </p:sp>
    </p:spTree>
    <p:extLst>
      <p:ext uri="{BB962C8B-B14F-4D97-AF65-F5344CB8AC3E}">
        <p14:creationId xmlns:p14="http://schemas.microsoft.com/office/powerpoint/2010/main" val="120490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fontScale="92500"/>
          </a:bodyPr>
          <a:lstStyle/>
          <a:p>
            <a:pPr algn="just"/>
            <a:r>
              <a:rPr lang="en-US" b="1" dirty="0"/>
              <a:t>To answer </a:t>
            </a:r>
            <a:r>
              <a:rPr lang="en-US" b="1" u="sng" dirty="0"/>
              <a:t>interesting questions </a:t>
            </a:r>
            <a:r>
              <a:rPr lang="en-US" b="1" dirty="0"/>
              <a:t>you need data.</a:t>
            </a:r>
          </a:p>
          <a:p>
            <a:pPr algn="just"/>
            <a:r>
              <a:rPr lang="en-US" b="1" dirty="0"/>
              <a:t>To </a:t>
            </a:r>
            <a:r>
              <a:rPr lang="en-US" b="1" dirty="0" smtClean="0"/>
              <a:t>interpret and </a:t>
            </a:r>
            <a:r>
              <a:rPr lang="en-US" b="1" dirty="0" err="1" smtClean="0"/>
              <a:t>analyse</a:t>
            </a:r>
            <a:r>
              <a:rPr lang="en-US" b="1" dirty="0" smtClean="0"/>
              <a:t> your </a:t>
            </a:r>
            <a:r>
              <a:rPr lang="en-US" b="1" dirty="0"/>
              <a:t>data you </a:t>
            </a:r>
            <a:r>
              <a:rPr lang="en-US" b="1" u="sng" dirty="0"/>
              <a:t>need</a:t>
            </a:r>
            <a:r>
              <a:rPr lang="en-US" b="1" dirty="0"/>
              <a:t> </a:t>
            </a:r>
            <a:r>
              <a:rPr lang="en-US" b="1" dirty="0" smtClean="0"/>
              <a:t>to use quantitative research methods.</a:t>
            </a:r>
            <a:endParaRPr lang="en-US" b="1" dirty="0"/>
          </a:p>
          <a:p>
            <a:pPr algn="just"/>
            <a:endParaRPr lang="en-US" b="1" dirty="0"/>
          </a:p>
          <a:p>
            <a:pPr algn="just"/>
            <a:r>
              <a:rPr lang="en-US" sz="4000" b="1" dirty="0"/>
              <a:t>Therefore…</a:t>
            </a:r>
          </a:p>
          <a:p>
            <a:pPr algn="just"/>
            <a:endParaRPr lang="en-US" sz="4000" b="1" dirty="0"/>
          </a:p>
          <a:p>
            <a:pPr marL="0" indent="0" algn="just">
              <a:buNone/>
            </a:pPr>
            <a:r>
              <a:rPr lang="en-US" sz="4000" b="1" dirty="0" smtClean="0">
                <a:solidFill>
                  <a:srgbClr val="FF0000"/>
                </a:solidFill>
              </a:rPr>
              <a:t>Quantitative methods are </a:t>
            </a:r>
            <a:r>
              <a:rPr lang="en-US" sz="4000" b="1" dirty="0">
                <a:solidFill>
                  <a:srgbClr val="FF0000"/>
                </a:solidFill>
              </a:rPr>
              <a:t>vital to the research process!!!</a:t>
            </a:r>
          </a:p>
          <a:p>
            <a:endParaRPr lang="en-AU" dirty="0"/>
          </a:p>
          <a:p>
            <a:endParaRPr lang="en-AU" dirty="0"/>
          </a:p>
        </p:txBody>
      </p:sp>
      <p:sp>
        <p:nvSpPr>
          <p:cNvPr id="4" name="Slide Number Placeholder 3"/>
          <p:cNvSpPr>
            <a:spLocks noGrp="1"/>
          </p:cNvSpPr>
          <p:nvPr>
            <p:ph type="sldNum" sz="quarter" idx="12"/>
          </p:nvPr>
        </p:nvSpPr>
        <p:spPr/>
        <p:txBody>
          <a:bodyPr/>
          <a:lstStyle/>
          <a:p>
            <a:fld id="{6B478630-91A0-40B7-8538-05E1D0861782}" type="slidenum">
              <a:rPr lang="en-AU" smtClean="0"/>
              <a:t>3</a:t>
            </a:fld>
            <a:endParaRPr lang="en-AU"/>
          </a:p>
        </p:txBody>
      </p:sp>
    </p:spTree>
    <p:extLst>
      <p:ext uri="{BB962C8B-B14F-4D97-AF65-F5344CB8AC3E}">
        <p14:creationId xmlns:p14="http://schemas.microsoft.com/office/powerpoint/2010/main" val="4235162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a:lnSpc>
                <a:spcPct val="150000"/>
              </a:lnSpc>
            </a:pPr>
            <a:r>
              <a:rPr lang="en-US" sz="2400" b="1" i="1" u="sng" dirty="0" smtClean="0"/>
              <a:t>Two methods of data collection</a:t>
            </a:r>
          </a:p>
          <a:p>
            <a:pPr>
              <a:lnSpc>
                <a:spcPct val="150000"/>
              </a:lnSpc>
            </a:pPr>
            <a:endParaRPr lang="en-US" sz="2400" b="1" dirty="0"/>
          </a:p>
          <a:p>
            <a:pPr marL="0" indent="0">
              <a:lnSpc>
                <a:spcPct val="150000"/>
              </a:lnSpc>
              <a:buNone/>
            </a:pPr>
            <a:r>
              <a:rPr lang="en-US" sz="2400" b="1" dirty="0" smtClean="0"/>
              <a:t>- Manipulate the independent variable using different participants.</a:t>
            </a:r>
          </a:p>
          <a:p>
            <a:pPr marL="0" indent="0">
              <a:lnSpc>
                <a:spcPct val="150000"/>
              </a:lnSpc>
              <a:buNone/>
            </a:pPr>
            <a:r>
              <a:rPr lang="en-US" sz="2400" b="1" dirty="0" smtClean="0"/>
              <a:t>- Manipulate the same variables using the same participants (repeated measures).</a:t>
            </a:r>
          </a:p>
          <a:p>
            <a:pPr marL="0" indent="0">
              <a:lnSpc>
                <a:spcPct val="150000"/>
              </a:lnSpc>
              <a:buNone/>
            </a:pPr>
            <a:endParaRPr lang="en-AU" sz="2400" b="1" dirty="0"/>
          </a:p>
        </p:txBody>
      </p:sp>
      <p:sp>
        <p:nvSpPr>
          <p:cNvPr id="2" name="Slide Number Placeholder 1"/>
          <p:cNvSpPr>
            <a:spLocks noGrp="1"/>
          </p:cNvSpPr>
          <p:nvPr>
            <p:ph type="sldNum" sz="quarter" idx="12"/>
          </p:nvPr>
        </p:nvSpPr>
        <p:spPr/>
        <p:txBody>
          <a:bodyPr/>
          <a:lstStyle/>
          <a:p>
            <a:fld id="{6B478630-91A0-40B7-8538-05E1D0861782}" type="slidenum">
              <a:rPr lang="en-AU" smtClean="0"/>
              <a:t>30</a:t>
            </a:fld>
            <a:endParaRPr lang="en-AU"/>
          </a:p>
        </p:txBody>
      </p:sp>
    </p:spTree>
    <p:extLst>
      <p:ext uri="{BB962C8B-B14F-4D97-AF65-F5344CB8AC3E}">
        <p14:creationId xmlns:p14="http://schemas.microsoft.com/office/powerpoint/2010/main" val="2029852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What type of data collection will you use to answer your research question?</a:t>
            </a:r>
            <a:endParaRPr lang="en-AU" sz="2800" b="1" dirty="0"/>
          </a:p>
        </p:txBody>
      </p:sp>
      <p:sp>
        <p:nvSpPr>
          <p:cNvPr id="4" name="Slide Number Placeholder 3"/>
          <p:cNvSpPr>
            <a:spLocks noGrp="1"/>
          </p:cNvSpPr>
          <p:nvPr>
            <p:ph type="sldNum" sz="quarter" idx="12"/>
          </p:nvPr>
        </p:nvSpPr>
        <p:spPr/>
        <p:txBody>
          <a:bodyPr/>
          <a:lstStyle/>
          <a:p>
            <a:fld id="{6B478630-91A0-40B7-8538-05E1D0861782}" type="slidenum">
              <a:rPr lang="en-AU" smtClean="0"/>
              <a:t>31</a:t>
            </a:fld>
            <a:endParaRPr lang="en-AU"/>
          </a:p>
        </p:txBody>
      </p:sp>
    </p:spTree>
    <p:extLst>
      <p:ext uri="{BB962C8B-B14F-4D97-AF65-F5344CB8AC3E}">
        <p14:creationId xmlns:p14="http://schemas.microsoft.com/office/powerpoint/2010/main" val="1508119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a:lnSpc>
                <a:spcPct val="150000"/>
              </a:lnSpc>
            </a:pPr>
            <a:r>
              <a:rPr lang="en-US" sz="2400" b="1" i="1" u="sng" dirty="0" smtClean="0"/>
              <a:t>Randomization</a:t>
            </a:r>
          </a:p>
          <a:p>
            <a:pPr marL="0" indent="0">
              <a:lnSpc>
                <a:spcPct val="150000"/>
              </a:lnSpc>
              <a:buNone/>
            </a:pPr>
            <a:endParaRPr lang="en-US" sz="2400" b="1" dirty="0"/>
          </a:p>
          <a:p>
            <a:pPr marL="0" indent="0" algn="ctr">
              <a:lnSpc>
                <a:spcPct val="150000"/>
              </a:lnSpc>
              <a:buNone/>
            </a:pPr>
            <a:r>
              <a:rPr lang="en-US" sz="2400" b="1" dirty="0" smtClean="0"/>
              <a:t> </a:t>
            </a:r>
            <a:r>
              <a:rPr lang="en-US" sz="2400" b="1" dirty="0" smtClean="0">
                <a:solidFill>
                  <a:srgbClr val="FF0000"/>
                </a:solidFill>
              </a:rPr>
              <a:t>Why is it important???</a:t>
            </a:r>
          </a:p>
          <a:p>
            <a:pPr marL="0" indent="0" algn="just">
              <a:lnSpc>
                <a:spcPct val="150000"/>
              </a:lnSpc>
              <a:buNone/>
            </a:pPr>
            <a:endParaRPr lang="en-US" sz="2400" b="1" dirty="0"/>
          </a:p>
          <a:p>
            <a:pPr marL="0" indent="0" algn="just">
              <a:lnSpc>
                <a:spcPct val="150000"/>
              </a:lnSpc>
              <a:buNone/>
            </a:pPr>
            <a:r>
              <a:rPr lang="en-US" sz="2400" b="1" dirty="0" smtClean="0"/>
              <a:t>- Scientists use randomization to </a:t>
            </a:r>
            <a:r>
              <a:rPr lang="en-US" sz="2400" b="1" dirty="0" smtClean="0">
                <a:solidFill>
                  <a:srgbClr val="FF0000"/>
                </a:solidFill>
              </a:rPr>
              <a:t>keep variation as small as possible</a:t>
            </a:r>
            <a:r>
              <a:rPr lang="en-US" sz="2400" b="1" dirty="0" smtClean="0"/>
              <a:t> and get more </a:t>
            </a:r>
            <a:r>
              <a:rPr lang="en-US" sz="2400" b="1" dirty="0" smtClean="0">
                <a:solidFill>
                  <a:srgbClr val="FF0000"/>
                </a:solidFill>
              </a:rPr>
              <a:t>sensitive measure </a:t>
            </a:r>
            <a:r>
              <a:rPr lang="en-US" sz="2400" b="1" dirty="0" smtClean="0"/>
              <a:t>of the experimental manipulation.</a:t>
            </a:r>
          </a:p>
          <a:p>
            <a:pPr marL="0" indent="0" algn="just">
              <a:lnSpc>
                <a:spcPct val="150000"/>
              </a:lnSpc>
              <a:buNone/>
            </a:pPr>
            <a:r>
              <a:rPr lang="en-US" sz="2400" b="1" dirty="0" smtClean="0"/>
              <a:t>- Each </a:t>
            </a:r>
            <a:r>
              <a:rPr lang="en-US" sz="2400" b="1" dirty="0"/>
              <a:t>element of the frame </a:t>
            </a:r>
            <a:r>
              <a:rPr lang="en-US" sz="2400" b="1" dirty="0" smtClean="0"/>
              <a:t>has </a:t>
            </a:r>
            <a:r>
              <a:rPr lang="en-US" sz="2400" b="1" dirty="0"/>
              <a:t>an </a:t>
            </a:r>
            <a:r>
              <a:rPr lang="en-US" sz="2400" b="1" dirty="0">
                <a:solidFill>
                  <a:srgbClr val="FF0000"/>
                </a:solidFill>
              </a:rPr>
              <a:t>equal probability of selection</a:t>
            </a:r>
            <a:endParaRPr lang="en-AU" sz="2400" b="1" dirty="0">
              <a:solidFill>
                <a:srgbClr val="FF0000"/>
              </a:solidFill>
            </a:endParaRPr>
          </a:p>
        </p:txBody>
      </p:sp>
      <p:sp>
        <p:nvSpPr>
          <p:cNvPr id="2" name="Slide Number Placeholder 1"/>
          <p:cNvSpPr>
            <a:spLocks noGrp="1"/>
          </p:cNvSpPr>
          <p:nvPr>
            <p:ph type="sldNum" sz="quarter" idx="12"/>
          </p:nvPr>
        </p:nvSpPr>
        <p:spPr/>
        <p:txBody>
          <a:bodyPr/>
          <a:lstStyle/>
          <a:p>
            <a:fld id="{6B478630-91A0-40B7-8538-05E1D0861782}" type="slidenum">
              <a:rPr lang="en-AU" smtClean="0"/>
              <a:t>32</a:t>
            </a:fld>
            <a:endParaRPr lang="en-AU"/>
          </a:p>
        </p:txBody>
      </p:sp>
    </p:spTree>
    <p:extLst>
      <p:ext uri="{BB962C8B-B14F-4D97-AF65-F5344CB8AC3E}">
        <p14:creationId xmlns:p14="http://schemas.microsoft.com/office/powerpoint/2010/main" val="10331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9900"/>
                </a:solidFill>
              </a:rPr>
              <a:t>Analyzing data</a:t>
            </a:r>
            <a:endParaRPr lang="en-AU" b="1" dirty="0">
              <a:solidFill>
                <a:srgbClr val="009900"/>
              </a:solidFill>
            </a:endParaRPr>
          </a:p>
        </p:txBody>
      </p:sp>
      <p:sp>
        <p:nvSpPr>
          <p:cNvPr id="3" name="Content Placeholder 2"/>
          <p:cNvSpPr>
            <a:spLocks noGrp="1"/>
          </p:cNvSpPr>
          <p:nvPr>
            <p:ph idx="1"/>
          </p:nvPr>
        </p:nvSpPr>
        <p:spPr/>
        <p:txBody>
          <a:bodyPr>
            <a:normAutofit/>
          </a:bodyPr>
          <a:lstStyle/>
          <a:p>
            <a:pPr>
              <a:lnSpc>
                <a:spcPct val="150000"/>
              </a:lnSpc>
            </a:pPr>
            <a:r>
              <a:rPr lang="en-US" sz="2400" b="1" dirty="0" smtClean="0"/>
              <a:t>Final stage</a:t>
            </a:r>
          </a:p>
          <a:p>
            <a:pPr>
              <a:lnSpc>
                <a:spcPct val="150000"/>
              </a:lnSpc>
            </a:pPr>
            <a:r>
              <a:rPr lang="en-US" sz="2400" b="1" dirty="0" smtClean="0"/>
              <a:t>Look at your data </a:t>
            </a:r>
            <a:r>
              <a:rPr lang="en-US" sz="2400" b="1" dirty="0" smtClean="0">
                <a:solidFill>
                  <a:srgbClr val="FF0000"/>
                </a:solidFill>
              </a:rPr>
              <a:t>graphically.</a:t>
            </a:r>
          </a:p>
          <a:p>
            <a:pPr>
              <a:lnSpc>
                <a:spcPct val="150000"/>
              </a:lnSpc>
            </a:pPr>
            <a:r>
              <a:rPr lang="en-US" sz="2400" b="1" dirty="0" smtClean="0"/>
              <a:t>Check what the general trends in the data are.</a:t>
            </a:r>
          </a:p>
          <a:p>
            <a:pPr>
              <a:lnSpc>
                <a:spcPct val="150000"/>
              </a:lnSpc>
            </a:pPr>
            <a:r>
              <a:rPr lang="en-US" sz="2400" b="1" dirty="0" smtClean="0"/>
              <a:t>Fit a statistical model to the data.</a:t>
            </a:r>
          </a:p>
          <a:p>
            <a:pPr>
              <a:lnSpc>
                <a:spcPct val="150000"/>
              </a:lnSpc>
            </a:pPr>
            <a:endParaRPr lang="en-AU" sz="2400" b="1" dirty="0"/>
          </a:p>
        </p:txBody>
      </p:sp>
      <p:sp>
        <p:nvSpPr>
          <p:cNvPr id="4" name="Slide Number Placeholder 3"/>
          <p:cNvSpPr>
            <a:spLocks noGrp="1"/>
          </p:cNvSpPr>
          <p:nvPr>
            <p:ph type="sldNum" sz="quarter" idx="12"/>
          </p:nvPr>
        </p:nvSpPr>
        <p:spPr/>
        <p:txBody>
          <a:bodyPr/>
          <a:lstStyle/>
          <a:p>
            <a:fld id="{6B478630-91A0-40B7-8538-05E1D0861782}" type="slidenum">
              <a:rPr lang="en-AU" smtClean="0"/>
              <a:t>33</a:t>
            </a:fld>
            <a:endParaRPr lang="en-AU"/>
          </a:p>
        </p:txBody>
      </p:sp>
    </p:spTree>
    <p:extLst>
      <p:ext uri="{BB962C8B-B14F-4D97-AF65-F5344CB8AC3E}">
        <p14:creationId xmlns:p14="http://schemas.microsoft.com/office/powerpoint/2010/main" val="269107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9900"/>
                </a:solidFill>
              </a:rPr>
              <a:t>How much have you learnt?</a:t>
            </a:r>
            <a:endParaRPr lang="en-AU" b="1" dirty="0">
              <a:solidFill>
                <a:srgbClr val="009900"/>
              </a:solidFill>
            </a:endParaRPr>
          </a:p>
        </p:txBody>
      </p:sp>
      <p:sp>
        <p:nvSpPr>
          <p:cNvPr id="3" name="Content Placeholder 2"/>
          <p:cNvSpPr>
            <a:spLocks noGrp="1"/>
          </p:cNvSpPr>
          <p:nvPr>
            <p:ph idx="1"/>
          </p:nvPr>
        </p:nvSpPr>
        <p:spPr/>
        <p:txBody>
          <a:bodyPr>
            <a:noAutofit/>
          </a:bodyPr>
          <a:lstStyle/>
          <a:p>
            <a:pPr algn="just">
              <a:lnSpc>
                <a:spcPct val="150000"/>
              </a:lnSpc>
            </a:pPr>
            <a:r>
              <a:rPr lang="en-US" sz="2400" b="1" dirty="0" smtClean="0"/>
              <a:t>What are the five stages of research process?</a:t>
            </a:r>
          </a:p>
          <a:p>
            <a:pPr algn="just">
              <a:lnSpc>
                <a:spcPct val="150000"/>
              </a:lnSpc>
            </a:pPr>
            <a:r>
              <a:rPr lang="en-US" sz="2400" b="1" dirty="0" smtClean="0"/>
              <a:t>What is the fundamental difference between experimental and correlational research?</a:t>
            </a:r>
          </a:p>
          <a:p>
            <a:pPr algn="just">
              <a:lnSpc>
                <a:spcPct val="150000"/>
              </a:lnSpc>
            </a:pPr>
            <a:r>
              <a:rPr lang="en-US" sz="2400" b="1" dirty="0" smtClean="0"/>
              <a:t>Say I own 857 CDs. My friend has written a computer program that uses a webcam to scan the shelves in my house where I keep my CDs and measure how many I have. His program says that I have 863 CDs. Define measurement error. What is the measurement error in my friend’s CD- counting device?</a:t>
            </a:r>
            <a:endParaRPr lang="en-AU" sz="2400" b="1" dirty="0"/>
          </a:p>
        </p:txBody>
      </p:sp>
      <p:sp>
        <p:nvSpPr>
          <p:cNvPr id="4" name="Slide Number Placeholder 3"/>
          <p:cNvSpPr>
            <a:spLocks noGrp="1"/>
          </p:cNvSpPr>
          <p:nvPr>
            <p:ph type="sldNum" sz="quarter" idx="12"/>
          </p:nvPr>
        </p:nvSpPr>
        <p:spPr/>
        <p:txBody>
          <a:bodyPr/>
          <a:lstStyle/>
          <a:p>
            <a:fld id="{6B478630-91A0-40B7-8538-05E1D0861782}" type="slidenum">
              <a:rPr lang="en-AU" smtClean="0"/>
              <a:t>34</a:t>
            </a:fld>
            <a:endParaRPr lang="en-AU"/>
          </a:p>
        </p:txBody>
      </p:sp>
    </p:spTree>
    <p:extLst>
      <p:ext uri="{BB962C8B-B14F-4D97-AF65-F5344CB8AC3E}">
        <p14:creationId xmlns:p14="http://schemas.microsoft.com/office/powerpoint/2010/main" val="1974970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04656"/>
          </a:xfrm>
        </p:spPr>
        <p:txBody>
          <a:bodyPr>
            <a:normAutofit/>
          </a:bodyPr>
          <a:lstStyle/>
          <a:p>
            <a:pPr>
              <a:lnSpc>
                <a:spcPct val="150000"/>
              </a:lnSpc>
            </a:pPr>
            <a:r>
              <a:rPr lang="en-US" sz="2400" b="1" dirty="0" smtClean="0"/>
              <a:t>What is the level of measurement of the follow variables?</a:t>
            </a:r>
          </a:p>
          <a:p>
            <a:pPr marL="514350" indent="-514350">
              <a:lnSpc>
                <a:spcPct val="150000"/>
              </a:lnSpc>
              <a:buAutoNum type="alphaLcPeriod"/>
            </a:pPr>
            <a:r>
              <a:rPr lang="en-US" sz="2400" b="1" dirty="0" smtClean="0"/>
              <a:t>The number of downloads of different band’s songs on iTunes.</a:t>
            </a:r>
          </a:p>
          <a:p>
            <a:pPr marL="514350" indent="-514350">
              <a:lnSpc>
                <a:spcPct val="150000"/>
              </a:lnSpc>
              <a:buAutoNum type="alphaLcPeriod"/>
            </a:pPr>
            <a:r>
              <a:rPr lang="en-US" sz="2400" b="1" dirty="0" smtClean="0"/>
              <a:t>The names of the bands that were downloaded.</a:t>
            </a:r>
          </a:p>
          <a:p>
            <a:pPr marL="514350" indent="-514350">
              <a:lnSpc>
                <a:spcPct val="150000"/>
              </a:lnSpc>
              <a:buAutoNum type="alphaLcPeriod"/>
            </a:pPr>
            <a:r>
              <a:rPr lang="en-US" sz="2400" b="1" dirty="0" smtClean="0"/>
              <a:t>The position in the iTunes download chart?</a:t>
            </a:r>
          </a:p>
          <a:p>
            <a:pPr marL="514350" indent="-514350">
              <a:lnSpc>
                <a:spcPct val="150000"/>
              </a:lnSpc>
              <a:buAutoNum type="alphaLcPeriod"/>
            </a:pPr>
            <a:r>
              <a:rPr lang="en-US" sz="2400" b="1" dirty="0" smtClean="0"/>
              <a:t>The money earned by the bands from the downloads.</a:t>
            </a:r>
          </a:p>
          <a:p>
            <a:pPr marL="514350" indent="-514350">
              <a:lnSpc>
                <a:spcPct val="150000"/>
              </a:lnSpc>
              <a:buAutoNum type="alphaLcPeriod"/>
            </a:pPr>
            <a:r>
              <a:rPr lang="en-US" sz="2400" b="1" dirty="0" smtClean="0"/>
              <a:t>The instruments played by the band members.</a:t>
            </a:r>
          </a:p>
          <a:p>
            <a:pPr marL="514350" indent="-514350">
              <a:lnSpc>
                <a:spcPct val="150000"/>
              </a:lnSpc>
              <a:buAutoNum type="alphaLcPeriod"/>
            </a:pPr>
            <a:r>
              <a:rPr lang="en-US" sz="2400" b="1" dirty="0" smtClean="0"/>
              <a:t>The time they have spent learning to play their instruments.</a:t>
            </a:r>
          </a:p>
        </p:txBody>
      </p:sp>
      <p:sp>
        <p:nvSpPr>
          <p:cNvPr id="2" name="Slide Number Placeholder 1"/>
          <p:cNvSpPr>
            <a:spLocks noGrp="1"/>
          </p:cNvSpPr>
          <p:nvPr>
            <p:ph type="sldNum" sz="quarter" idx="12"/>
          </p:nvPr>
        </p:nvSpPr>
        <p:spPr/>
        <p:txBody>
          <a:bodyPr/>
          <a:lstStyle/>
          <a:p>
            <a:fld id="{6B478630-91A0-40B7-8538-05E1D0861782}" type="slidenum">
              <a:rPr lang="en-AU" smtClean="0"/>
              <a:t>35</a:t>
            </a:fld>
            <a:endParaRPr lang="en-AU"/>
          </a:p>
        </p:txBody>
      </p:sp>
    </p:spTree>
    <p:extLst>
      <p:ext uri="{BB962C8B-B14F-4D97-AF65-F5344CB8AC3E}">
        <p14:creationId xmlns:p14="http://schemas.microsoft.com/office/powerpoint/2010/main" val="1033658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collection at </a:t>
            </a:r>
            <a:r>
              <a:rPr lang="en-AU" dirty="0" smtClean="0"/>
              <a:t>Postgrad BBQ</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43338577"/>
              </p:ext>
            </p:extLst>
          </p:nvPr>
        </p:nvGraphicFramePr>
        <p:xfrm>
          <a:off x="2123728" y="1412775"/>
          <a:ext cx="4968552" cy="5040560"/>
        </p:xfrm>
        <a:graphic>
          <a:graphicData uri="http://schemas.openxmlformats.org/drawingml/2006/table">
            <a:tbl>
              <a:tblPr>
                <a:tableStyleId>{5C22544A-7EE6-4342-B048-85BDC9FD1C3A}</a:tableStyleId>
              </a:tblPr>
              <a:tblGrid>
                <a:gridCol w="4236987"/>
                <a:gridCol w="731565"/>
              </a:tblGrid>
              <a:tr h="252028">
                <a:tc>
                  <a:txBody>
                    <a:bodyPr/>
                    <a:lstStyle/>
                    <a:p>
                      <a:pPr marR="0" algn="l" fontAlgn="b"/>
                      <a:r>
                        <a:rPr lang="en-US" sz="1100" b="1" u="none" strike="noStrike" dirty="0">
                          <a:effectLst/>
                        </a:rPr>
                        <a:t>Mighty Soft Bread Rolls Hamburger Buns</a:t>
                      </a:r>
                      <a:endParaRPr lang="en-US"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15</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US" sz="1100" b="1" u="none" strike="noStrike" dirty="0">
                          <a:effectLst/>
                        </a:rPr>
                        <a:t>Woolworths Select Mixed Grain Sandwich Bread</a:t>
                      </a:r>
                      <a:endParaRPr lang="en-US"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6</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US" sz="1100" b="1" u="none" strike="noStrike" dirty="0">
                          <a:effectLst/>
                        </a:rPr>
                        <a:t>Woolworths Select </a:t>
                      </a:r>
                      <a:r>
                        <a:rPr lang="en-US" sz="1100" b="1" u="none" strike="noStrike" dirty="0" err="1">
                          <a:effectLst/>
                        </a:rPr>
                        <a:t>Wholemeal</a:t>
                      </a:r>
                      <a:r>
                        <a:rPr lang="en-US" sz="1100" b="1" u="none" strike="noStrike" dirty="0">
                          <a:effectLst/>
                        </a:rPr>
                        <a:t> Sandwich Vitamins &amp; Iron</a:t>
                      </a:r>
                      <a:endParaRPr lang="en-US"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6</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AU" sz="1100" b="1" u="none" strike="noStrike" dirty="0" err="1">
                          <a:effectLst/>
                        </a:rPr>
                        <a:t>Masterfoods</a:t>
                      </a:r>
                      <a:r>
                        <a:rPr lang="en-AU" sz="1100" b="1" u="none" strike="noStrike" dirty="0">
                          <a:effectLst/>
                        </a:rPr>
                        <a:t> Barbecue Sauce Honey</a:t>
                      </a:r>
                      <a:endParaRPr lang="en-AU"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2</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AU" sz="1100" b="1" u="none" strike="noStrike" dirty="0" err="1">
                          <a:effectLst/>
                        </a:rPr>
                        <a:t>Masterfoods</a:t>
                      </a:r>
                      <a:r>
                        <a:rPr lang="en-AU" sz="1100" b="1" u="none" strike="noStrike" dirty="0">
                          <a:effectLst/>
                        </a:rPr>
                        <a:t> Mustard Honey </a:t>
                      </a:r>
                      <a:r>
                        <a:rPr lang="en-AU" sz="1100" b="1" u="none" strike="noStrike" dirty="0" err="1">
                          <a:effectLst/>
                        </a:rPr>
                        <a:t>Squeezy</a:t>
                      </a:r>
                      <a:endParaRPr lang="en-AU"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2</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US" sz="1100" b="1" u="none" strike="noStrike">
                          <a:effectLst/>
                        </a:rPr>
                        <a:t>Masterfoods Tomato Sauce Australian Grown</a:t>
                      </a:r>
                      <a:endParaRPr lang="en-US"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2</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AU" sz="1100" b="1" u="none" strike="noStrike" dirty="0" err="1">
                          <a:effectLst/>
                        </a:rPr>
                        <a:t>Homebrand</a:t>
                      </a:r>
                      <a:r>
                        <a:rPr lang="en-AU" sz="1100" b="1" u="none" strike="noStrike" dirty="0">
                          <a:effectLst/>
                        </a:rPr>
                        <a:t> Iodised Salt Drum</a:t>
                      </a:r>
                      <a:endParaRPr lang="en-AU"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1</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US" sz="1100" b="1" u="none" strike="noStrike" dirty="0">
                          <a:effectLst/>
                        </a:rPr>
                        <a:t>Red Island Australian Extra Virgin Cold Pressed Olive Oil</a:t>
                      </a:r>
                      <a:endParaRPr lang="en-US"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1</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US" sz="1100" b="1" u="none" strike="noStrike">
                          <a:effectLst/>
                        </a:rPr>
                        <a:t>Woolworths Select Pepper Black Cracked</a:t>
                      </a:r>
                      <a:endParaRPr lang="en-US"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1</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US" sz="1100" b="1" u="none" strike="noStrike" dirty="0">
                          <a:effectLst/>
                        </a:rPr>
                        <a:t>Woolworths Select Margarine Spread Olive Oil</a:t>
                      </a:r>
                      <a:endParaRPr lang="en-US"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2</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AU" sz="1100" b="1" u="none" strike="noStrike" dirty="0">
                          <a:effectLst/>
                        </a:rPr>
                        <a:t>Coca Cola Bottle </a:t>
                      </a:r>
                      <a:endParaRPr lang="en-AU"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8</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fr-FR" sz="1100" b="1" u="none" strike="noStrike" dirty="0">
                          <a:effectLst/>
                        </a:rPr>
                        <a:t>Golden </a:t>
                      </a:r>
                      <a:r>
                        <a:rPr lang="fr-FR" sz="1100" b="1" u="none" strike="noStrike" dirty="0" err="1">
                          <a:effectLst/>
                        </a:rPr>
                        <a:t>Circle</a:t>
                      </a:r>
                      <a:r>
                        <a:rPr lang="fr-FR" sz="1100" b="1" u="none" strike="noStrike" dirty="0">
                          <a:effectLst/>
                        </a:rPr>
                        <a:t> Orange Fruit Juice</a:t>
                      </a:r>
                      <a:endParaRPr lang="fr-FR"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4</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fr-FR" sz="1100" b="1" u="none" strike="noStrike" dirty="0">
                          <a:effectLst/>
                        </a:rPr>
                        <a:t>Golden </a:t>
                      </a:r>
                      <a:r>
                        <a:rPr lang="fr-FR" sz="1100" b="1" u="none" strike="noStrike" dirty="0" err="1">
                          <a:effectLst/>
                        </a:rPr>
                        <a:t>Circle</a:t>
                      </a:r>
                      <a:r>
                        <a:rPr lang="fr-FR" sz="1100" b="1" u="none" strike="noStrike" dirty="0">
                          <a:effectLst/>
                        </a:rPr>
                        <a:t> Pine Orange Fruit Juice</a:t>
                      </a:r>
                      <a:endParaRPr lang="fr-FR"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4</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AU" sz="1100" b="1" u="none" strike="noStrike" dirty="0">
                          <a:effectLst/>
                        </a:rPr>
                        <a:t>Schweppes Lemonade Bottle</a:t>
                      </a:r>
                      <a:endParaRPr lang="en-AU"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5</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US" sz="1100" b="1" u="none" strike="noStrike" dirty="0">
                          <a:effectLst/>
                        </a:rPr>
                        <a:t>Fresh Cuts Salad Mix Baby Leaf With Beetroot</a:t>
                      </a:r>
                      <a:endParaRPr lang="en-US"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7</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AU" sz="1100" b="1" u="none" strike="noStrike" dirty="0" err="1">
                          <a:effectLst/>
                        </a:rPr>
                        <a:t>Chinet</a:t>
                      </a:r>
                      <a:r>
                        <a:rPr lang="en-AU" sz="1100" b="1" u="none" strike="noStrike" dirty="0">
                          <a:effectLst/>
                        </a:rPr>
                        <a:t> Cutlery Plastic Forks</a:t>
                      </a:r>
                      <a:endParaRPr lang="en-AU"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8</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AU" sz="1100" b="1" u="none" strike="noStrike">
                          <a:effectLst/>
                        </a:rPr>
                        <a:t>Chinet Cutlery Plastic Knives</a:t>
                      </a:r>
                      <a:endParaRPr lang="en-AU"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8</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US" sz="1100" b="1" u="none" strike="noStrike" dirty="0" err="1">
                          <a:effectLst/>
                        </a:rPr>
                        <a:t>Deeko</a:t>
                      </a:r>
                      <a:r>
                        <a:rPr lang="en-US" sz="1100" b="1" u="none" strike="noStrike" dirty="0">
                          <a:effectLst/>
                        </a:rPr>
                        <a:t> Serving Entertainer Plastic Plates</a:t>
                      </a:r>
                      <a:endParaRPr lang="en-US"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10</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AU" sz="1100" b="1" u="none" strike="noStrike" dirty="0" err="1">
                          <a:effectLst/>
                        </a:rPr>
                        <a:t>Homebrand</a:t>
                      </a:r>
                      <a:r>
                        <a:rPr lang="en-AU" sz="1100" b="1" u="none" strike="noStrike" dirty="0">
                          <a:effectLst/>
                        </a:rPr>
                        <a:t> Serviettes Plain</a:t>
                      </a:r>
                      <a:endParaRPr lang="en-AU"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5</a:t>
                      </a:r>
                      <a:endParaRPr lang="en-AU" sz="1100" b="1" i="0" u="none" strike="noStrike" dirty="0">
                        <a:solidFill>
                          <a:srgbClr val="000000"/>
                        </a:solidFill>
                        <a:effectLst/>
                        <a:latin typeface="Calibri"/>
                      </a:endParaRPr>
                    </a:p>
                  </a:txBody>
                  <a:tcPr marL="9525" marR="9525" marT="9525" marB="0" anchor="b"/>
                </a:tc>
              </a:tr>
              <a:tr h="252028">
                <a:tc>
                  <a:txBody>
                    <a:bodyPr/>
                    <a:lstStyle/>
                    <a:p>
                      <a:pPr marR="0" algn="l" fontAlgn="b"/>
                      <a:r>
                        <a:rPr lang="en-AU" sz="1100" b="1" u="none" strike="noStrike">
                          <a:effectLst/>
                        </a:rPr>
                        <a:t>Homebrand Serving Disposable Teaspoons</a:t>
                      </a:r>
                      <a:endParaRPr lang="en-AU"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15</a:t>
                      </a:r>
                      <a:endParaRPr lang="en-AU" sz="1100" b="1" i="0" u="none" strike="noStrike" dirty="0">
                        <a:solidFill>
                          <a:srgbClr val="000000"/>
                        </a:solidFill>
                        <a:effectLst/>
                        <a:latin typeface="Calibri"/>
                      </a:endParaRPr>
                    </a:p>
                  </a:txBody>
                  <a:tcPr marL="9525" marR="9525" marT="9525" marB="0" anchor="b"/>
                </a:tc>
              </a:tr>
            </a:tbl>
          </a:graphicData>
        </a:graphic>
      </p:graphicFrame>
      <p:sp>
        <p:nvSpPr>
          <p:cNvPr id="4" name="Slide Number Placeholder 3"/>
          <p:cNvSpPr>
            <a:spLocks noGrp="1"/>
          </p:cNvSpPr>
          <p:nvPr>
            <p:ph type="sldNum" sz="quarter" idx="12"/>
          </p:nvPr>
        </p:nvSpPr>
        <p:spPr/>
        <p:txBody>
          <a:bodyPr/>
          <a:lstStyle/>
          <a:p>
            <a:fld id="{6B478630-91A0-40B7-8538-05E1D0861782}" type="slidenum">
              <a:rPr lang="en-AU" smtClean="0"/>
              <a:t>36</a:t>
            </a:fld>
            <a:endParaRPr lang="en-AU"/>
          </a:p>
        </p:txBody>
      </p:sp>
    </p:spTree>
    <p:extLst>
      <p:ext uri="{BB962C8B-B14F-4D97-AF65-F5344CB8AC3E}">
        <p14:creationId xmlns:p14="http://schemas.microsoft.com/office/powerpoint/2010/main" val="485433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478630-91A0-40B7-8538-05E1D0861782}" type="slidenum">
              <a:rPr lang="en-AU" smtClean="0"/>
              <a:t>37</a:t>
            </a:fld>
            <a:endParaRPr lang="en-AU"/>
          </a:p>
        </p:txBody>
      </p:sp>
      <p:graphicFrame>
        <p:nvGraphicFramePr>
          <p:cNvPr id="5" name="Table 4"/>
          <p:cNvGraphicFramePr>
            <a:graphicFrameLocks noGrp="1"/>
          </p:cNvGraphicFramePr>
          <p:nvPr>
            <p:extLst>
              <p:ext uri="{D42A27DB-BD31-4B8C-83A1-F6EECF244321}">
                <p14:modId xmlns:p14="http://schemas.microsoft.com/office/powerpoint/2010/main" val="3372630186"/>
              </p:ext>
            </p:extLst>
          </p:nvPr>
        </p:nvGraphicFramePr>
        <p:xfrm>
          <a:off x="2195736" y="836712"/>
          <a:ext cx="4878412" cy="5003480"/>
        </p:xfrm>
        <a:graphic>
          <a:graphicData uri="http://schemas.openxmlformats.org/drawingml/2006/table">
            <a:tbl>
              <a:tblPr>
                <a:tableStyleId>{5C22544A-7EE6-4342-B048-85BDC9FD1C3A}</a:tableStyleId>
              </a:tblPr>
              <a:tblGrid>
                <a:gridCol w="4160118"/>
                <a:gridCol w="718294"/>
              </a:tblGrid>
              <a:tr h="250174">
                <a:tc>
                  <a:txBody>
                    <a:bodyPr/>
                    <a:lstStyle/>
                    <a:p>
                      <a:pPr marR="0" algn="l" fontAlgn="b"/>
                      <a:r>
                        <a:rPr lang="en-US" sz="1100" b="1" u="none" strike="noStrike" dirty="0">
                          <a:effectLst/>
                        </a:rPr>
                        <a:t>Mighty Soft Bread Rolls Hamburger Buns</a:t>
                      </a:r>
                      <a:endParaRPr lang="en-US" sz="1100" b="1" i="0" u="none" strike="noStrike" dirty="0">
                        <a:solidFill>
                          <a:srgbClr val="000000"/>
                        </a:solidFill>
                        <a:effectLst/>
                        <a:latin typeface="Calibri"/>
                      </a:endParaRPr>
                    </a:p>
                  </a:txBody>
                  <a:tcPr marL="9525" marR="9525" marT="9525" marB="0" anchor="b"/>
                </a:tc>
                <a:tc>
                  <a:txBody>
                    <a:bodyPr/>
                    <a:lstStyle/>
                    <a:p>
                      <a:pPr marR="0" algn="ctr" fontAlgn="b"/>
                      <a:r>
                        <a:rPr lang="en-AU" sz="1100" b="1" u="none" strike="noStrike">
                          <a:effectLst/>
                        </a:rPr>
                        <a:t>15</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US" sz="1100" b="1" u="none" strike="noStrike">
                          <a:effectLst/>
                        </a:rPr>
                        <a:t>Woolworths Select Mixed Grain Sandwich Bread</a:t>
                      </a:r>
                      <a:endParaRPr lang="en-US"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6</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US" sz="1100" b="1" u="none" strike="noStrike">
                          <a:effectLst/>
                        </a:rPr>
                        <a:t>Woolworths Select Wholemeal Sandwich Vitamins &amp; Iron</a:t>
                      </a:r>
                      <a:endParaRPr lang="en-US"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6</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AU" sz="1100" b="1" u="none" strike="noStrike">
                          <a:effectLst/>
                        </a:rPr>
                        <a:t>Masterfoods Barbecue Sauce Honey</a:t>
                      </a:r>
                      <a:endParaRPr lang="en-AU"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2</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AU" sz="1100" b="1" u="none" strike="noStrike">
                          <a:effectLst/>
                        </a:rPr>
                        <a:t>Masterfoods Mustard Honey Squeezy</a:t>
                      </a:r>
                      <a:endParaRPr lang="en-AU"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2</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US" sz="1100" b="1" u="none" strike="noStrike">
                          <a:effectLst/>
                        </a:rPr>
                        <a:t>Masterfoods Tomato Sauce Australian Grown</a:t>
                      </a:r>
                      <a:endParaRPr lang="en-US"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2</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AU" sz="1100" b="1" u="none" strike="noStrike">
                          <a:effectLst/>
                        </a:rPr>
                        <a:t>Homebrand Iodised Salt Drum</a:t>
                      </a:r>
                      <a:endParaRPr lang="en-AU"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1</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US" sz="1100" b="1" u="none" strike="noStrike">
                          <a:effectLst/>
                        </a:rPr>
                        <a:t>Red Island Australian Extra Virgin Cold Pressed Olive Oil</a:t>
                      </a:r>
                      <a:endParaRPr lang="en-US"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1</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US" sz="1100" b="1" u="none" strike="noStrike">
                          <a:effectLst/>
                        </a:rPr>
                        <a:t>Woolworths Select Pepper Black Cracked</a:t>
                      </a:r>
                      <a:endParaRPr lang="en-US"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1</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US" sz="1100" b="1" u="none" strike="noStrike">
                          <a:effectLst/>
                        </a:rPr>
                        <a:t>Woolworths Select Margarine Spread Olive Oil</a:t>
                      </a:r>
                      <a:endParaRPr lang="en-US"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2</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AU" sz="1100" b="1" u="none" strike="noStrike">
                          <a:effectLst/>
                        </a:rPr>
                        <a:t>Coca Cola Bottle </a:t>
                      </a:r>
                      <a:endParaRPr lang="en-AU"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8</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fr-FR" sz="1100" b="1" u="none" strike="noStrike">
                          <a:effectLst/>
                        </a:rPr>
                        <a:t>Golden Circle Orange Fruit Juice</a:t>
                      </a:r>
                      <a:endParaRPr lang="fr-FR"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4</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fr-FR" sz="1100" b="1" u="none" strike="noStrike">
                          <a:effectLst/>
                        </a:rPr>
                        <a:t>Golden Circle Pine Orange Fruit Juice</a:t>
                      </a:r>
                      <a:endParaRPr lang="fr-FR"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4</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AU" sz="1100" b="1" u="none" strike="noStrike">
                          <a:effectLst/>
                        </a:rPr>
                        <a:t>Schweppes Lemonade Bottle</a:t>
                      </a:r>
                      <a:endParaRPr lang="en-AU"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5</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US" sz="1100" b="1" u="none" strike="noStrike">
                          <a:effectLst/>
                        </a:rPr>
                        <a:t>Fresh Cuts Salad Mix Baby Leaf With Beetroot</a:t>
                      </a:r>
                      <a:endParaRPr lang="en-US"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7</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AU" sz="1100" b="1" u="none" strike="noStrike">
                          <a:effectLst/>
                        </a:rPr>
                        <a:t>Chinet Cutlery Plastic Forks</a:t>
                      </a:r>
                      <a:endParaRPr lang="en-AU"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8</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AU" sz="1100" b="1" u="none" strike="noStrike">
                          <a:effectLst/>
                        </a:rPr>
                        <a:t>Chinet Cutlery Plastic Knives</a:t>
                      </a:r>
                      <a:endParaRPr lang="en-AU"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8</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US" sz="1100" b="1" u="none" strike="noStrike">
                          <a:effectLst/>
                        </a:rPr>
                        <a:t>Deeko Serving Entertainer Plastic Plates</a:t>
                      </a:r>
                      <a:endParaRPr lang="en-US"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10</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AU" sz="1100" b="1" u="none" strike="noStrike">
                          <a:effectLst/>
                        </a:rPr>
                        <a:t>Homebrand Serviettes Plain</a:t>
                      </a:r>
                      <a:endParaRPr lang="en-AU"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a:effectLst/>
                        </a:rPr>
                        <a:t>5</a:t>
                      </a:r>
                      <a:endParaRPr lang="en-AU" sz="1100" b="1" i="0" u="none" strike="noStrike">
                        <a:solidFill>
                          <a:srgbClr val="000000"/>
                        </a:solidFill>
                        <a:effectLst/>
                        <a:latin typeface="Calibri"/>
                      </a:endParaRPr>
                    </a:p>
                  </a:txBody>
                  <a:tcPr marL="9525" marR="9525" marT="9525" marB="0" anchor="b"/>
                </a:tc>
              </a:tr>
              <a:tr h="250174">
                <a:tc>
                  <a:txBody>
                    <a:bodyPr/>
                    <a:lstStyle/>
                    <a:p>
                      <a:pPr marR="0" algn="l" fontAlgn="b"/>
                      <a:r>
                        <a:rPr lang="en-AU" sz="1100" b="1" u="none" strike="noStrike">
                          <a:effectLst/>
                        </a:rPr>
                        <a:t>Homebrand Serving Disposable Teaspoons</a:t>
                      </a:r>
                      <a:endParaRPr lang="en-AU" sz="1100" b="1" i="0" u="none" strike="noStrike">
                        <a:solidFill>
                          <a:srgbClr val="000000"/>
                        </a:solidFill>
                        <a:effectLst/>
                        <a:latin typeface="Calibri"/>
                      </a:endParaRPr>
                    </a:p>
                  </a:txBody>
                  <a:tcPr marL="9525" marR="9525" marT="9525" marB="0" anchor="b"/>
                </a:tc>
                <a:tc>
                  <a:txBody>
                    <a:bodyPr/>
                    <a:lstStyle/>
                    <a:p>
                      <a:pPr marR="0" algn="ctr" fontAlgn="b"/>
                      <a:r>
                        <a:rPr lang="en-AU" sz="1100" b="1" u="none" strike="noStrike" dirty="0">
                          <a:effectLst/>
                        </a:rPr>
                        <a:t>15</a:t>
                      </a:r>
                      <a:endParaRPr lang="en-AU"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6674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29600" cy="5760640"/>
          </a:xfrm>
        </p:spPr>
        <p:txBody>
          <a:bodyPr>
            <a:normAutofit/>
          </a:bodyPr>
          <a:lstStyle/>
          <a:p>
            <a:pPr algn="just"/>
            <a:r>
              <a:rPr lang="en-US" b="1" dirty="0" smtClean="0"/>
              <a:t>You need </a:t>
            </a:r>
            <a:r>
              <a:rPr lang="en-US" b="1" dirty="0"/>
              <a:t>to observe a </a:t>
            </a:r>
            <a:r>
              <a:rPr lang="en-US" b="1" dirty="0" smtClean="0"/>
              <a:t>phenomena (key).</a:t>
            </a:r>
            <a:endParaRPr lang="en-US" b="1" dirty="0"/>
          </a:p>
          <a:p>
            <a:pPr algn="just"/>
            <a:r>
              <a:rPr lang="en-US" b="1" dirty="0" smtClean="0"/>
              <a:t>This phenomena is </a:t>
            </a:r>
            <a:r>
              <a:rPr lang="en-US" b="1" dirty="0"/>
              <a:t>narrowed down to </a:t>
            </a:r>
            <a:r>
              <a:rPr lang="en-US" b="1" dirty="0" smtClean="0"/>
              <a:t>a more </a:t>
            </a:r>
            <a:r>
              <a:rPr lang="en-US" b="1" dirty="0"/>
              <a:t>specific research </a:t>
            </a:r>
            <a:r>
              <a:rPr lang="en-US" b="1" dirty="0" smtClean="0"/>
              <a:t>question.</a:t>
            </a:r>
          </a:p>
          <a:p>
            <a:pPr algn="just"/>
            <a:endParaRPr lang="en-US" b="1" dirty="0" smtClean="0"/>
          </a:p>
          <a:p>
            <a:pPr marL="0" indent="0" algn="just">
              <a:buNone/>
            </a:pPr>
            <a:r>
              <a:rPr lang="en-US" sz="2400" b="1" dirty="0" smtClean="0"/>
              <a:t>E.g.</a:t>
            </a:r>
          </a:p>
          <a:p>
            <a:pPr marL="0" indent="0" algn="just">
              <a:buNone/>
            </a:pPr>
            <a:r>
              <a:rPr lang="en-US" sz="2400" b="1" dirty="0"/>
              <a:t>In </a:t>
            </a:r>
            <a:r>
              <a:rPr lang="en-US" sz="2400" b="1" dirty="0" smtClean="0"/>
              <a:t>education: ‘why </a:t>
            </a:r>
            <a:r>
              <a:rPr lang="en-US" sz="2400" b="1" dirty="0"/>
              <a:t>do teachers </a:t>
            </a:r>
            <a:r>
              <a:rPr lang="en-US" sz="2400" b="1" dirty="0" smtClean="0"/>
              <a:t>leave teaching</a:t>
            </a:r>
            <a:r>
              <a:rPr lang="en-US" sz="2400" b="1" dirty="0"/>
              <a:t>?’, ‘what factors influence pupil achievement</a:t>
            </a:r>
            <a:r>
              <a:rPr lang="en-US" sz="2400" b="1" dirty="0" smtClean="0"/>
              <a:t>?’</a:t>
            </a:r>
          </a:p>
          <a:p>
            <a:pPr marL="0" indent="0" algn="just">
              <a:buNone/>
            </a:pPr>
            <a:r>
              <a:rPr lang="en-US" sz="2400" b="1" dirty="0" smtClean="0"/>
              <a:t>In health: ‘Does mercury levels affect men and women in the same way</a:t>
            </a:r>
            <a:r>
              <a:rPr lang="en-US" sz="2400" b="1" dirty="0"/>
              <a:t>?’, </a:t>
            </a:r>
            <a:r>
              <a:rPr lang="en-US" sz="2400" b="1" dirty="0" smtClean="0"/>
              <a:t>‘Is lung </a:t>
            </a:r>
            <a:r>
              <a:rPr lang="en-US" sz="2400" b="1" dirty="0"/>
              <a:t>cancer associated </a:t>
            </a:r>
            <a:r>
              <a:rPr lang="en-US" sz="2400" b="1" dirty="0" smtClean="0"/>
              <a:t>with cigarette </a:t>
            </a:r>
            <a:r>
              <a:rPr lang="en-US" sz="2400" b="1" dirty="0"/>
              <a:t>smoking</a:t>
            </a:r>
            <a:r>
              <a:rPr lang="en-US" sz="2400" b="1" dirty="0" smtClean="0"/>
              <a:t>?’</a:t>
            </a:r>
          </a:p>
          <a:p>
            <a:pPr marL="0" indent="0" algn="just">
              <a:buNone/>
            </a:pPr>
            <a:r>
              <a:rPr lang="en-US" sz="2400" b="1" dirty="0" smtClean="0"/>
              <a:t>In economy: ‘Is education level in a country dependent to the economic status?’</a:t>
            </a:r>
            <a:endParaRPr lang="en-US" sz="2400" b="1" dirty="0"/>
          </a:p>
          <a:p>
            <a:pPr algn="just"/>
            <a:endParaRPr lang="en-US" b="1" dirty="0" smtClean="0"/>
          </a:p>
        </p:txBody>
      </p:sp>
      <p:sp>
        <p:nvSpPr>
          <p:cNvPr id="2" name="Slide Number Placeholder 1"/>
          <p:cNvSpPr>
            <a:spLocks noGrp="1"/>
          </p:cNvSpPr>
          <p:nvPr>
            <p:ph type="sldNum" sz="quarter" idx="12"/>
          </p:nvPr>
        </p:nvSpPr>
        <p:spPr/>
        <p:txBody>
          <a:bodyPr/>
          <a:lstStyle/>
          <a:p>
            <a:fld id="{6B478630-91A0-40B7-8538-05E1D0861782}" type="slidenum">
              <a:rPr lang="en-AU" smtClean="0"/>
              <a:t>4</a:t>
            </a:fld>
            <a:endParaRPr lang="en-AU"/>
          </a:p>
        </p:txBody>
      </p:sp>
    </p:spTree>
    <p:extLst>
      <p:ext uri="{BB962C8B-B14F-4D97-AF65-F5344CB8AC3E}">
        <p14:creationId xmlns:p14="http://schemas.microsoft.com/office/powerpoint/2010/main" val="290755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204" y="1844824"/>
            <a:ext cx="8229600" cy="4857403"/>
          </a:xfrm>
        </p:spPr>
        <p:txBody>
          <a:bodyPr>
            <a:normAutofit/>
          </a:bodyPr>
          <a:lstStyle/>
          <a:p>
            <a:pPr>
              <a:spcBef>
                <a:spcPts val="0"/>
              </a:spcBef>
              <a:spcAft>
                <a:spcPts val="1200"/>
              </a:spcAft>
            </a:pPr>
            <a:r>
              <a:rPr lang="en-US" sz="2800" b="1" dirty="0" smtClean="0"/>
              <a:t>Best </a:t>
            </a:r>
            <a:r>
              <a:rPr lang="en-US" sz="2800" b="1" dirty="0"/>
              <a:t>ideas </a:t>
            </a:r>
            <a:r>
              <a:rPr lang="en-US" sz="2800" b="1" dirty="0" smtClean="0"/>
              <a:t>comes from </a:t>
            </a:r>
            <a:r>
              <a:rPr lang="en-US" sz="2800" b="1" dirty="0"/>
              <a:t>everyday </a:t>
            </a:r>
            <a:r>
              <a:rPr lang="en-US" sz="2800" b="1" dirty="0" smtClean="0"/>
              <a:t>problems</a:t>
            </a:r>
            <a:r>
              <a:rPr lang="en-US" sz="2800" b="1" dirty="0"/>
              <a:t>.</a:t>
            </a:r>
          </a:p>
          <a:p>
            <a:pPr>
              <a:spcBef>
                <a:spcPts val="0"/>
              </a:spcBef>
              <a:spcAft>
                <a:spcPts val="1200"/>
              </a:spcAft>
            </a:pPr>
            <a:r>
              <a:rPr lang="en-US" sz="2800" b="1" dirty="0"/>
              <a:t>When an idea comes up, write </a:t>
            </a:r>
            <a:r>
              <a:rPr lang="en-US" sz="2800" b="1" dirty="0" smtClean="0"/>
              <a:t>it down</a:t>
            </a:r>
            <a:r>
              <a:rPr lang="en-US" sz="2800" b="1" dirty="0"/>
              <a:t>. </a:t>
            </a:r>
            <a:endParaRPr lang="en-US" sz="2800" b="1" dirty="0" smtClean="0"/>
          </a:p>
          <a:p>
            <a:pPr>
              <a:spcBef>
                <a:spcPts val="0"/>
              </a:spcBef>
              <a:spcAft>
                <a:spcPts val="1200"/>
              </a:spcAft>
            </a:pPr>
            <a:r>
              <a:rPr lang="en-US" sz="2800" b="1" dirty="0" smtClean="0"/>
              <a:t>Let </a:t>
            </a:r>
            <a:r>
              <a:rPr lang="en-US" sz="2800" b="1" dirty="0"/>
              <a:t>it lie for a day or </a:t>
            </a:r>
            <a:r>
              <a:rPr lang="en-US" sz="2800" b="1" dirty="0" smtClean="0"/>
              <a:t>two and </a:t>
            </a:r>
            <a:r>
              <a:rPr lang="en-US" sz="2800" b="1" dirty="0"/>
              <a:t>see if it is worth pursuing.</a:t>
            </a:r>
          </a:p>
          <a:p>
            <a:pPr>
              <a:spcBef>
                <a:spcPts val="0"/>
              </a:spcBef>
              <a:spcAft>
                <a:spcPts val="1200"/>
              </a:spcAft>
            </a:pPr>
            <a:r>
              <a:rPr lang="en-US" sz="2800" b="1" dirty="0" smtClean="0"/>
              <a:t>Talk </a:t>
            </a:r>
            <a:r>
              <a:rPr lang="en-US" sz="2800" b="1" dirty="0"/>
              <a:t>it through with a colleague</a:t>
            </a:r>
            <a:r>
              <a:rPr lang="en-US" sz="2800" b="1" dirty="0" smtClean="0"/>
              <a:t>.</a:t>
            </a:r>
          </a:p>
          <a:p>
            <a:pPr>
              <a:spcBef>
                <a:spcPts val="0"/>
              </a:spcBef>
              <a:spcAft>
                <a:spcPts val="1200"/>
              </a:spcAft>
            </a:pPr>
            <a:r>
              <a:rPr lang="en-US" sz="2800" b="1" dirty="0"/>
              <a:t>Outcomes. Ask “What can </a:t>
            </a:r>
            <a:r>
              <a:rPr lang="en-US" sz="2800" b="1" dirty="0" smtClean="0"/>
              <a:t>I hope </a:t>
            </a:r>
            <a:r>
              <a:rPr lang="en-US" sz="2800" b="1" dirty="0"/>
              <a:t>to accomplish?” </a:t>
            </a:r>
            <a:r>
              <a:rPr lang="en-US" sz="2800" b="1" dirty="0" smtClean="0"/>
              <a:t>or What </a:t>
            </a:r>
            <a:r>
              <a:rPr lang="en-US" sz="2800" b="1" dirty="0"/>
              <a:t>could this </a:t>
            </a:r>
            <a:r>
              <a:rPr lang="en-US" sz="2800" b="1" dirty="0" smtClean="0"/>
              <a:t>intervention really </a:t>
            </a:r>
            <a:r>
              <a:rPr lang="en-US" sz="2800" b="1" dirty="0"/>
              <a:t>affect?</a:t>
            </a:r>
          </a:p>
          <a:p>
            <a:endParaRPr lang="en-AU" dirty="0"/>
          </a:p>
        </p:txBody>
      </p:sp>
      <p:sp>
        <p:nvSpPr>
          <p:cNvPr id="4" name="Slide Number Placeholder 3"/>
          <p:cNvSpPr>
            <a:spLocks noGrp="1"/>
          </p:cNvSpPr>
          <p:nvPr>
            <p:ph type="sldNum" sz="quarter" idx="12"/>
          </p:nvPr>
        </p:nvSpPr>
        <p:spPr/>
        <p:txBody>
          <a:bodyPr/>
          <a:lstStyle/>
          <a:p>
            <a:fld id="{6B478630-91A0-40B7-8538-05E1D0861782}" type="slidenum">
              <a:rPr lang="en-AU" smtClean="0"/>
              <a:t>5</a:t>
            </a:fld>
            <a:endParaRPr lang="en-AU"/>
          </a:p>
        </p:txBody>
      </p:sp>
      <p:sp>
        <p:nvSpPr>
          <p:cNvPr id="2" name="TextBox 1"/>
          <p:cNvSpPr txBox="1"/>
          <p:nvPr/>
        </p:nvSpPr>
        <p:spPr>
          <a:xfrm>
            <a:off x="827584" y="332656"/>
            <a:ext cx="7560840" cy="1200329"/>
          </a:xfrm>
          <a:prstGeom prst="rect">
            <a:avLst/>
          </a:prstGeom>
          <a:noFill/>
        </p:spPr>
        <p:txBody>
          <a:bodyPr wrap="square" rtlCol="0">
            <a:spAutoFit/>
          </a:bodyPr>
          <a:lstStyle/>
          <a:p>
            <a:pPr algn="ctr"/>
            <a:r>
              <a:rPr lang="en-US" sz="3600" b="1" dirty="0" smtClean="0"/>
              <a:t>How to Think About a Good Phenomena and Research Question?</a:t>
            </a:r>
            <a:endParaRPr lang="en-AU" sz="3600" b="1" dirty="0"/>
          </a:p>
        </p:txBody>
      </p:sp>
    </p:spTree>
    <p:extLst>
      <p:ext uri="{BB962C8B-B14F-4D97-AF65-F5344CB8AC3E}">
        <p14:creationId xmlns:p14="http://schemas.microsoft.com/office/powerpoint/2010/main" val="126692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Criteria for a good question</a:t>
            </a:r>
            <a:br>
              <a:rPr lang="en-US" b="1" dirty="0"/>
            </a:br>
            <a:endParaRPr lang="en-AU" b="1" dirty="0"/>
          </a:p>
        </p:txBody>
      </p:sp>
      <p:sp>
        <p:nvSpPr>
          <p:cNvPr id="3" name="Content Placeholder 2"/>
          <p:cNvSpPr>
            <a:spLocks noGrp="1"/>
          </p:cNvSpPr>
          <p:nvPr>
            <p:ph idx="1"/>
          </p:nvPr>
        </p:nvSpPr>
        <p:spPr>
          <a:xfrm>
            <a:off x="457200" y="1412776"/>
            <a:ext cx="8229600" cy="4713387"/>
          </a:xfrm>
        </p:spPr>
        <p:txBody>
          <a:bodyPr>
            <a:normAutofit/>
          </a:bodyPr>
          <a:lstStyle/>
          <a:p>
            <a:pPr marL="0" indent="0">
              <a:buNone/>
            </a:pPr>
            <a:r>
              <a:rPr lang="en-US" b="1" dirty="0"/>
              <a:t>A</a:t>
            </a:r>
            <a:r>
              <a:rPr lang="en-US" b="1" dirty="0" smtClean="0"/>
              <a:t>cronym </a:t>
            </a:r>
            <a:r>
              <a:rPr lang="en-US" b="1" dirty="0" smtClean="0">
                <a:solidFill>
                  <a:srgbClr val="FF0000"/>
                </a:solidFill>
              </a:rPr>
              <a:t>FINER</a:t>
            </a:r>
            <a:r>
              <a:rPr lang="en-US" b="1" dirty="0" smtClean="0"/>
              <a:t> (</a:t>
            </a:r>
            <a:r>
              <a:rPr lang="en-US" b="1" dirty="0" err="1" smtClean="0"/>
              <a:t>Hulley</a:t>
            </a:r>
            <a:r>
              <a:rPr lang="en-US" b="1" dirty="0" smtClean="0"/>
              <a:t> and </a:t>
            </a:r>
            <a:r>
              <a:rPr lang="en-US" b="1" dirty="0"/>
              <a:t>Cummings, 1998, </a:t>
            </a:r>
            <a:r>
              <a:rPr lang="en-US" b="1" dirty="0" smtClean="0"/>
              <a:t>)</a:t>
            </a:r>
            <a:endParaRPr lang="en-US" b="1" dirty="0"/>
          </a:p>
          <a:p>
            <a:pPr marL="0" indent="0" algn="just">
              <a:buNone/>
            </a:pPr>
            <a:endParaRPr lang="en-US" sz="2600" b="1" dirty="0"/>
          </a:p>
          <a:p>
            <a:pPr marL="0" indent="0">
              <a:buNone/>
            </a:pPr>
            <a:r>
              <a:rPr lang="en-US" sz="2600" b="1" dirty="0" smtClean="0">
                <a:solidFill>
                  <a:srgbClr val="FF0000"/>
                </a:solidFill>
              </a:rPr>
              <a:t>- Feasible</a:t>
            </a:r>
            <a:r>
              <a:rPr lang="en-US" sz="2600" b="1" dirty="0" smtClean="0"/>
              <a:t> </a:t>
            </a:r>
            <a:r>
              <a:rPr lang="en-US" sz="2600" b="1" dirty="0"/>
              <a:t>(adequate </a:t>
            </a:r>
            <a:r>
              <a:rPr lang="en-US" sz="2600" b="1" dirty="0" smtClean="0"/>
              <a:t>subjects, technical </a:t>
            </a:r>
            <a:r>
              <a:rPr lang="en-US" sz="2600" b="1" dirty="0"/>
              <a:t>expertise, time </a:t>
            </a:r>
            <a:r>
              <a:rPr lang="en-US" sz="2600" b="1" dirty="0" smtClean="0"/>
              <a:t>and money</a:t>
            </a:r>
            <a:r>
              <a:rPr lang="en-US" sz="2600" b="1" dirty="0"/>
              <a:t>, and scope</a:t>
            </a:r>
            <a:r>
              <a:rPr lang="en-US" sz="2600" b="1" dirty="0" smtClean="0"/>
              <a:t>).</a:t>
            </a:r>
            <a:endParaRPr lang="en-US" sz="2600" b="1" dirty="0"/>
          </a:p>
          <a:p>
            <a:pPr marL="0" indent="0">
              <a:buNone/>
            </a:pPr>
            <a:r>
              <a:rPr lang="en-US" sz="2600" b="1" dirty="0" smtClean="0">
                <a:solidFill>
                  <a:srgbClr val="FF0000"/>
                </a:solidFill>
              </a:rPr>
              <a:t>- Interesting</a:t>
            </a:r>
            <a:r>
              <a:rPr lang="en-US" sz="2600" b="1" dirty="0" smtClean="0"/>
              <a:t> </a:t>
            </a:r>
            <a:r>
              <a:rPr lang="en-US" sz="2600" b="1" dirty="0"/>
              <a:t>to the </a:t>
            </a:r>
            <a:r>
              <a:rPr lang="en-US" sz="2600" b="1" dirty="0" smtClean="0"/>
              <a:t>investigator.</a:t>
            </a:r>
            <a:endParaRPr lang="en-US" sz="2600" b="1" dirty="0"/>
          </a:p>
          <a:p>
            <a:pPr marL="0" indent="0">
              <a:buNone/>
            </a:pPr>
            <a:r>
              <a:rPr lang="en-US" sz="2600" b="1" dirty="0" smtClean="0">
                <a:solidFill>
                  <a:srgbClr val="FF0000"/>
                </a:solidFill>
              </a:rPr>
              <a:t>- Novel </a:t>
            </a:r>
            <a:r>
              <a:rPr lang="en-US" sz="2600" b="1" dirty="0"/>
              <a:t>(confirms or </a:t>
            </a:r>
            <a:r>
              <a:rPr lang="en-US" sz="2600" b="1" dirty="0" smtClean="0"/>
              <a:t>refutes previous </a:t>
            </a:r>
            <a:r>
              <a:rPr lang="en-US" sz="2600" b="1" dirty="0"/>
              <a:t>findings, </a:t>
            </a:r>
            <a:r>
              <a:rPr lang="en-US" sz="2600" b="1" dirty="0" smtClean="0"/>
              <a:t>provides new </a:t>
            </a:r>
            <a:r>
              <a:rPr lang="en-US" sz="2600" b="1" dirty="0"/>
              <a:t>findings</a:t>
            </a:r>
            <a:r>
              <a:rPr lang="en-US" sz="2600" b="1" dirty="0" smtClean="0"/>
              <a:t>).</a:t>
            </a:r>
            <a:endParaRPr lang="en-US" sz="2600" b="1" dirty="0"/>
          </a:p>
          <a:p>
            <a:pPr marL="0" indent="0">
              <a:buNone/>
            </a:pPr>
            <a:r>
              <a:rPr lang="en-US" sz="2600" b="1" dirty="0" smtClean="0">
                <a:solidFill>
                  <a:srgbClr val="FF0000"/>
                </a:solidFill>
              </a:rPr>
              <a:t>- Ethical.</a:t>
            </a:r>
            <a:endParaRPr lang="en-US" sz="2600" b="1" dirty="0">
              <a:solidFill>
                <a:srgbClr val="FF0000"/>
              </a:solidFill>
            </a:endParaRPr>
          </a:p>
          <a:p>
            <a:pPr marL="0" indent="0">
              <a:buNone/>
            </a:pPr>
            <a:r>
              <a:rPr lang="en-US" sz="2600" b="1" dirty="0" smtClean="0">
                <a:solidFill>
                  <a:srgbClr val="FF0000"/>
                </a:solidFill>
              </a:rPr>
              <a:t>- Relevant</a:t>
            </a:r>
            <a:r>
              <a:rPr lang="en-US" sz="2600" b="1" dirty="0" smtClean="0"/>
              <a:t> </a:t>
            </a:r>
            <a:r>
              <a:rPr lang="en-US" sz="2600" b="1" dirty="0"/>
              <a:t>(to </a:t>
            </a:r>
            <a:r>
              <a:rPr lang="en-US" sz="2600" b="1" dirty="0" smtClean="0"/>
              <a:t>scientific knowledge</a:t>
            </a:r>
            <a:r>
              <a:rPr lang="en-US" sz="2600" b="1" dirty="0"/>
              <a:t>, clinical </a:t>
            </a:r>
            <a:r>
              <a:rPr lang="en-US" sz="2600" b="1" dirty="0" smtClean="0"/>
              <a:t>and health </a:t>
            </a:r>
            <a:r>
              <a:rPr lang="en-US" sz="2600" b="1" dirty="0"/>
              <a:t>policy, future </a:t>
            </a:r>
            <a:r>
              <a:rPr lang="en-US" sz="2600" b="1" dirty="0" smtClean="0"/>
              <a:t>research directions).</a:t>
            </a:r>
            <a:endParaRPr lang="en-AU" sz="2600" b="1" dirty="0"/>
          </a:p>
        </p:txBody>
      </p:sp>
      <p:sp>
        <p:nvSpPr>
          <p:cNvPr id="4" name="Slide Number Placeholder 3"/>
          <p:cNvSpPr>
            <a:spLocks noGrp="1"/>
          </p:cNvSpPr>
          <p:nvPr>
            <p:ph type="sldNum" sz="quarter" idx="12"/>
          </p:nvPr>
        </p:nvSpPr>
        <p:spPr/>
        <p:txBody>
          <a:bodyPr/>
          <a:lstStyle/>
          <a:p>
            <a:fld id="{6B478630-91A0-40B7-8538-05E1D0861782}" type="slidenum">
              <a:rPr lang="en-AU" smtClean="0"/>
              <a:t>6</a:t>
            </a:fld>
            <a:endParaRPr lang="en-AU"/>
          </a:p>
        </p:txBody>
      </p:sp>
    </p:spTree>
    <p:extLst>
      <p:ext uri="{BB962C8B-B14F-4D97-AF65-F5344CB8AC3E}">
        <p14:creationId xmlns:p14="http://schemas.microsoft.com/office/powerpoint/2010/main" val="381696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60640"/>
          </a:xfrm>
        </p:spPr>
        <p:txBody>
          <a:bodyPr>
            <a:normAutofit fontScale="77500" lnSpcReduction="20000"/>
          </a:bodyPr>
          <a:lstStyle/>
          <a:p>
            <a:pPr marL="0" indent="0">
              <a:buNone/>
            </a:pPr>
            <a:r>
              <a:rPr lang="en-US" b="1" dirty="0"/>
              <a:t>Once your question is defined, </a:t>
            </a:r>
            <a:r>
              <a:rPr lang="en-US" b="1" dirty="0" smtClean="0"/>
              <a:t>think </a:t>
            </a:r>
            <a:r>
              <a:rPr lang="en-US" b="1" dirty="0"/>
              <a:t>about how </a:t>
            </a:r>
            <a:r>
              <a:rPr lang="en-US" b="1" dirty="0" smtClean="0"/>
              <a:t>it might </a:t>
            </a:r>
            <a:r>
              <a:rPr lang="en-US" b="1" dirty="0"/>
              <a:t>be answered. </a:t>
            </a:r>
            <a:endParaRPr lang="en-US" b="1" dirty="0" smtClean="0"/>
          </a:p>
          <a:p>
            <a:pPr marL="0" indent="0">
              <a:buNone/>
            </a:pPr>
            <a:endParaRPr lang="en-US" b="1" dirty="0" smtClean="0"/>
          </a:p>
          <a:p>
            <a:r>
              <a:rPr lang="en-US" b="1" dirty="0" smtClean="0"/>
              <a:t>Is the question </a:t>
            </a:r>
            <a:r>
              <a:rPr lang="en-US" b="1" dirty="0"/>
              <a:t>specific enough? </a:t>
            </a:r>
            <a:endParaRPr lang="en-US" b="1" dirty="0" smtClean="0"/>
          </a:p>
          <a:p>
            <a:r>
              <a:rPr lang="en-US" b="1" dirty="0" smtClean="0"/>
              <a:t>Does it suggest </a:t>
            </a:r>
            <a:r>
              <a:rPr lang="en-US" b="1" dirty="0"/>
              <a:t>factors or items that </a:t>
            </a:r>
            <a:r>
              <a:rPr lang="en-US" b="1" dirty="0" smtClean="0"/>
              <a:t>can be </a:t>
            </a:r>
            <a:r>
              <a:rPr lang="en-US" b="1" dirty="0"/>
              <a:t>measured</a:t>
            </a:r>
            <a:r>
              <a:rPr lang="en-US" b="1" dirty="0" smtClean="0"/>
              <a:t>?</a:t>
            </a:r>
          </a:p>
          <a:p>
            <a:r>
              <a:rPr lang="en-US" b="1" dirty="0" smtClean="0"/>
              <a:t>Are these reasonable </a:t>
            </a:r>
            <a:r>
              <a:rPr lang="en-US" b="1" dirty="0"/>
              <a:t>and </a:t>
            </a:r>
            <a:r>
              <a:rPr lang="en-US" b="1" dirty="0" smtClean="0"/>
              <a:t>acceptable measures</a:t>
            </a:r>
            <a:r>
              <a:rPr lang="en-US" b="1" dirty="0"/>
              <a:t>? </a:t>
            </a:r>
            <a:endParaRPr lang="en-US" b="1" dirty="0" smtClean="0"/>
          </a:p>
          <a:p>
            <a:pPr marL="0" indent="0">
              <a:buNone/>
            </a:pPr>
            <a:endParaRPr lang="en-US" b="1" dirty="0"/>
          </a:p>
          <a:p>
            <a:endParaRPr lang="en-US" b="1" dirty="0" smtClean="0"/>
          </a:p>
          <a:p>
            <a:pPr marL="0" indent="0">
              <a:buNone/>
            </a:pPr>
            <a:r>
              <a:rPr lang="en-US" b="1" dirty="0" smtClean="0"/>
              <a:t>Sometimes </a:t>
            </a:r>
            <a:r>
              <a:rPr lang="en-US" b="1" dirty="0"/>
              <a:t>question </a:t>
            </a:r>
            <a:r>
              <a:rPr lang="en-US" b="1" dirty="0" smtClean="0"/>
              <a:t>may </a:t>
            </a:r>
            <a:r>
              <a:rPr lang="en-US" b="1" dirty="0"/>
              <a:t>have to be </a:t>
            </a:r>
            <a:r>
              <a:rPr lang="en-US" b="1" dirty="0" smtClean="0"/>
              <a:t>modified according </a:t>
            </a:r>
            <a:r>
              <a:rPr lang="en-US" b="1" dirty="0"/>
              <a:t>to the constraints </a:t>
            </a:r>
            <a:r>
              <a:rPr lang="en-US" b="1" dirty="0" smtClean="0"/>
              <a:t>of:</a:t>
            </a:r>
          </a:p>
          <a:p>
            <a:pPr marL="0" indent="0">
              <a:buNone/>
            </a:pPr>
            <a:endParaRPr lang="en-US" b="1" dirty="0" smtClean="0"/>
          </a:p>
          <a:p>
            <a:r>
              <a:rPr lang="en-US" b="1" dirty="0" smtClean="0"/>
              <a:t>Time</a:t>
            </a:r>
          </a:p>
          <a:p>
            <a:r>
              <a:rPr lang="en-US" b="1" dirty="0" smtClean="0"/>
              <a:t>Budget</a:t>
            </a:r>
          </a:p>
          <a:p>
            <a:r>
              <a:rPr lang="en-US" b="1" dirty="0" smtClean="0"/>
              <a:t>Effort to undertake </a:t>
            </a:r>
            <a:r>
              <a:rPr lang="en-US" b="1" dirty="0"/>
              <a:t>the project. </a:t>
            </a:r>
            <a:endParaRPr lang="en-AU" b="1" dirty="0"/>
          </a:p>
        </p:txBody>
      </p:sp>
      <p:sp>
        <p:nvSpPr>
          <p:cNvPr id="5" name="Slide Number Placeholder 4"/>
          <p:cNvSpPr>
            <a:spLocks noGrp="1"/>
          </p:cNvSpPr>
          <p:nvPr>
            <p:ph type="sldNum" sz="quarter" idx="12"/>
          </p:nvPr>
        </p:nvSpPr>
        <p:spPr/>
        <p:txBody>
          <a:bodyPr/>
          <a:lstStyle/>
          <a:p>
            <a:fld id="{6B478630-91A0-40B7-8538-05E1D0861782}" type="slidenum">
              <a:rPr lang="en-AU" smtClean="0"/>
              <a:t>7</a:t>
            </a:fld>
            <a:endParaRPr lang="en-AU"/>
          </a:p>
        </p:txBody>
      </p:sp>
    </p:spTree>
    <p:extLst>
      <p:ext uri="{BB962C8B-B14F-4D97-AF65-F5344CB8AC3E}">
        <p14:creationId xmlns:p14="http://schemas.microsoft.com/office/powerpoint/2010/main" val="415310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478630-91A0-40B7-8538-05E1D0861782}" type="slidenum">
              <a:rPr lang="en-AU" smtClean="0"/>
              <a:t>8</a:t>
            </a:fld>
            <a:endParaRPr lang="en-AU"/>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124744"/>
            <a:ext cx="4320480" cy="4990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91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205" y="764703"/>
            <a:ext cx="4926067" cy="5296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6B478630-91A0-40B7-8538-05E1D0861782}" type="slidenum">
              <a:rPr lang="en-AU" smtClean="0"/>
              <a:t>9</a:t>
            </a:fld>
            <a:endParaRPr lang="en-AU"/>
          </a:p>
        </p:txBody>
      </p:sp>
    </p:spTree>
    <p:extLst>
      <p:ext uri="{BB962C8B-B14F-4D97-AF65-F5344CB8AC3E}">
        <p14:creationId xmlns:p14="http://schemas.microsoft.com/office/powerpoint/2010/main" val="1771482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1784</Words>
  <Application>Microsoft Office PowerPoint</Application>
  <PresentationFormat>On-screen Show (4:3)</PresentationFormat>
  <Paragraphs>296</Paragraphs>
  <Slides>37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Worksheet</vt:lpstr>
      <vt:lpstr>Why do I need to use quantitative research methods?</vt:lpstr>
      <vt:lpstr>Definition</vt:lpstr>
      <vt:lpstr>PowerPoint Presentation</vt:lpstr>
      <vt:lpstr>PowerPoint Presentation</vt:lpstr>
      <vt:lpstr>PowerPoint Presentation</vt:lpstr>
      <vt:lpstr>Criteria for a good question </vt:lpstr>
      <vt:lpstr>PowerPoint Presentation</vt:lpstr>
      <vt:lpstr>PowerPoint Presentation</vt:lpstr>
      <vt:lpstr>PowerPoint Presentation</vt:lpstr>
      <vt:lpstr>How do I go by answering an interesting question?</vt:lpstr>
      <vt:lpstr>Generating theories and testing them</vt:lpstr>
      <vt:lpstr>Making predictions from these two theories</vt:lpstr>
      <vt:lpstr>Any special feelings about these predictions?</vt:lpstr>
      <vt:lpstr>Hypothesis</vt:lpstr>
      <vt:lpstr>PowerPoint Presentation</vt:lpstr>
      <vt:lpstr>Non-hypothesis statements can be altered to become hypothesis statements</vt:lpstr>
      <vt:lpstr>Hypothesis</vt:lpstr>
      <vt:lpstr>Write down your own research question and hypothesis</vt:lpstr>
      <vt:lpstr>Collect your data</vt:lpstr>
      <vt:lpstr>PowerPoint Presentation</vt:lpstr>
      <vt:lpstr>PowerPoint Presentation</vt:lpstr>
      <vt:lpstr>On the two slides above, we worked with general hypothesis. Set Ho and H1 for the 2 cases above :</vt:lpstr>
      <vt:lpstr>Data collection: what to measure?</vt:lpstr>
      <vt:lpstr>PowerPoint Presentation</vt:lpstr>
      <vt:lpstr>PowerPoint Presentation</vt:lpstr>
      <vt:lpstr>PowerPoint Presentation</vt:lpstr>
      <vt:lpstr>Based on your own research question (set previously), write down the variables you wish to measure to answer your research question and classify them:</vt:lpstr>
      <vt:lpstr>PowerPoint Presentation</vt:lpstr>
      <vt:lpstr>Data collection: what to measure?</vt:lpstr>
      <vt:lpstr>PowerPoint Presentation</vt:lpstr>
      <vt:lpstr>What type of data collection will you use to answer your research question?</vt:lpstr>
      <vt:lpstr>PowerPoint Presentation</vt:lpstr>
      <vt:lpstr>Analyzing data</vt:lpstr>
      <vt:lpstr>How much have you learnt?</vt:lpstr>
      <vt:lpstr>PowerPoint Presentation</vt:lpstr>
      <vt:lpstr>Data collection at Postgrad BBQ</vt:lpstr>
      <vt:lpstr>PowerPoint Presentation</vt:lpstr>
    </vt:vector>
  </TitlesOfParts>
  <Company>University of Canberra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dc:creator>
  <cp:lastModifiedBy>laptop</cp:lastModifiedBy>
  <cp:revision>86</cp:revision>
  <cp:lastPrinted>2013-11-13T05:13:33Z</cp:lastPrinted>
  <dcterms:created xsi:type="dcterms:W3CDTF">2013-06-08T08:50:39Z</dcterms:created>
  <dcterms:modified xsi:type="dcterms:W3CDTF">2013-11-13T09:19:38Z</dcterms:modified>
</cp:coreProperties>
</file>