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A75CA-DD0D-4520-93F9-2840C75F474F}" v="855" dt="2020-02-04T20:27:25.926"/>
    <p1510:client id="{27B6AA10-3AEF-45D5-B3BA-E83B28AF9EDF}" v="805" dt="2020-02-05T00:39:45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2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7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4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8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6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4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3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8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edifício, placa, jogador, azul&#10;&#10;Descrição gerada com muito alta confiança">
            <a:extLst>
              <a:ext uri="{FF2B5EF4-FFF2-40B4-BE49-F238E27FC236}">
                <a16:creationId xmlns:a16="http://schemas.microsoft.com/office/drawing/2014/main" id="{2E94244D-D9BC-418D-9B58-BD621C79A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 r="24406"/>
          <a:stretch/>
        </p:blipFill>
        <p:spPr>
          <a:xfrm>
            <a:off x="4818888" y="1"/>
            <a:ext cx="7373112" cy="6857999"/>
          </a:xfrm>
          <a:prstGeom prst="rect">
            <a:avLst/>
          </a:prstGeom>
        </p:spPr>
      </p:pic>
      <p:sp>
        <p:nvSpPr>
          <p:cNvPr id="20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4277" y="2269455"/>
            <a:ext cx="5058370" cy="3320973"/>
          </a:xfrm>
        </p:spPr>
        <p:txBody>
          <a:bodyPr anchor="t">
            <a:normAutofit/>
          </a:bodyPr>
          <a:lstStyle/>
          <a:p>
            <a:r>
              <a:rPr lang="de-DE" sz="5400" err="1">
                <a:latin typeface="Arial"/>
                <a:cs typeface="Calibri Light"/>
              </a:rPr>
              <a:t>Normalização</a:t>
            </a:r>
            <a:br>
              <a:rPr lang="de-DE" sz="5400">
                <a:latin typeface="Arial"/>
                <a:cs typeface="Calibri Light"/>
              </a:rPr>
            </a:br>
            <a:r>
              <a:rPr lang="de-DE" sz="5400">
                <a:latin typeface="Arial"/>
                <a:cs typeface="Calibri Light"/>
              </a:rPr>
              <a:t>e</a:t>
            </a:r>
            <a:br>
              <a:rPr lang="de-DE" sz="5400">
                <a:latin typeface="Arial"/>
                <a:cs typeface="Calibri Light"/>
              </a:rPr>
            </a:br>
            <a:r>
              <a:rPr lang="de-DE" sz="5400" err="1">
                <a:latin typeface="Arial"/>
                <a:cs typeface="Calibri Light"/>
              </a:rPr>
              <a:t>Índices</a:t>
            </a:r>
            <a:endParaRPr lang="de-DE" sz="5400" err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5F3A72-62A9-4C89-A2DB-32AE6538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marL="571500" indent="-571500" algn="ctr">
              <a:buFont typeface="Wingdings"/>
              <a:buChar char="v"/>
            </a:pPr>
            <a:r>
              <a:rPr lang="pt-BR">
                <a:solidFill>
                  <a:schemeClr val="accent1"/>
                </a:solidFill>
                <a:cs typeface="Calibri Light"/>
              </a:rPr>
              <a:t>Tipos de</a:t>
            </a:r>
            <a:br>
              <a:rPr lang="pt-BR" dirty="0">
                <a:solidFill>
                  <a:schemeClr val="accent1"/>
                </a:solidFill>
                <a:cs typeface="Calibri Light"/>
              </a:rPr>
            </a:br>
            <a:r>
              <a:rPr lang="pt-BR">
                <a:solidFill>
                  <a:schemeClr val="accent1"/>
                </a:solidFill>
                <a:cs typeface="Calibri Light"/>
              </a:rPr>
              <a:t>Índices</a:t>
            </a:r>
            <a:endParaRPr lang="pt-B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04974C-4DE2-4A1F-8858-9DFC3EA53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950" y="1715580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400">
                <a:ea typeface="+mn-lt"/>
                <a:cs typeface="+mn-lt"/>
              </a:rPr>
              <a:t>• Índice Primário: associado a uma chave primária (Primary Key) de um arquivo;</a:t>
            </a:r>
          </a:p>
          <a:p>
            <a:pPr marL="0" indent="0">
              <a:buNone/>
            </a:pPr>
            <a:br>
              <a:rPr lang="pt-BR" sz="2400">
                <a:ea typeface="+mn-lt"/>
                <a:cs typeface="+mn-lt"/>
              </a:rPr>
            </a:br>
            <a:r>
              <a:rPr lang="pt-BR" sz="2400">
                <a:ea typeface="+mn-lt"/>
                <a:cs typeface="+mn-lt"/>
              </a:rPr>
              <a:t>• Índices Compostos: fazem referência a mais de uma coluna;</a:t>
            </a:r>
          </a:p>
          <a:p>
            <a:pPr marL="0" indent="0">
              <a:buNone/>
            </a:pPr>
            <a:br>
              <a:rPr lang="pt-BR" sz="2400">
                <a:ea typeface="+mn-lt"/>
                <a:cs typeface="+mn-lt"/>
              </a:rPr>
            </a:br>
            <a:r>
              <a:rPr lang="pt-BR" sz="2400">
                <a:ea typeface="+mn-lt"/>
                <a:cs typeface="+mn-lt"/>
              </a:rPr>
              <a:t>• Índices Simples: fazem referência a uma única coluna.</a:t>
            </a:r>
            <a:endParaRPr lang="pt-BR" sz="2400">
              <a:cs typeface="Calibri" panose="020F0502020204030204"/>
            </a:endParaRPr>
          </a:p>
          <a:p>
            <a:pPr marL="0" indent="0">
              <a:buNone/>
            </a:pPr>
            <a:br>
              <a:rPr lang="en-US" sz="2400"/>
            </a:br>
            <a:endParaRPr lang="en-US" sz="2400">
              <a:cs typeface="Calibri" panose="020F0502020204030204"/>
            </a:endParaRPr>
          </a:p>
          <a:p>
            <a:endParaRPr lang="pt-BR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800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022F91-83A2-4DF2-89D6-117477CA1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33" y="850606"/>
            <a:ext cx="3669581" cy="48375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pt-BR" sz="2400" dirty="0">
                <a:cs typeface="Calibri" panose="020F0502020204030204"/>
              </a:rPr>
              <a:t>No SQL Server se utiliza o mesmo princípio de uma lista telefônica, gravando as informações dos índices em uma estrutura chamada de B-</a:t>
            </a:r>
            <a:r>
              <a:rPr lang="pt-BR" sz="2400" dirty="0" err="1">
                <a:cs typeface="Calibri" panose="020F0502020204030204"/>
              </a:rPr>
              <a:t>Tree</a:t>
            </a:r>
            <a:r>
              <a:rPr lang="pt-BR" sz="2400" dirty="0">
                <a:cs typeface="Calibri" panose="020F0502020204030204"/>
              </a:rPr>
              <a:t> (Árvores binárias).</a:t>
            </a:r>
          </a:p>
        </p:txBody>
      </p:sp>
      <p:pic>
        <p:nvPicPr>
          <p:cNvPr id="4" name="Imagem 4" descr="Uma imagem contendo relógio&#10;&#10;Descrição gerada com muito alta confiança">
            <a:extLst>
              <a:ext uri="{FF2B5EF4-FFF2-40B4-BE49-F238E27FC236}">
                <a16:creationId xmlns:a16="http://schemas.microsoft.com/office/drawing/2014/main" id="{D1C6F521-D0BA-4E72-8DDF-AD6FA2316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584" y="762086"/>
            <a:ext cx="6831226" cy="533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46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9279D7-D346-4461-9721-AD2A69F8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149305" cy="4930246"/>
          </a:xfrm>
        </p:spPr>
        <p:txBody>
          <a:bodyPr>
            <a:normAutofit/>
          </a:bodyPr>
          <a:lstStyle/>
          <a:p>
            <a:pPr marL="571500" indent="-571500" algn="r">
              <a:buFont typeface="Wingdings"/>
              <a:buChar char="v"/>
            </a:pPr>
            <a:r>
              <a:rPr lang="pt-BR" dirty="0">
                <a:solidFill>
                  <a:schemeClr val="accent1"/>
                </a:solidFill>
                <a:ea typeface="+mj-lt"/>
                <a:cs typeface="+mj-lt"/>
              </a:rPr>
              <a:t>Chaves</a:t>
            </a:r>
            <a:endParaRPr lang="pt-BR" dirty="0">
              <a:solidFill>
                <a:schemeClr val="accent1"/>
              </a:solidFill>
              <a:cs typeface="Calibri Light" panose="020F0302020204030204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42B988-462C-485D-95EA-7ECBCD9B7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1190" y="116593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000" b="1" dirty="0">
                <a:latin typeface="Calibri Light"/>
                <a:ea typeface="+mn-lt"/>
                <a:cs typeface="Calibri Light"/>
              </a:rPr>
              <a:t>Chaves Únicas (UNIQUE):</a:t>
            </a:r>
            <a:r>
              <a:rPr lang="pt-BR" sz="2000" dirty="0">
                <a:solidFill>
                  <a:schemeClr val="accent1"/>
                </a:solidFill>
                <a:latin typeface="Calibri Light"/>
                <a:ea typeface="+mn-lt"/>
                <a:cs typeface="Calibri Light"/>
              </a:rPr>
              <a:t> </a:t>
            </a:r>
            <a:endParaRPr lang="pt-BR" sz="2000" dirty="0">
              <a:solidFill>
                <a:schemeClr val="accent1"/>
              </a:solidFill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"/>
                <a:ea typeface="+mn-lt"/>
                <a:cs typeface="+mn-lt"/>
              </a:rPr>
              <a:t>O segundo tipo de índices são as Chaves Únicas  (UNIQUE). Estas chaves, tal como as </a:t>
            </a:r>
            <a:r>
              <a:rPr lang="pt-BR" sz="2000" dirty="0" err="1">
                <a:latin typeface="Arial"/>
                <a:ea typeface="+mn-lt"/>
                <a:cs typeface="+mn-lt"/>
              </a:rPr>
              <a:t>Primary</a:t>
            </a:r>
            <a:r>
              <a:rPr lang="pt-BR" sz="2000" dirty="0">
                <a:latin typeface="Arial"/>
                <a:ea typeface="+mn-lt"/>
                <a:cs typeface="+mn-lt"/>
              </a:rPr>
              <a:t> Key nunca podem ter valores repetidos;</a:t>
            </a:r>
            <a:endParaRPr lang="pt-BR" sz="2000">
              <a:latin typeface="Arial"/>
              <a:cs typeface="Calibri" panose="020F0502020204030204"/>
            </a:endParaRPr>
          </a:p>
          <a:p>
            <a:pPr marL="0" indent="0">
              <a:buNone/>
            </a:pPr>
            <a:endParaRPr lang="en-US" sz="2000">
              <a:latin typeface="Arial"/>
              <a:cs typeface="Arial"/>
            </a:endParaRPr>
          </a:p>
          <a:p>
            <a:r>
              <a:rPr lang="pt-BR" sz="2000" b="1" dirty="0" err="1">
                <a:latin typeface="Calibri Light"/>
                <a:ea typeface="+mn-lt"/>
                <a:cs typeface="+mn-lt"/>
              </a:rPr>
              <a:t>Fulltext</a:t>
            </a:r>
            <a:r>
              <a:rPr lang="pt-BR" sz="2000" b="1" dirty="0">
                <a:latin typeface="Calibri Light"/>
                <a:ea typeface="+mn-lt"/>
                <a:cs typeface="+mn-lt"/>
              </a:rPr>
              <a:t> </a:t>
            </a:r>
            <a:r>
              <a:rPr lang="pt-BR" sz="2000" b="1" dirty="0" err="1">
                <a:latin typeface="Calibri Light"/>
                <a:ea typeface="+mn-lt"/>
                <a:cs typeface="+mn-lt"/>
              </a:rPr>
              <a:t>Search</a:t>
            </a:r>
            <a:r>
              <a:rPr lang="pt-BR" sz="2000" b="1" dirty="0">
                <a:latin typeface="Arial"/>
                <a:ea typeface="+mn-lt"/>
                <a:cs typeface="+mn-lt"/>
              </a:rPr>
              <a:t>: </a:t>
            </a:r>
            <a:endParaRPr lang="pt-BR" sz="2000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pt-BR" sz="2000" dirty="0">
                <a:latin typeface="Arial"/>
                <a:ea typeface="+mn-lt"/>
                <a:cs typeface="+mn-lt"/>
              </a:rPr>
              <a:t>Os índices do tipo </a:t>
            </a:r>
            <a:r>
              <a:rPr lang="pt-BR" sz="2000" dirty="0" err="1">
                <a:latin typeface="Arial"/>
                <a:ea typeface="+mn-lt"/>
                <a:cs typeface="+mn-lt"/>
              </a:rPr>
              <a:t>FullText</a:t>
            </a:r>
            <a:r>
              <a:rPr lang="pt-BR" sz="2000" dirty="0">
                <a:latin typeface="Arial"/>
                <a:ea typeface="+mn-lt"/>
                <a:cs typeface="+mn-lt"/>
              </a:rPr>
              <a:t> </a:t>
            </a:r>
            <a:r>
              <a:rPr lang="pt-BR" sz="2000" dirty="0" err="1">
                <a:latin typeface="Arial"/>
                <a:ea typeface="+mn-lt"/>
                <a:cs typeface="+mn-lt"/>
              </a:rPr>
              <a:t>Search</a:t>
            </a:r>
            <a:r>
              <a:rPr lang="pt-BR" sz="2000" dirty="0">
                <a:latin typeface="Arial"/>
                <a:ea typeface="+mn-lt"/>
                <a:cs typeface="+mn-lt"/>
              </a:rPr>
              <a:t> são uma funcionalidade interessante de vários motores de base de dados;</a:t>
            </a:r>
            <a:endParaRPr lang="pt-BR" sz="2000">
              <a:latin typeface="Arial"/>
              <a:cs typeface="Arial"/>
            </a:endParaRPr>
          </a:p>
          <a:p>
            <a:pPr marL="0" indent="0">
              <a:buNone/>
            </a:pPr>
            <a:endParaRPr lang="pt-BR" sz="2000" dirty="0">
              <a:latin typeface="Arial"/>
              <a:cs typeface="Calibri"/>
            </a:endParaRPr>
          </a:p>
          <a:p>
            <a:r>
              <a:rPr lang="pt-BR" sz="2000" b="1" dirty="0">
                <a:latin typeface="Calibri Light"/>
                <a:ea typeface="+mn-lt"/>
                <a:cs typeface="+mn-lt"/>
              </a:rPr>
              <a:t>Índices Normais (KEY ou INDEX): </a:t>
            </a:r>
            <a:endParaRPr lang="pt-BR" sz="2000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pt-BR" sz="2000" dirty="0">
                <a:latin typeface="Arial"/>
                <a:ea typeface="+mn-lt"/>
                <a:cs typeface="+mn-lt"/>
              </a:rPr>
              <a:t>O terceiro tipo de índice permite valores repetidos e valores NULL.</a:t>
            </a:r>
            <a:endParaRPr lang="pt-BR" sz="2000">
              <a:latin typeface="Arial"/>
              <a:cs typeface="Arial"/>
            </a:endParaRPr>
          </a:p>
          <a:p>
            <a:endParaRPr lang="pt-BR" sz="200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250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90A1CA-51A9-4D66-857A-2823F7FB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marL="571500" indent="-571500" algn="ctr">
              <a:buFont typeface="Wingdings"/>
              <a:buChar char="v"/>
            </a:pPr>
            <a:r>
              <a:rPr lang="pt-BR">
                <a:solidFill>
                  <a:schemeClr val="accent1"/>
                </a:solidFill>
                <a:ea typeface="+mj-lt"/>
                <a:cs typeface="+mj-lt"/>
              </a:rPr>
              <a:t>Chaves Únicas (UNIQUE)</a:t>
            </a:r>
            <a:endParaRPr lang="pt-BR">
              <a:solidFill>
                <a:schemeClr val="accent1"/>
              </a:solidFill>
              <a:cs typeface="Calibri Light" panose="020F0302020204030204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657FC6-01E6-41DC-A8B3-1914B405B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780" y="1159914"/>
            <a:ext cx="6650938" cy="49302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2000" dirty="0">
                <a:latin typeface="Calibri"/>
                <a:ea typeface="+mn-lt"/>
                <a:cs typeface="+mn-lt"/>
              </a:rPr>
              <a:t>O segundo tipo de índices são as Chaves Únicas (UNIQUE). Estas chaves, tal como as </a:t>
            </a:r>
            <a:r>
              <a:rPr lang="pt-BR" sz="2000" dirty="0" err="1">
                <a:latin typeface="Calibri"/>
                <a:ea typeface="+mn-lt"/>
                <a:cs typeface="+mn-lt"/>
              </a:rPr>
              <a:t>Primary</a:t>
            </a:r>
            <a:r>
              <a:rPr lang="pt-BR" sz="2000" dirty="0">
                <a:latin typeface="Calibri"/>
                <a:ea typeface="+mn-lt"/>
                <a:cs typeface="+mn-lt"/>
              </a:rPr>
              <a:t> Key nunca podem ter valores repetidos;</a:t>
            </a:r>
            <a:endParaRPr lang="pt-BR" sz="2000">
              <a:latin typeface="Calibri"/>
              <a:cs typeface="Calibri" panose="020F0502020204030204"/>
            </a:endParaRPr>
          </a:p>
          <a:p>
            <a:r>
              <a:rPr lang="pt-BR" sz="2000" dirty="0" err="1">
                <a:latin typeface="Calibri"/>
                <a:ea typeface="+mn-lt"/>
                <a:cs typeface="+mn-lt"/>
              </a:rPr>
              <a:t>Fulltext</a:t>
            </a:r>
            <a:r>
              <a:rPr lang="pt-BR" sz="2000" dirty="0">
                <a:latin typeface="Calibri"/>
                <a:ea typeface="+mn-lt"/>
                <a:cs typeface="+mn-lt"/>
              </a:rPr>
              <a:t> </a:t>
            </a:r>
            <a:r>
              <a:rPr lang="pt-BR" sz="2000" dirty="0" err="1">
                <a:latin typeface="Calibri"/>
                <a:ea typeface="+mn-lt"/>
                <a:cs typeface="+mn-lt"/>
              </a:rPr>
              <a:t>Search</a:t>
            </a:r>
            <a:r>
              <a:rPr lang="pt-BR" sz="2000" dirty="0">
                <a:latin typeface="Calibri"/>
                <a:ea typeface="+mn-lt"/>
                <a:cs typeface="+mn-lt"/>
              </a:rPr>
              <a:t>:</a:t>
            </a:r>
            <a:br>
              <a:rPr lang="pt-BR" sz="2000" dirty="0">
                <a:latin typeface="Calibri"/>
                <a:ea typeface="+mn-lt"/>
                <a:cs typeface="+mn-lt"/>
              </a:rPr>
            </a:br>
            <a:r>
              <a:rPr lang="pt-BR" sz="2000" dirty="0">
                <a:latin typeface="Calibri"/>
                <a:ea typeface="+mn-lt"/>
                <a:cs typeface="+mn-lt"/>
              </a:rPr>
              <a:t>Os índices do tipo </a:t>
            </a:r>
            <a:r>
              <a:rPr lang="pt-BR" sz="2000" dirty="0" err="1">
                <a:latin typeface="Calibri"/>
                <a:ea typeface="+mn-lt"/>
                <a:cs typeface="+mn-lt"/>
              </a:rPr>
              <a:t>FullText</a:t>
            </a:r>
            <a:r>
              <a:rPr lang="pt-BR" sz="2000" dirty="0">
                <a:latin typeface="Calibri"/>
                <a:ea typeface="+mn-lt"/>
                <a:cs typeface="+mn-lt"/>
              </a:rPr>
              <a:t> </a:t>
            </a:r>
            <a:r>
              <a:rPr lang="pt-BR" sz="2000" dirty="0" err="1">
                <a:latin typeface="Calibri"/>
                <a:ea typeface="+mn-lt"/>
                <a:cs typeface="+mn-lt"/>
              </a:rPr>
              <a:t>Search</a:t>
            </a:r>
            <a:r>
              <a:rPr lang="pt-BR" sz="2000" dirty="0">
                <a:latin typeface="Calibri"/>
                <a:ea typeface="+mn-lt"/>
                <a:cs typeface="+mn-lt"/>
              </a:rPr>
              <a:t> são uma funcionalidade interessante de vários motores de base de dados;</a:t>
            </a:r>
            <a:endParaRPr lang="pt-BR" sz="2000">
              <a:latin typeface="Calibri"/>
              <a:cs typeface="Calibri"/>
            </a:endParaRPr>
          </a:p>
          <a:p>
            <a:r>
              <a:rPr lang="pt-BR" sz="2000" dirty="0">
                <a:latin typeface="Calibri"/>
                <a:ea typeface="+mn-lt"/>
                <a:cs typeface="+mn-lt"/>
              </a:rPr>
              <a:t>Índices Normais (KEY ou INDEX):</a:t>
            </a:r>
            <a:br>
              <a:rPr lang="pt-BR" sz="2000" dirty="0">
                <a:latin typeface="Calibri"/>
                <a:ea typeface="+mn-lt"/>
                <a:cs typeface="+mn-lt"/>
              </a:rPr>
            </a:br>
            <a:r>
              <a:rPr lang="pt-BR" sz="2000" dirty="0">
                <a:latin typeface="Calibri"/>
                <a:ea typeface="+mn-lt"/>
                <a:cs typeface="+mn-lt"/>
              </a:rPr>
              <a:t>O terceiro tipo de índice permite valores repetidos e valores NULL;</a:t>
            </a:r>
            <a:endParaRPr lang="pt-BR" sz="2000">
              <a:latin typeface="Calibri"/>
              <a:cs typeface="Calibri"/>
            </a:endParaRPr>
          </a:p>
          <a:p>
            <a:pPr marL="0" indent="0">
              <a:buNone/>
            </a:pPr>
            <a:endParaRPr lang="pt-BR" sz="20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i="1" dirty="0">
                <a:latin typeface="Calibri"/>
                <a:ea typeface="+mn-lt"/>
                <a:cs typeface="+mn-lt"/>
              </a:rPr>
              <a:t>ALTER TABLE teste ADD INDEX </a:t>
            </a:r>
            <a:r>
              <a:rPr lang="pt-BR" sz="2000" i="1" dirty="0" err="1">
                <a:latin typeface="Calibri"/>
                <a:ea typeface="+mn-lt"/>
                <a:cs typeface="+mn-lt"/>
              </a:rPr>
              <a:t>teste_index</a:t>
            </a:r>
            <a:r>
              <a:rPr lang="pt-BR" sz="2000" i="1" dirty="0">
                <a:latin typeface="Calibri"/>
                <a:ea typeface="+mn-lt"/>
                <a:cs typeface="+mn-lt"/>
              </a:rPr>
              <a:t> (</a:t>
            </a:r>
            <a:r>
              <a:rPr lang="pt-BR" sz="2000" i="1" dirty="0" err="1">
                <a:latin typeface="Calibri"/>
                <a:ea typeface="+mn-lt"/>
                <a:cs typeface="+mn-lt"/>
              </a:rPr>
              <a:t>help_category_id</a:t>
            </a:r>
            <a:r>
              <a:rPr lang="pt-BR" sz="2000" i="1" dirty="0">
                <a:latin typeface="Calibri"/>
                <a:ea typeface="+mn-lt"/>
                <a:cs typeface="+mn-lt"/>
              </a:rPr>
              <a:t>)</a:t>
            </a:r>
            <a:endParaRPr lang="pt-BR" sz="2000" i="1" dirty="0">
              <a:latin typeface="Calibri"/>
              <a:ea typeface="+mn-lt"/>
              <a:cs typeface="Arial"/>
            </a:endParaRPr>
          </a:p>
          <a:p>
            <a:pPr marL="0" indent="0">
              <a:buNone/>
            </a:pPr>
            <a:br>
              <a:rPr lang="pt-BR" sz="2000" dirty="0">
                <a:latin typeface="Calibri"/>
                <a:ea typeface="+mn-lt"/>
                <a:cs typeface="+mn-lt"/>
              </a:rPr>
            </a:br>
            <a:r>
              <a:rPr lang="pt-BR" sz="2000" dirty="0">
                <a:latin typeface="Calibri"/>
                <a:ea typeface="+mn-lt"/>
                <a:cs typeface="+mn-lt"/>
              </a:rPr>
              <a:t>O comando acima é o gerado a partir das informações inseridas dentro dos campos do formulário auxiliar, indicando que a tabela teste foi modificada para suportar agora um novo índice, chamado </a:t>
            </a:r>
            <a:r>
              <a:rPr lang="pt-BR" sz="2000" dirty="0" err="1">
                <a:latin typeface="Calibri"/>
                <a:ea typeface="+mn-lt"/>
                <a:cs typeface="+mn-lt"/>
              </a:rPr>
              <a:t>teste_index</a:t>
            </a:r>
            <a:r>
              <a:rPr lang="pt-BR" sz="2000" dirty="0">
                <a:latin typeface="Calibri"/>
                <a:ea typeface="+mn-lt"/>
                <a:cs typeface="+mn-lt"/>
              </a:rPr>
              <a:t>, e que deve atuar sobre o campo </a:t>
            </a:r>
            <a:r>
              <a:rPr lang="pt-BR" sz="2000" dirty="0" err="1">
                <a:latin typeface="Calibri"/>
                <a:ea typeface="+mn-lt"/>
                <a:cs typeface="+mn-lt"/>
              </a:rPr>
              <a:t>help_category_id</a:t>
            </a:r>
            <a:r>
              <a:rPr lang="pt-BR" sz="2000" dirty="0">
                <a:latin typeface="Calibri"/>
                <a:ea typeface="+mn-lt"/>
                <a:cs typeface="+mn-lt"/>
              </a:rPr>
              <a:t>.</a:t>
            </a:r>
            <a:endParaRPr lang="pt-BR" sz="2000">
              <a:latin typeface="Calibri"/>
              <a:cs typeface="Arial"/>
            </a:endParaRPr>
          </a:p>
          <a:p>
            <a:endParaRPr lang="pt-BR" sz="150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7130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1EA75F75-B861-4DBC-8C4C-AAF555E25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599" y="1172826"/>
            <a:ext cx="7069035" cy="464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30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82FEB71-2D1C-42BB-BC05-C17C2E084379}"/>
              </a:ext>
            </a:extLst>
          </p:cNvPr>
          <p:cNvSpPr txBox="1"/>
          <p:nvPr/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Referências bibliográficas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F8D270-98BF-4702-8C68-6565C8CDE463}"/>
              </a:ext>
            </a:extLst>
          </p:cNvPr>
          <p:cNvSpPr txBox="1"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https://medium.com/@diegobmachado/normaliza%C3%A7%C3%A3o-em-banco-de-dados-5647cdf84a12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3EA4982-615F-41C6-AA46-ECC8DACE6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57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E275716A-3BAB-4C70-95F9-DCCC0B7B98DF}"/>
              </a:ext>
            </a:extLst>
          </p:cNvPr>
          <p:cNvSpPr txBox="1"/>
          <p:nvPr/>
        </p:nvSpPr>
        <p:spPr>
          <a:xfrm>
            <a:off x="904877" y="2415322"/>
            <a:ext cx="3451730" cy="23998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 a todos pela atenção!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A339B1A-3BC8-43CC-B12D-9D752EA0BD72}"/>
              </a:ext>
            </a:extLst>
          </p:cNvPr>
          <p:cNvSpPr txBox="1"/>
          <p:nvPr/>
        </p:nvSpPr>
        <p:spPr>
          <a:xfrm>
            <a:off x="5120640" y="804672"/>
            <a:ext cx="6281928" cy="524865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200" b="1" dirty="0" err="1"/>
              <a:t>Integrantes</a:t>
            </a:r>
            <a:r>
              <a:rPr lang="en-US" sz="2200" b="1" dirty="0"/>
              <a:t> do </a:t>
            </a:r>
            <a:r>
              <a:rPr lang="en-US" sz="2200" b="1" dirty="0" err="1"/>
              <a:t>grupo</a:t>
            </a:r>
            <a:r>
              <a:rPr lang="en-US" sz="2200" b="1" dirty="0"/>
              <a:t>:</a:t>
            </a:r>
            <a:r>
              <a:rPr lang="en-US" sz="2200" dirty="0"/>
              <a:t>​</a:t>
            </a:r>
            <a:endParaRPr lang="pt-BR" sz="2200" dirty="0">
              <a:cs typeface="Calibri" panose="020F0502020204030204"/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Fabiane</a:t>
            </a:r>
            <a:r>
              <a:rPr lang="en-US" sz="2000" dirty="0"/>
              <a:t> dos Santos​</a:t>
            </a:r>
            <a:endParaRPr lang="en-US" sz="2000" dirty="0">
              <a:cs typeface="Calibri" panose="020F0502020204030204"/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Gabriel Ferreira​</a:t>
            </a:r>
            <a:endParaRPr lang="en-US" sz="2000" dirty="0">
              <a:cs typeface="Calibri" panose="020F0502020204030204"/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Larissa Carvalho​</a:t>
            </a:r>
            <a:endParaRPr lang="en-US" sz="2000" dirty="0">
              <a:cs typeface="Calibri" panose="020F0502020204030204"/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Marina Nascimento​</a:t>
            </a:r>
            <a:endParaRPr lang="en-US" sz="2000" dirty="0">
              <a:cs typeface="Calibri" panose="020F0502020204030204"/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Matheus </a:t>
            </a:r>
            <a:r>
              <a:rPr lang="en-US" sz="2000" dirty="0" err="1"/>
              <a:t>Fontenele</a:t>
            </a:r>
            <a:r>
              <a:rPr lang="en-US" sz="2000" dirty="0"/>
              <a:t>​</a:t>
            </a:r>
            <a:endParaRPr lang="en-US" sz="2000" dirty="0">
              <a:cs typeface="Calibri" panose="020F0502020204030204"/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Mayara</a:t>
            </a:r>
            <a:r>
              <a:rPr lang="en-US" sz="2000" dirty="0"/>
              <a:t> </a:t>
            </a:r>
            <a:r>
              <a:rPr lang="en-US" sz="2000" dirty="0" err="1"/>
              <a:t>Lupeti</a:t>
            </a:r>
            <a:endParaRPr lang="en-US" sz="2000" dirty="0" err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0968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390CFE-3995-4670-9208-BD103EB9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652512" cy="4930246"/>
          </a:xfrm>
        </p:spPr>
        <p:txBody>
          <a:bodyPr>
            <a:normAutofit/>
          </a:bodyPr>
          <a:lstStyle/>
          <a:p>
            <a:pPr marL="571500" indent="-571500" algn="r">
              <a:buFont typeface="Wingdings"/>
              <a:buChar char="v"/>
            </a:pPr>
            <a:r>
              <a:rPr lang="pt-BR" sz="3700" dirty="0">
                <a:solidFill>
                  <a:schemeClr val="accent1"/>
                </a:solidFill>
                <a:latin typeface="Calibri Light"/>
                <a:cs typeface="Calibri Light"/>
              </a:rPr>
              <a:t>Normalização</a:t>
            </a:r>
          </a:p>
        </p:txBody>
      </p:sp>
      <p:cxnSp>
        <p:nvCxnSpPr>
          <p:cNvPr id="44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37F7F7-F6EA-4AC3-8E2F-9F5D99186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937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dirty="0">
                <a:latin typeface="Calibri"/>
                <a:ea typeface="+mn-lt"/>
                <a:cs typeface="+mn-lt"/>
              </a:rPr>
              <a:t>Normalização é o processo de análise de uma relação(tabelas), para assegurar que as informações serão armazenadas a fim de eliminar, ou pelo menos minimizar, a redundância no banco. Para melhor utilizarmos, temos regras de normalização chamados de formas normais e utilizamos formas de aplicá-las para estruturarmos o banco de dados da melhor maneira possível.</a:t>
            </a:r>
            <a:endParaRPr lang="pt-BR" dirty="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563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419B8E-4114-4E29-A16D-4D9BE7FA2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marL="571500" indent="-571500" algn="ctr">
              <a:buFont typeface="Wingdings"/>
              <a:buChar char="v"/>
            </a:pPr>
            <a:r>
              <a:rPr lang="pt-BR" dirty="0">
                <a:solidFill>
                  <a:schemeClr val="accent1"/>
                </a:solidFill>
                <a:latin typeface="Calibri Light"/>
                <a:cs typeface="Arial"/>
              </a:rPr>
              <a:t>Primeira Forma Normal</a:t>
            </a:r>
            <a:endParaRPr lang="pt-BR"/>
          </a:p>
          <a:p>
            <a:pPr algn="r"/>
            <a:endParaRPr lang="pt-BR">
              <a:solidFill>
                <a:schemeClr val="accent1"/>
              </a:solidFill>
              <a:cs typeface="Calibri Light" panose="020F0302020204030204"/>
            </a:endParaRP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755623-6D7E-4A31-9135-F271779F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526" y="1338067"/>
            <a:ext cx="6377769" cy="4685831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pt-BR" sz="2400"/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É quando todos os atributos contém apenas um valor correspondente, ou seja, não devem conter grupos de atributos repetidos e nem campos que contém mais de um valor.</a:t>
            </a:r>
            <a:endParaRPr lang="pt-BR" dirty="0">
              <a:cs typeface="Calibri" panose="020F0502020204030204"/>
            </a:endParaRPr>
          </a:p>
          <a:p>
            <a:pPr marL="0" indent="0">
              <a:buNone/>
            </a:pPr>
            <a:br>
              <a:rPr lang="en-US" dirty="0"/>
            </a:br>
            <a:endParaRPr lang="en-US">
              <a:cs typeface="Calibri" panose="020F0502020204030204"/>
            </a:endParaRP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874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Texto branco sobre fundo preto&#10;&#10;Descrição gerada com alta confiança">
            <a:extLst>
              <a:ext uri="{FF2B5EF4-FFF2-40B4-BE49-F238E27FC236}">
                <a16:creationId xmlns:a16="http://schemas.microsoft.com/office/drawing/2014/main" id="{42078610-BF88-4218-8478-D460F94E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63" y="597007"/>
            <a:ext cx="6584092" cy="1720125"/>
          </a:xfrm>
          <a:prstGeom prst="rect">
            <a:avLst/>
          </a:prstGeom>
        </p:spPr>
      </p:pic>
      <p:pic>
        <p:nvPicPr>
          <p:cNvPr id="6" name="Imagem 6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7DDB2D30-20D4-47A1-8E8D-47C453501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3" y="4547802"/>
            <a:ext cx="5482279" cy="1768041"/>
          </a:xfrm>
          <a:prstGeom prst="rect">
            <a:avLst/>
          </a:prstGeom>
        </p:spPr>
      </p:pic>
      <p:pic>
        <p:nvPicPr>
          <p:cNvPr id="9" name="Imagem 10" descr="Uma imagem contendo screenshot, raquete, bola, jogador&#10;&#10;Descrição gerada com muito alta confiança">
            <a:extLst>
              <a:ext uri="{FF2B5EF4-FFF2-40B4-BE49-F238E27FC236}">
                <a16:creationId xmlns:a16="http://schemas.microsoft.com/office/drawing/2014/main" id="{67D30E25-573F-4F56-9B51-29F254C91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967" y="2922298"/>
            <a:ext cx="5554362" cy="101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9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40A3CD-DEC7-4F76-B186-3D54D644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marL="742950" indent="-742950" algn="ctr">
              <a:buFont typeface="Wingdings"/>
              <a:buChar char="v"/>
            </a:pPr>
            <a:r>
              <a:rPr lang="pt-BR">
                <a:solidFill>
                  <a:schemeClr val="accent1"/>
                </a:solidFill>
              </a:rPr>
              <a:t>Segunda Forma Normal</a:t>
            </a:r>
            <a:endParaRPr lang="pt-BR">
              <a:solidFill>
                <a:schemeClr val="accent1"/>
              </a:solidFill>
              <a:cs typeface="Calibri Light"/>
            </a:endParaRPr>
          </a:p>
          <a:p>
            <a:pPr algn="r"/>
            <a:endParaRPr lang="pt-BR">
              <a:solidFill>
                <a:schemeClr val="accent1"/>
              </a:solidFill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0FD45-D25C-4B0B-9566-0F97A5EF5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208292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400" dirty="0">
                <a:ea typeface="+mn-lt"/>
                <a:cs typeface="+mn-lt"/>
              </a:rPr>
              <a:t>É dito que uma tabela está na segunda forma normal, se ela atende a todos os requisitos da primeira forma normal e se os registros na tabela, que não são chaves, dependam da chave primária em sua totalidade e não apenas parte dela. A segunda forma normal trabalha com essas irregularidades e previne que haja redundância no banco de dados.</a:t>
            </a:r>
            <a:endParaRPr lang="pt-BR" sz="2400" dirty="0">
              <a:cs typeface="Calibri" panose="020F0502020204030204"/>
            </a:endParaRPr>
          </a:p>
          <a:p>
            <a:r>
              <a:rPr lang="pt-BR" sz="2400" dirty="0">
                <a:ea typeface="+mn-lt"/>
                <a:cs typeface="+mn-lt"/>
              </a:rPr>
              <a:t>Para isso, devemos localizar os valores que dependem parcialmente da chave primária e criar tabelas separadas para conjuntos de valores que se aplicam a vários registros e relacionar estas tabelas com uma chave estrangeira.</a:t>
            </a:r>
            <a:endParaRPr lang="pt-BR" sz="2400" dirty="0"/>
          </a:p>
          <a:p>
            <a:endParaRPr lang="pt-BR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200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Uma imagem contendo foto, duplo&#10;&#10;Descrição gerada com muito alta confiança">
            <a:extLst>
              <a:ext uri="{FF2B5EF4-FFF2-40B4-BE49-F238E27FC236}">
                <a16:creationId xmlns:a16="http://schemas.microsoft.com/office/drawing/2014/main" id="{EBFA0155-3924-4163-9F5C-D6D5D2781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97" y="570887"/>
            <a:ext cx="5851357" cy="1857097"/>
          </a:xfrm>
          <a:prstGeom prst="rect">
            <a:avLst/>
          </a:prstGeom>
        </p:spPr>
      </p:pic>
      <p:pic>
        <p:nvPicPr>
          <p:cNvPr id="6" name="Imagem 6" descr="Uma imagem contendo screenshot, desenho&#10;&#10;Descrição gerada com muito alta confiança">
            <a:extLst>
              <a:ext uri="{FF2B5EF4-FFF2-40B4-BE49-F238E27FC236}">
                <a16:creationId xmlns:a16="http://schemas.microsoft.com/office/drawing/2014/main" id="{D2903D7A-4579-477B-A3CC-43D81C9CA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06" y="2919341"/>
            <a:ext cx="3455067" cy="1089499"/>
          </a:xfrm>
          <a:prstGeom prst="rect">
            <a:avLst/>
          </a:prstGeom>
        </p:spPr>
      </p:pic>
      <p:pic>
        <p:nvPicPr>
          <p:cNvPr id="9" name="Imagem 10" descr="Uma imagem contendo foto&#10;&#10;Descrição gerada com muito alta confiança">
            <a:extLst>
              <a:ext uri="{FF2B5EF4-FFF2-40B4-BE49-F238E27FC236}">
                <a16:creationId xmlns:a16="http://schemas.microsoft.com/office/drawing/2014/main" id="{50EB55A4-9954-4FEF-9B04-3D8714C58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743" y="4471488"/>
            <a:ext cx="5059277" cy="13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4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362A5A-E8A2-484D-AE60-F7807F3D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marL="571500" indent="-571500" algn="ctr">
              <a:buFont typeface="Wingdings"/>
              <a:buChar char="v"/>
            </a:pPr>
            <a:r>
              <a:rPr lang="pt-BR">
                <a:solidFill>
                  <a:schemeClr val="accent1"/>
                </a:solidFill>
              </a:rPr>
              <a:t>Terceira Forma Normal</a:t>
            </a:r>
            <a:endParaRPr lang="pt-BR">
              <a:solidFill>
                <a:schemeClr val="accent1"/>
              </a:solidFill>
              <a:cs typeface="Calibri Light" panose="020F0302020204030204"/>
            </a:endParaRPr>
          </a:p>
          <a:p>
            <a:pPr algn="r"/>
            <a:endParaRPr lang="pt-BR">
              <a:solidFill>
                <a:schemeClr val="accent1"/>
              </a:solidFill>
              <a:cs typeface="Calibri Light" panose="020F0302020204030204"/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91C35E-5802-4D90-9A73-62EB62E86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522" y="74821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pt-BR" sz="2400"/>
          </a:p>
          <a:p>
            <a:r>
              <a:rPr lang="pt-BR" sz="2400" dirty="0">
                <a:ea typeface="+mn-lt"/>
                <a:cs typeface="+mn-lt"/>
              </a:rPr>
              <a:t>Uma tabela está na 3ªFN se estiver na 2ªFN;</a:t>
            </a:r>
          </a:p>
          <a:p>
            <a:r>
              <a:rPr lang="pt-BR" sz="2400" dirty="0">
                <a:ea typeface="+mn-lt"/>
                <a:cs typeface="+mn-lt"/>
              </a:rPr>
              <a:t>Atributos não chave, devem ser mutualmente independentes entre si e depender unicamente da chave primaria, ou seja para formar uma tabela na Terceira Forma Normal, ela tem que estar na Segunda Forma Normal e não pode ter atributos não chaves que dependam de outros atributos não chave.</a:t>
            </a:r>
            <a:endParaRPr lang="pt-BR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46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Tela de computador com fundo preto&#10;&#10;Descrição gerada com alta confiança">
            <a:extLst>
              <a:ext uri="{FF2B5EF4-FFF2-40B4-BE49-F238E27FC236}">
                <a16:creationId xmlns:a16="http://schemas.microsoft.com/office/drawing/2014/main" id="{92B000CA-40CF-4DF4-8573-CE981FE62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57" y="2285534"/>
            <a:ext cx="5142469" cy="3110715"/>
          </a:xfrm>
          <a:prstGeom prst="rect">
            <a:avLst/>
          </a:prstGeom>
        </p:spPr>
      </p:pic>
      <p:pic>
        <p:nvPicPr>
          <p:cNvPr id="6" name="Imagem 6" descr="Tela de computador com fundo preto&#10;&#10;Descrição gerada com alta confiança">
            <a:extLst>
              <a:ext uri="{FF2B5EF4-FFF2-40B4-BE49-F238E27FC236}">
                <a16:creationId xmlns:a16="http://schemas.microsoft.com/office/drawing/2014/main" id="{F7116A62-0ECC-4FE1-BF7F-7805CE289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32" y="323528"/>
            <a:ext cx="5750010" cy="288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1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6591F3-0914-4197-A079-584C9F6AF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marL="571500" indent="-571500" algn="r">
              <a:buFont typeface="Wingdings"/>
              <a:buChar char="v"/>
            </a:pPr>
            <a:r>
              <a:rPr lang="pt-BR">
                <a:solidFill>
                  <a:schemeClr val="accent1"/>
                </a:solidFill>
                <a:cs typeface="Calibri Light"/>
              </a:rPr>
              <a:t>Índices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B9096-F825-472C-9E65-B2CA02F99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182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400" dirty="0">
                <a:ea typeface="+mn-lt"/>
                <a:cs typeface="+mn-lt"/>
              </a:rPr>
              <a:t>Índice, no contexto da estrutura de dados, é uma referência associada a uma chave, que é utilizada para otimização, que permite uma localização mais rápida de um registro quando se faz uma consulta, ampliando a capacidade do subsistemas de discos e armazenamentos, reescrever uma consulta para realizar construções ou refazer um modelo de dados, induzindo o nível de normalização.</a:t>
            </a:r>
            <a:endParaRPr lang="pt-BR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092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Office Theme</vt:lpstr>
      <vt:lpstr>Normalização e Índices</vt:lpstr>
      <vt:lpstr>Normalização</vt:lpstr>
      <vt:lpstr>Primeira Forma Normal </vt:lpstr>
      <vt:lpstr>Apresentação do PowerPoint</vt:lpstr>
      <vt:lpstr>Segunda Forma Normal </vt:lpstr>
      <vt:lpstr>Apresentação do PowerPoint</vt:lpstr>
      <vt:lpstr>Terceira Forma Normal </vt:lpstr>
      <vt:lpstr>Apresentação do PowerPoint</vt:lpstr>
      <vt:lpstr>Índices</vt:lpstr>
      <vt:lpstr>Tipos de Índices</vt:lpstr>
      <vt:lpstr>Apresentação do PowerPoint</vt:lpstr>
      <vt:lpstr>Chaves</vt:lpstr>
      <vt:lpstr>Chaves Únicas (UNIQUE)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318</cp:revision>
  <dcterms:created xsi:type="dcterms:W3CDTF">2020-02-04T18:22:07Z</dcterms:created>
  <dcterms:modified xsi:type="dcterms:W3CDTF">2020-02-05T16:25:55Z</dcterms:modified>
</cp:coreProperties>
</file>