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aleway"/>
      <p:regular r:id="rId13"/>
      <p:bold r:id="rId14"/>
      <p:italic r:id="rId15"/>
      <p:boldItalic r:id="rId16"/>
    </p:embeddedFont>
    <p:embeddedFont>
      <p:font typeface="Comfortaa"/>
      <p:regular r:id="rId17"/>
      <p:bold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aleway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italic.fntdata"/><Relationship Id="rId14" Type="http://schemas.openxmlformats.org/officeDocument/2006/relationships/font" Target="fonts/Raleway-bold.fntdata"/><Relationship Id="rId17" Type="http://schemas.openxmlformats.org/officeDocument/2006/relationships/font" Target="fonts/Comfortaa-regular.fntdata"/><Relationship Id="rId16" Type="http://schemas.openxmlformats.org/officeDocument/2006/relationships/font" Target="fonts/Raleway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Comfortaa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9b861acca3_1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1" name="Google Shape;61;g9b861acca3_1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9b861acca3_1_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" name="Google Shape;67;g9b861acca3_1_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8" name="Google Shape;68;g9b861acca3_1_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9b861acca3_1_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" name="Google Shape;74;g9b861acca3_1_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5" name="Google Shape;75;g9b861acca3_1_1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9b861acca3_1_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" name="Google Shape;81;g9b861acca3_1_1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2" name="Google Shape;82;g9b861acca3_1_1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9b861acca3_1_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" name="Google Shape;89;g9b861acca3_1_2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0" name="Google Shape;90;g9b861acca3_1_2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9b861acca3_1_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g9b861acca3_1_3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0" name="Google Shape;100;g9b861acca3_1_3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9b861acca3_1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9b861acca3_1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>
  <p:cSld name="TITLE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2" name="Google Shape;52;p1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54" name="Google Shape;54;p13"/>
          <p:cNvSpPr/>
          <p:nvPr/>
        </p:nvSpPr>
        <p:spPr>
          <a:xfrm>
            <a:off x="0" y="945198"/>
            <a:ext cx="4212600" cy="5715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19" y="4976794"/>
            <a:ext cx="9144000" cy="2124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SENAI DE INFORMÁTICA</a:t>
            </a:r>
            <a:endParaRPr b="0" i="0" sz="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>
  <p:cSld name="Título e Conteúdo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/>
        </p:nvSpPr>
        <p:spPr>
          <a:xfrm>
            <a:off x="0" y="4922550"/>
            <a:ext cx="9144000" cy="2208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3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SENAI DE INFORMÁTICA</a:t>
            </a:r>
            <a:endParaRPr b="1" i="0" sz="5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4"/>
          <p:cNvSpPr txBox="1"/>
          <p:nvPr>
            <p:ph type="title"/>
          </p:nvPr>
        </p:nvSpPr>
        <p:spPr>
          <a:xfrm>
            <a:off x="628650" y="404792"/>
            <a:ext cx="7886700" cy="8634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500"/>
              <a:buFont typeface="Raleway"/>
              <a:buNone/>
              <a:defRPr b="1" sz="15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pt-br.reactjs.org/docs/state-and-lifecycle.html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/>
        </p:nvSpPr>
        <p:spPr>
          <a:xfrm>
            <a:off x="333131" y="1032169"/>
            <a:ext cx="3650700" cy="3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pt-BR" sz="1700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REACT</a:t>
            </a:r>
            <a:endParaRPr b="1" i="0" sz="1700" u="none" cap="none" strike="noStrike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4" name="Google Shape;64;p15"/>
          <p:cNvSpPr txBox="1"/>
          <p:nvPr/>
        </p:nvSpPr>
        <p:spPr>
          <a:xfrm>
            <a:off x="4311281" y="2432944"/>
            <a:ext cx="3650700" cy="10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0" i="0" lang="pt-BR" sz="17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States</a:t>
            </a:r>
            <a:endParaRPr b="0" i="0" sz="1700" u="none" cap="none" strike="noStrik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pt-BR" sz="17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React JS</a:t>
            </a:r>
            <a:endParaRPr b="0" i="0" sz="1700" u="none" cap="none" strike="noStrik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1" i="0" sz="2600" u="none" cap="none" strike="noStrike">
              <a:solidFill>
                <a:srgbClr val="666666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/>
          <p:nvPr>
            <p:ph type="title"/>
          </p:nvPr>
        </p:nvSpPr>
        <p:spPr>
          <a:xfrm>
            <a:off x="628650" y="404792"/>
            <a:ext cx="7886700" cy="863400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/>
              <a:t>React - States</a:t>
            </a:r>
            <a:endParaRPr/>
          </a:p>
        </p:txBody>
      </p:sp>
      <p:sp>
        <p:nvSpPr>
          <p:cNvPr id="71" name="Google Shape;71;p16"/>
          <p:cNvSpPr txBox="1"/>
          <p:nvPr/>
        </p:nvSpPr>
        <p:spPr>
          <a:xfrm>
            <a:off x="1684800" y="1653525"/>
            <a:ext cx="6091200" cy="18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pt-BR" sz="13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Props</a:t>
            </a:r>
            <a:r>
              <a:rPr b="0" i="0" lang="pt-BR" sz="1300" u="none" cap="none" strike="noStrik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 e </a:t>
            </a:r>
            <a:r>
              <a:rPr b="0" i="0" lang="pt-BR" sz="1300" u="none" cap="none" strike="noStrike">
                <a:solidFill>
                  <a:srgbClr val="1A1A1A"/>
                </a:solidFill>
                <a:uFill>
                  <a:noFill/>
                </a:uFill>
                <a:latin typeface="Comfortaa"/>
                <a:ea typeface="Comfortaa"/>
                <a:cs typeface="Comfortaa"/>
                <a:sym typeface="Comfortaa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state</a:t>
            </a:r>
            <a:r>
              <a:rPr b="0" i="0" lang="pt-BR" sz="1300" u="none" cap="none" strike="noStrik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 são objetos JavaScript. Apesar de ambos guardarem informações que influenciam no resultado da renderização, eles são diferentes por uma razão importante: </a:t>
            </a:r>
            <a:r>
              <a:rPr b="0" i="0" lang="pt-BR" sz="1300" u="none" cap="none" strike="noStrike">
                <a:solidFill>
                  <a:srgbClr val="1A1A1A"/>
                </a:solidFill>
                <a:latin typeface="Comfortaa"/>
                <a:ea typeface="Comfortaa"/>
                <a:cs typeface="Comfortaa"/>
                <a:sym typeface="Comfortaa"/>
              </a:rPr>
              <a:t>props</a:t>
            </a:r>
            <a:r>
              <a:rPr b="0" i="0" lang="pt-BR" sz="1300" u="none" cap="none" strike="noStrik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 são </a:t>
            </a:r>
            <a:r>
              <a:rPr b="0" i="1" lang="pt-BR" sz="1300" u="none" cap="none" strike="noStrik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passados</a:t>
            </a:r>
            <a:r>
              <a:rPr b="0" i="0" lang="pt-BR" sz="1300" u="none" cap="none" strike="noStrik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 para o componente (como parâmetros de funções), enquanto</a:t>
            </a:r>
            <a:r>
              <a:rPr b="1" i="0" lang="pt-BR" sz="1300" u="none" cap="none" strike="noStrik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 </a:t>
            </a:r>
            <a:r>
              <a:rPr b="1" i="0" lang="pt-BR" sz="1300" u="none" cap="none" strike="noStrike">
                <a:solidFill>
                  <a:srgbClr val="1A1A1A"/>
                </a:solidFill>
                <a:latin typeface="Comfortaa"/>
                <a:ea typeface="Comfortaa"/>
                <a:cs typeface="Comfortaa"/>
                <a:sym typeface="Comfortaa"/>
              </a:rPr>
              <a:t>state</a:t>
            </a:r>
            <a:r>
              <a:rPr b="1" i="0" lang="pt-BR" sz="1300" u="none" cap="none" strike="noStrik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 é gerenciado </a:t>
            </a:r>
            <a:r>
              <a:rPr b="1" i="1" lang="pt-BR" sz="1300" u="none" cap="none" strike="noStrik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de dentro</a:t>
            </a:r>
            <a:r>
              <a:rPr b="1" i="0" lang="pt-BR" sz="1300" u="none" cap="none" strike="noStrik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 do componente (como variáveis declaradas dentro de uma função).</a:t>
            </a:r>
            <a:endParaRPr b="1" i="0" sz="1300" u="none" cap="none" strike="noStrike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1" i="0" sz="1300" u="none" cap="none" strike="noStrike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628650" y="404792"/>
            <a:ext cx="7886700" cy="863400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/>
              <a:t>React - States</a:t>
            </a:r>
            <a:endParaRPr/>
          </a:p>
        </p:txBody>
      </p:sp>
      <p:sp>
        <p:nvSpPr>
          <p:cNvPr id="78" name="Google Shape;78;p17"/>
          <p:cNvSpPr txBox="1"/>
          <p:nvPr/>
        </p:nvSpPr>
        <p:spPr>
          <a:xfrm>
            <a:off x="1353600" y="1446750"/>
            <a:ext cx="6436800" cy="22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254000" lvl="0" marL="342900" marR="0" rtl="0" algn="l">
              <a:lnSpc>
                <a:spcPct val="20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fortaa"/>
              <a:buChar char="●"/>
            </a:pPr>
            <a:r>
              <a:rPr b="0" i="0" lang="pt-BR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Os componentes React podem possuir um state objeto embutido .</a:t>
            </a:r>
            <a:endParaRPr b="0" i="0" sz="1400" u="none" cap="none" strike="noStrike">
              <a:solidFill>
                <a:schemeClr val="dk1"/>
              </a:solidFill>
              <a:highlight>
                <a:srgbClr val="FFFFFF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indent="-254000" lvl="0" marL="342900" marR="0" rtl="0" algn="l">
              <a:lnSpc>
                <a:spcPct val="20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fortaa"/>
              <a:buChar char="●"/>
            </a:pPr>
            <a:r>
              <a:rPr b="0" i="0" lang="pt-BR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O state objeto é onde você armazena os valores de propriedade que pertencem ao componente.</a:t>
            </a:r>
            <a:endParaRPr b="0" i="0" sz="1400" u="none" cap="none" strike="noStrike">
              <a:solidFill>
                <a:schemeClr val="dk1"/>
              </a:solidFill>
              <a:highlight>
                <a:srgbClr val="FFFFFF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indent="-254000" lvl="0" marL="342900" marR="0" rtl="0" algn="l">
              <a:lnSpc>
                <a:spcPct val="20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fortaa"/>
              <a:buChar char="●"/>
            </a:pPr>
            <a:r>
              <a:rPr b="0" i="0" lang="pt-BR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Quando o state objeto muda, o componente é renderizado novamente.</a:t>
            </a:r>
            <a:endParaRPr b="0" i="0" sz="1400" u="none" cap="none" strike="noStrike">
              <a:solidFill>
                <a:schemeClr val="dk1"/>
              </a:solidFill>
              <a:highlight>
                <a:srgbClr val="FFFFFF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indent="-254000" lvl="0" marL="342900" marR="0" rtl="0" algn="l">
              <a:lnSpc>
                <a:spcPct val="20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fortaa"/>
              <a:buChar char="●"/>
            </a:pPr>
            <a:r>
              <a:rPr b="0" i="0" lang="pt-BR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O state objeto pode conter quantas propriedades você desejar</a:t>
            </a:r>
            <a:endParaRPr b="0" i="0" sz="1400" u="none" cap="none" strike="noStrike">
              <a:solidFill>
                <a:schemeClr val="dk1"/>
              </a:solidFill>
              <a:highlight>
                <a:srgbClr val="FFFFFF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342900" marR="0" rtl="0" algn="l">
              <a:lnSpc>
                <a:spcPct val="200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628650" y="404792"/>
            <a:ext cx="7886700" cy="863400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/>
              <a:t>React -“State do Hook”</a:t>
            </a:r>
            <a:endParaRPr/>
          </a:p>
        </p:txBody>
      </p:sp>
      <p:sp>
        <p:nvSpPr>
          <p:cNvPr id="85" name="Google Shape;85;p18"/>
          <p:cNvSpPr txBox="1"/>
          <p:nvPr/>
        </p:nvSpPr>
        <p:spPr>
          <a:xfrm>
            <a:off x="1063125" y="1581506"/>
            <a:ext cx="7017900" cy="7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Um Hook é uma função especial que te permite utilizar recursos do React. Por exemplo, useState é um Hook que te permite adicionar o state do React a um componente de função. 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8"/>
          <p:cNvSpPr txBox="1"/>
          <p:nvPr/>
        </p:nvSpPr>
        <p:spPr>
          <a:xfrm>
            <a:off x="1142325" y="2759944"/>
            <a:ext cx="6859200" cy="8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Se você escreve um componente de função e percebe que precisa adicionar algum state para ele, anteriormente você tinha que convertê-lo para uma classe. Agora você pode usar um Hook dentro de um componente de função existente. </a:t>
            </a:r>
            <a:endParaRPr b="0" i="0" sz="1400" u="none" cap="none" strike="noStrike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1313" y="1877869"/>
            <a:ext cx="3640613" cy="2478469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30000" y="1710544"/>
            <a:ext cx="3270919" cy="3148651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9"/>
          <p:cNvSpPr txBox="1"/>
          <p:nvPr/>
        </p:nvSpPr>
        <p:spPr>
          <a:xfrm>
            <a:off x="1457006" y="1475344"/>
            <a:ext cx="2709300" cy="4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rgbClr val="282C34"/>
                </a:solidFill>
                <a:latin typeface="Comfortaa"/>
                <a:ea typeface="Comfortaa"/>
                <a:cs typeface="Comfortaa"/>
                <a:sym typeface="Comfortaa"/>
              </a:rPr>
              <a:t>Usando o State do Hook</a:t>
            </a:r>
            <a:endParaRPr b="1" i="0" sz="1400" u="none" cap="none" strike="noStrike">
              <a:solidFill>
                <a:srgbClr val="282C34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95" name="Google Shape;95;p19"/>
          <p:cNvSpPr txBox="1"/>
          <p:nvPr/>
        </p:nvSpPr>
        <p:spPr>
          <a:xfrm>
            <a:off x="5209583" y="1338694"/>
            <a:ext cx="3111900" cy="3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pt-BR" sz="1300" u="none" cap="none" strike="noStrik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Exemplo Equivalente com Classe</a:t>
            </a:r>
            <a:endParaRPr b="1" i="0" sz="1300" u="none" cap="none" strike="noStrike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96" name="Google Shape;96;p19"/>
          <p:cNvSpPr txBox="1"/>
          <p:nvPr>
            <p:ph type="title"/>
          </p:nvPr>
        </p:nvSpPr>
        <p:spPr>
          <a:xfrm>
            <a:off x="628650" y="404792"/>
            <a:ext cx="7886700" cy="863400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/>
              <a:t>React -“State do Hook”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/>
        </p:nvSpPr>
        <p:spPr>
          <a:xfrm>
            <a:off x="1353600" y="1446750"/>
            <a:ext cx="6436800" cy="33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70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pt-BR" sz="1300" u="none" cap="none" strike="noStrik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O que o useState faz? Ele declara um variável state. Nossa variável é chamada de </a:t>
            </a:r>
            <a:r>
              <a:rPr b="0" i="0" lang="pt-BR" sz="1200" u="none" cap="none" strike="noStrike">
                <a:solidFill>
                  <a:srgbClr val="1A1A1A"/>
                </a:solidFill>
                <a:latin typeface="Comfortaa"/>
                <a:ea typeface="Comfortaa"/>
                <a:cs typeface="Comfortaa"/>
                <a:sym typeface="Comfortaa"/>
              </a:rPr>
              <a:t>count</a:t>
            </a:r>
            <a:r>
              <a:rPr b="0" i="0" lang="pt-BR" sz="1300" u="none" cap="none" strike="noStrik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 mas poderíamos chamar de qualquer coisa, como </a:t>
            </a:r>
            <a:r>
              <a:rPr b="0" i="0" lang="pt-BR" sz="1200" u="none" cap="none" strike="noStrike">
                <a:solidFill>
                  <a:srgbClr val="1A1A1A"/>
                </a:solidFill>
                <a:latin typeface="Comfortaa"/>
                <a:ea typeface="Comfortaa"/>
                <a:cs typeface="Comfortaa"/>
                <a:sym typeface="Comfortaa"/>
              </a:rPr>
              <a:t>banana</a:t>
            </a:r>
            <a:r>
              <a:rPr b="0" i="0" lang="pt-BR" sz="1300" u="none" cap="none" strike="noStrik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. Esta é uma maneira de “preservar” alguns valores entre as chamadas de funções — </a:t>
            </a:r>
            <a:r>
              <a:rPr b="0" i="0" lang="pt-BR" sz="1200" u="none" cap="none" strike="noStrike">
                <a:solidFill>
                  <a:srgbClr val="1A1A1A"/>
                </a:solidFill>
                <a:latin typeface="Comfortaa"/>
                <a:ea typeface="Comfortaa"/>
                <a:cs typeface="Comfortaa"/>
                <a:sym typeface="Comfortaa"/>
              </a:rPr>
              <a:t>useState</a:t>
            </a:r>
            <a:r>
              <a:rPr b="0" i="0" lang="pt-BR" sz="1300" u="none" cap="none" strike="noStrik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 é uma nova maneira de usar as mesmas capacidades que o </a:t>
            </a:r>
            <a:r>
              <a:rPr b="0" i="0" lang="pt-BR" sz="1200" u="none" cap="none" strike="noStrike">
                <a:solidFill>
                  <a:srgbClr val="1A1A1A"/>
                </a:solidFill>
                <a:latin typeface="Comfortaa"/>
                <a:ea typeface="Comfortaa"/>
                <a:cs typeface="Comfortaa"/>
                <a:sym typeface="Comfortaa"/>
              </a:rPr>
              <a:t>this.state</a:t>
            </a:r>
            <a:r>
              <a:rPr b="0" i="0" lang="pt-BR" sz="1300" u="none" cap="none" strike="noStrik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 tem em uma classe. Normalmente, variáveis “desaparecem” quando a função sai mas variáveis de state são preservadas pelo React.</a:t>
            </a:r>
            <a:endParaRPr b="0" i="0" sz="6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t/>
            </a:r>
            <a:endParaRPr b="0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t/>
            </a:r>
            <a:endParaRPr b="0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70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marR="0" rtl="0" algn="l">
              <a:lnSpc>
                <a:spcPct val="17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03" name="Google Shape;103;p20"/>
          <p:cNvSpPr txBox="1"/>
          <p:nvPr>
            <p:ph type="title"/>
          </p:nvPr>
        </p:nvSpPr>
        <p:spPr>
          <a:xfrm>
            <a:off x="628650" y="404792"/>
            <a:ext cx="7886700" cy="863400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/>
              <a:t>React -“State do Hook”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628650" y="404792"/>
            <a:ext cx="7886700" cy="863400"/>
          </a:xfrm>
          <a:prstGeom prst="rect">
            <a:avLst/>
          </a:prstGeom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Links</a:t>
            </a:r>
            <a:endParaRPr/>
          </a:p>
        </p:txBody>
      </p:sp>
      <p:sp>
        <p:nvSpPr>
          <p:cNvPr id="109" name="Google Shape;109;p21"/>
          <p:cNvSpPr txBox="1"/>
          <p:nvPr/>
        </p:nvSpPr>
        <p:spPr>
          <a:xfrm>
            <a:off x="628650" y="1725275"/>
            <a:ext cx="7886700" cy="7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https://pt-br.reactjs.org/docs/state-and-lifecycle.html</a:t>
            </a:r>
            <a:endParaRPr/>
          </a:p>
        </p:txBody>
      </p:sp>
      <p:sp>
        <p:nvSpPr>
          <p:cNvPr id="110" name="Google Shape;110;p21"/>
          <p:cNvSpPr txBox="1"/>
          <p:nvPr/>
        </p:nvSpPr>
        <p:spPr>
          <a:xfrm>
            <a:off x="628650" y="2439875"/>
            <a:ext cx="7886700" cy="7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https://pt-br.reactjs.org/docs/hooks-state.html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