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00114c204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a00114c204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00114c204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a00114c204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a00114c204_0_1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00114c204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a00114c204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a00114c204_0_1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00114c204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a00114c204_0_1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a00114c204_0_1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00114c204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a00114c204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a00114c204_0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00114c204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a00114c204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a00114c204_0_1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00114c20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00114c20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
        <p:nvSpPr>
          <p:cNvPr id="60" name="Google Shape;60;p14"/>
          <p:cNvSpPr/>
          <p:nvPr/>
        </p:nvSpPr>
        <p:spPr>
          <a:xfrm>
            <a:off x="0" y="945198"/>
            <a:ext cx="4212600" cy="571500"/>
          </a:xfrm>
          <a:prstGeom prst="rect">
            <a:avLst/>
          </a:prstGeom>
          <a:solidFill>
            <a:srgbClr val="FF99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1" name="Google Shape;61;p14"/>
          <p:cNvSpPr txBox="1"/>
          <p:nvPr/>
        </p:nvSpPr>
        <p:spPr>
          <a:xfrm>
            <a:off x="19" y="4976794"/>
            <a:ext cx="9144000" cy="212400"/>
          </a:xfrm>
          <a:prstGeom prst="rect">
            <a:avLst/>
          </a:prstGeom>
          <a:solidFill>
            <a:srgbClr val="FF9900"/>
          </a:solid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800"/>
              <a:buFont typeface="Arial"/>
              <a:buNone/>
            </a:pPr>
            <a:r>
              <a:rPr b="0" i="0" lang="pt-BR" sz="900" u="none" cap="none" strike="noStrike">
                <a:solidFill>
                  <a:srgbClr val="FFFFFF"/>
                </a:solidFill>
                <a:latin typeface="Calibri"/>
                <a:ea typeface="Calibri"/>
                <a:cs typeface="Calibri"/>
                <a:sym typeface="Calibri"/>
              </a:rPr>
              <a:t>SENAI DE INFORMÁTICA</a:t>
            </a:r>
            <a:endParaRPr b="0" i="0" sz="2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p:cSld name="Título e Conteúdo">
    <p:spTree>
      <p:nvGrpSpPr>
        <p:cNvPr id="62" name="Shape 62"/>
        <p:cNvGrpSpPr/>
        <p:nvPr/>
      </p:nvGrpSpPr>
      <p:grpSpPr>
        <a:xfrm>
          <a:off x="0" y="0"/>
          <a:ext cx="0" cy="0"/>
          <a:chOff x="0" y="0"/>
          <a:chExt cx="0" cy="0"/>
        </a:xfrm>
      </p:grpSpPr>
      <p:sp>
        <p:nvSpPr>
          <p:cNvPr id="63" name="Google Shape;63;p15"/>
          <p:cNvSpPr txBox="1"/>
          <p:nvPr/>
        </p:nvSpPr>
        <p:spPr>
          <a:xfrm>
            <a:off x="0" y="4922550"/>
            <a:ext cx="9144000" cy="220800"/>
          </a:xfrm>
          <a:prstGeom prst="rect">
            <a:avLst/>
          </a:prstGeom>
          <a:solidFill>
            <a:srgbClr val="FF99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pt-BR" sz="1300" u="none" cap="none" strike="noStrike">
                <a:solidFill>
                  <a:srgbClr val="FFFFFF"/>
                </a:solidFill>
                <a:latin typeface="Calibri"/>
                <a:ea typeface="Calibri"/>
                <a:cs typeface="Calibri"/>
                <a:sym typeface="Calibri"/>
              </a:rPr>
              <a:t>SENAI DE INFORMÁTICA</a:t>
            </a:r>
            <a:endParaRPr b="1" i="0" sz="500" u="none" cap="none" strike="noStrike">
              <a:solidFill>
                <a:srgbClr val="FFFFFF"/>
              </a:solidFill>
              <a:latin typeface="Arial"/>
              <a:ea typeface="Arial"/>
              <a:cs typeface="Arial"/>
              <a:sym typeface="Arial"/>
            </a:endParaRPr>
          </a:p>
        </p:txBody>
      </p:sp>
      <p:sp>
        <p:nvSpPr>
          <p:cNvPr id="64" name="Google Shape;64;p15"/>
          <p:cNvSpPr txBox="1"/>
          <p:nvPr>
            <p:ph type="title"/>
          </p:nvPr>
        </p:nvSpPr>
        <p:spPr>
          <a:xfrm>
            <a:off x="628650" y="404792"/>
            <a:ext cx="7886700" cy="863400"/>
          </a:xfrm>
          <a:prstGeom prst="rect">
            <a:avLst/>
          </a:prstGeom>
          <a:noFill/>
          <a:ln cap="flat" cmpd="sng" w="19050">
            <a:solidFill>
              <a:srgbClr val="FF9900"/>
            </a:solidFill>
            <a:prstDash val="solid"/>
            <a:round/>
            <a:headEnd len="sm" w="sm" type="none"/>
            <a:tailEnd len="sm" w="sm" type="none"/>
          </a:ln>
        </p:spPr>
        <p:txBody>
          <a:bodyPr anchorCtr="0" anchor="ctr" bIns="34275" lIns="68575" spcFirstLastPara="1" rIns="68575" wrap="square" tIns="34275">
            <a:noAutofit/>
          </a:bodyPr>
          <a:lstStyle>
            <a:lvl1pPr lvl="0" rtl="0" algn="ctr">
              <a:lnSpc>
                <a:spcPct val="90000"/>
              </a:lnSpc>
              <a:spcBef>
                <a:spcPts val="0"/>
              </a:spcBef>
              <a:spcAft>
                <a:spcPts val="0"/>
              </a:spcAft>
              <a:buClr>
                <a:srgbClr val="666666"/>
              </a:buClr>
              <a:buSzPts val="1500"/>
              <a:buFont typeface="Raleway"/>
              <a:buNone/>
              <a:defRPr b="1" sz="1500">
                <a:solidFill>
                  <a:srgbClr val="666666"/>
                </a:solidFill>
                <a:latin typeface="Raleway"/>
                <a:ea typeface="Raleway"/>
                <a:cs typeface="Raleway"/>
                <a:sym typeface="Raleway"/>
              </a:defRPr>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68" name="Google Shape;68;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1" name="Shape 71"/>
        <p:cNvGrpSpPr/>
        <p:nvPr/>
      </p:nvGrpSpPr>
      <p:grpSpPr>
        <a:xfrm>
          <a:off x="0" y="0"/>
          <a:ext cx="0" cy="0"/>
          <a:chOff x="0" y="0"/>
          <a:chExt cx="0" cy="0"/>
        </a:xfrm>
      </p:grpSpPr>
      <p:sp>
        <p:nvSpPr>
          <p:cNvPr id="72" name="Google Shape;72;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4" name="Google Shape;74;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5" name="Google Shape;75;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78" name="Shape 78"/>
        <p:cNvGrpSpPr/>
        <p:nvPr/>
      </p:nvGrpSpPr>
      <p:grpSpPr>
        <a:xfrm>
          <a:off x="0" y="0"/>
          <a:ext cx="0" cy="0"/>
          <a:chOff x="0" y="0"/>
          <a:chExt cx="0" cy="0"/>
        </a:xfrm>
      </p:grpSpPr>
      <p:sp>
        <p:nvSpPr>
          <p:cNvPr id="79" name="Google Shape;79;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1" name="Google Shape;81;p18"/>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2" name="Google Shape;82;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3" name="Google Shape;83;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87" name="Shape 87"/>
        <p:cNvGrpSpPr/>
        <p:nvPr/>
      </p:nvGrpSpPr>
      <p:grpSpPr>
        <a:xfrm>
          <a:off x="0" y="0"/>
          <a:ext cx="0" cy="0"/>
          <a:chOff x="0" y="0"/>
          <a:chExt cx="0" cy="0"/>
        </a:xfrm>
      </p:grpSpPr>
      <p:sp>
        <p:nvSpPr>
          <p:cNvPr id="88" name="Google Shape;88;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1" name="Google Shape;91;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92" name="Shape 92"/>
        <p:cNvGrpSpPr/>
        <p:nvPr/>
      </p:nvGrpSpPr>
      <p:grpSpPr>
        <a:xfrm>
          <a:off x="0" y="0"/>
          <a:ext cx="0" cy="0"/>
          <a:chOff x="0" y="0"/>
          <a:chExt cx="0" cy="0"/>
        </a:xfrm>
      </p:grpSpPr>
      <p:sp>
        <p:nvSpPr>
          <p:cNvPr id="93" name="Google Shape;93;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96" name="Shape 96"/>
        <p:cNvGrpSpPr/>
        <p:nvPr/>
      </p:nvGrpSpPr>
      <p:grpSpPr>
        <a:xfrm>
          <a:off x="0" y="0"/>
          <a:ext cx="0" cy="0"/>
          <a:chOff x="0" y="0"/>
          <a:chExt cx="0" cy="0"/>
        </a:xfrm>
      </p:grpSpPr>
      <p:sp>
        <p:nvSpPr>
          <p:cNvPr id="97" name="Google Shape;97;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99" name="Google Shape;99;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0" name="Google Shape;100;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1" name="Google Shape;101;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2" name="Google Shape;102;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06" name="Google Shape;106;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7" name="Google Shape;107;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3" name="Google Shape;113;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5" name="Google Shape;115;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16" name="Shape 116"/>
        <p:cNvGrpSpPr/>
        <p:nvPr/>
      </p:nvGrpSpPr>
      <p:grpSpPr>
        <a:xfrm>
          <a:off x="0" y="0"/>
          <a:ext cx="0" cy="0"/>
          <a:chOff x="0" y="0"/>
          <a:chExt cx="0" cy="0"/>
        </a:xfrm>
      </p:grpSpPr>
      <p:sp>
        <p:nvSpPr>
          <p:cNvPr id="117" name="Google Shape;117;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9" name="Google Shape;119;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0" name="Google Shape;120;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www.minhaloja.com/produto" TargetMode="External"/><Relationship Id="rId4" Type="http://schemas.openxmlformats.org/officeDocument/2006/relationships/hyperlink" Target="http://www.minhaloja.com/categori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333131" y="1032169"/>
            <a:ext cx="3650700" cy="355200"/>
          </a:xfrm>
          <a:prstGeom prst="rect">
            <a:avLst/>
          </a:prstGeom>
          <a:noFill/>
          <a:ln>
            <a:noFill/>
          </a:ln>
        </p:spPr>
        <p:txBody>
          <a:bodyPr anchorCtr="0" anchor="t" bIns="68575" lIns="68575" spcFirstLastPara="1" rIns="68575" wrap="square" tIns="68575">
            <a:noAutofit/>
          </a:bodyPr>
          <a:lstStyle/>
          <a:p>
            <a:pPr indent="0" lvl="0" marL="0" marR="0" rtl="0" algn="r">
              <a:lnSpc>
                <a:spcPct val="100000"/>
              </a:lnSpc>
              <a:spcBef>
                <a:spcPts val="0"/>
              </a:spcBef>
              <a:spcAft>
                <a:spcPts val="0"/>
              </a:spcAft>
              <a:buClr>
                <a:srgbClr val="000000"/>
              </a:buClr>
              <a:buSzPts val="1700"/>
              <a:buFont typeface="Arial"/>
              <a:buNone/>
            </a:pPr>
            <a:r>
              <a:rPr b="1" i="0" lang="pt-BR" sz="1700" u="none" cap="none" strike="noStrike">
                <a:solidFill>
                  <a:srgbClr val="FFFFFF"/>
                </a:solidFill>
                <a:latin typeface="Raleway"/>
                <a:ea typeface="Raleway"/>
                <a:cs typeface="Raleway"/>
                <a:sym typeface="Raleway"/>
              </a:rPr>
              <a:t>REACT</a:t>
            </a:r>
            <a:endParaRPr b="1" i="0" sz="1700" u="none" cap="none" strike="noStrike">
              <a:solidFill>
                <a:srgbClr val="FFFFFF"/>
              </a:solidFill>
              <a:latin typeface="Raleway"/>
              <a:ea typeface="Raleway"/>
              <a:cs typeface="Raleway"/>
              <a:sym typeface="Raleway"/>
            </a:endParaRPr>
          </a:p>
        </p:txBody>
      </p:sp>
      <p:sp>
        <p:nvSpPr>
          <p:cNvPr id="127" name="Google Shape;127;p25"/>
          <p:cNvSpPr txBox="1"/>
          <p:nvPr/>
        </p:nvSpPr>
        <p:spPr>
          <a:xfrm>
            <a:off x="4311281" y="2432944"/>
            <a:ext cx="3650700" cy="1051800"/>
          </a:xfrm>
          <a:prstGeom prst="rect">
            <a:avLst/>
          </a:prstGeom>
          <a:noFill/>
          <a:ln>
            <a:noFill/>
          </a:ln>
        </p:spPr>
        <p:txBody>
          <a:bodyPr anchorCtr="0" anchor="t" bIns="68575" lIns="68575" spcFirstLastPara="1" rIns="68575" wrap="square" tIns="68575">
            <a:noAutofit/>
          </a:bodyPr>
          <a:lstStyle/>
          <a:p>
            <a:pPr indent="0" lvl="0" marL="0" marR="0" rtl="0" algn="r">
              <a:lnSpc>
                <a:spcPct val="115000"/>
              </a:lnSpc>
              <a:spcBef>
                <a:spcPts val="0"/>
              </a:spcBef>
              <a:spcAft>
                <a:spcPts val="0"/>
              </a:spcAft>
              <a:buClr>
                <a:schemeClr val="dk1"/>
              </a:buClr>
              <a:buSzPts val="800"/>
              <a:buFont typeface="Arial"/>
              <a:buNone/>
            </a:pPr>
            <a:r>
              <a:rPr b="0" i="0" lang="pt-BR" sz="1700" u="none" cap="none" strike="noStrike">
                <a:solidFill>
                  <a:schemeClr val="dk1"/>
                </a:solidFill>
                <a:latin typeface="Raleway"/>
                <a:ea typeface="Raleway"/>
                <a:cs typeface="Raleway"/>
                <a:sym typeface="Raleway"/>
              </a:rPr>
              <a:t>Componentização</a:t>
            </a:r>
            <a:endParaRPr b="0" i="0" sz="1700" u="none" cap="none" strike="noStrike">
              <a:solidFill>
                <a:schemeClr val="dk1"/>
              </a:solidFill>
              <a:latin typeface="Raleway"/>
              <a:ea typeface="Raleway"/>
              <a:cs typeface="Raleway"/>
              <a:sym typeface="Raleway"/>
            </a:endParaRPr>
          </a:p>
          <a:p>
            <a:pPr indent="0" lvl="0" marL="0" marR="0" rtl="0" algn="r">
              <a:lnSpc>
                <a:spcPct val="115000"/>
              </a:lnSpc>
              <a:spcBef>
                <a:spcPts val="0"/>
              </a:spcBef>
              <a:spcAft>
                <a:spcPts val="0"/>
              </a:spcAft>
              <a:buClr>
                <a:srgbClr val="000000"/>
              </a:buClr>
              <a:buSzPts val="1700"/>
              <a:buFont typeface="Arial"/>
              <a:buNone/>
            </a:pPr>
            <a:r>
              <a:rPr b="0" i="0" lang="pt-BR" sz="1700" u="none" cap="none" strike="noStrike">
                <a:solidFill>
                  <a:schemeClr val="dk1"/>
                </a:solidFill>
                <a:latin typeface="Raleway"/>
                <a:ea typeface="Raleway"/>
                <a:cs typeface="Raleway"/>
                <a:sym typeface="Raleway"/>
              </a:rPr>
              <a:t>React Router</a:t>
            </a:r>
            <a:endParaRPr b="0" i="0" sz="1700" u="none" cap="none" strike="noStrike">
              <a:solidFill>
                <a:schemeClr val="dk1"/>
              </a:solidFill>
              <a:latin typeface="Raleway"/>
              <a:ea typeface="Raleway"/>
              <a:cs typeface="Raleway"/>
              <a:sym typeface="Raleway"/>
            </a:endParaRPr>
          </a:p>
          <a:p>
            <a:pPr indent="0" lvl="0" marL="0" marR="0" rtl="0" algn="r">
              <a:lnSpc>
                <a:spcPct val="115000"/>
              </a:lnSpc>
              <a:spcBef>
                <a:spcPts val="0"/>
              </a:spcBef>
              <a:spcAft>
                <a:spcPts val="0"/>
              </a:spcAft>
              <a:buClr>
                <a:schemeClr val="dk1"/>
              </a:buClr>
              <a:buSzPts val="800"/>
              <a:buFont typeface="Arial"/>
              <a:buNone/>
            </a:pPr>
            <a:r>
              <a:t/>
            </a:r>
            <a:endParaRPr b="0" i="0" sz="1700" u="none" cap="none" strike="noStrike">
              <a:solidFill>
                <a:schemeClr val="dk1"/>
              </a:solidFill>
              <a:latin typeface="Raleway"/>
              <a:ea typeface="Raleway"/>
              <a:cs typeface="Raleway"/>
              <a:sym typeface="Raleway"/>
            </a:endParaRPr>
          </a:p>
          <a:p>
            <a:pPr indent="0" lvl="0" marL="0" marR="0" rtl="0" algn="r">
              <a:lnSpc>
                <a:spcPct val="100000"/>
              </a:lnSpc>
              <a:spcBef>
                <a:spcPts val="0"/>
              </a:spcBef>
              <a:spcAft>
                <a:spcPts val="0"/>
              </a:spcAft>
              <a:buClr>
                <a:srgbClr val="000000"/>
              </a:buClr>
              <a:buSzPts val="2600"/>
              <a:buFont typeface="Arial"/>
              <a:buNone/>
            </a:pPr>
            <a:r>
              <a:t/>
            </a:r>
            <a:endParaRPr b="1" i="0" sz="2600" u="none" cap="none" strike="noStrike">
              <a:solidFill>
                <a:srgbClr val="666666"/>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nvSpPr>
        <p:spPr>
          <a:xfrm>
            <a:off x="5772788" y="3463500"/>
            <a:ext cx="2635500" cy="1318200"/>
          </a:xfrm>
          <a:prstGeom prst="rect">
            <a:avLst/>
          </a:prstGeom>
          <a:noFill/>
          <a:ln>
            <a:noFill/>
          </a:ln>
        </p:spPr>
        <p:txBody>
          <a:bodyPr anchorCtr="0" anchor="t" bIns="68575" lIns="68575" spcFirstLastPara="1" rIns="68575" wrap="square" tIns="68575">
            <a:noAutofit/>
          </a:bodyPr>
          <a:lstStyle/>
          <a:p>
            <a:pPr indent="0" lvl="0" marL="0" marR="0" rtl="0" algn="just">
              <a:lnSpc>
                <a:spcPct val="100000"/>
              </a:lnSpc>
              <a:spcBef>
                <a:spcPts val="0"/>
              </a:spcBef>
              <a:spcAft>
                <a:spcPts val="0"/>
              </a:spcAft>
              <a:buClr>
                <a:srgbClr val="000000"/>
              </a:buClr>
              <a:buSzPts val="1400"/>
              <a:buFont typeface="Arial"/>
              <a:buNone/>
            </a:pPr>
            <a:r>
              <a:rPr b="0" i="0" lang="pt-BR" sz="1200" u="none" cap="none" strike="noStrike">
                <a:solidFill>
                  <a:schemeClr val="dk1"/>
                </a:solidFill>
                <a:latin typeface="Raleway"/>
                <a:ea typeface="Raleway"/>
                <a:cs typeface="Raleway"/>
                <a:sym typeface="Raleway"/>
              </a:rPr>
              <a:t>Cada componente React é encapsulado e pode operar de forma independente; Isso permite que você construa interfaces complexas a partir de componentes simples.</a:t>
            </a:r>
            <a:endParaRPr b="0" i="0" sz="1200" u="none" cap="none" strike="noStrike">
              <a:solidFill>
                <a:srgbClr val="000000"/>
              </a:solidFill>
              <a:latin typeface="Raleway"/>
              <a:ea typeface="Raleway"/>
              <a:cs typeface="Raleway"/>
              <a:sym typeface="Raleway"/>
            </a:endParaRPr>
          </a:p>
        </p:txBody>
      </p:sp>
      <p:pic>
        <p:nvPicPr>
          <p:cNvPr id="134" name="Google Shape;134;p26"/>
          <p:cNvPicPr preferRelativeResize="0"/>
          <p:nvPr/>
        </p:nvPicPr>
        <p:blipFill rotWithShape="1">
          <a:blip r:embed="rId3">
            <a:alphaModFix/>
          </a:blip>
          <a:srcRect b="4610" l="0" r="0" t="9375"/>
          <a:stretch/>
        </p:blipFill>
        <p:spPr>
          <a:xfrm>
            <a:off x="1815900" y="1401694"/>
            <a:ext cx="2855193" cy="3380082"/>
          </a:xfrm>
          <a:prstGeom prst="rect">
            <a:avLst/>
          </a:prstGeom>
          <a:noFill/>
          <a:ln>
            <a:noFill/>
          </a:ln>
        </p:spPr>
      </p:pic>
      <p:cxnSp>
        <p:nvCxnSpPr>
          <p:cNvPr id="135" name="Google Shape;135;p26"/>
          <p:cNvCxnSpPr/>
          <p:nvPr/>
        </p:nvCxnSpPr>
        <p:spPr>
          <a:xfrm flipH="1">
            <a:off x="4291369" y="4229325"/>
            <a:ext cx="1410900" cy="287400"/>
          </a:xfrm>
          <a:prstGeom prst="straightConnector1">
            <a:avLst/>
          </a:prstGeom>
          <a:noFill/>
          <a:ln cap="flat" cmpd="sng" w="28575">
            <a:solidFill>
              <a:srgbClr val="FF0000"/>
            </a:solidFill>
            <a:prstDash val="solid"/>
            <a:round/>
            <a:headEnd len="sm" w="sm" type="none"/>
            <a:tailEnd len="med" w="med" type="triangle"/>
          </a:ln>
        </p:spPr>
      </p:cxnSp>
      <p:sp>
        <p:nvSpPr>
          <p:cNvPr id="136" name="Google Shape;136;p26"/>
          <p:cNvSpPr txBox="1"/>
          <p:nvPr>
            <p:ph type="title"/>
          </p:nvPr>
        </p:nvSpPr>
        <p:spPr>
          <a:xfrm>
            <a:off x="628650" y="404792"/>
            <a:ext cx="7886700" cy="863400"/>
          </a:xfrm>
          <a:prstGeom prst="rect">
            <a:avLst/>
          </a:prstGeom>
          <a:noFill/>
          <a:ln cap="flat" cmpd="sng" w="9525">
            <a:solidFill>
              <a:srgbClr val="FF9900"/>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600"/>
              <a:buNone/>
            </a:pPr>
            <a:r>
              <a:rPr lang="pt-BR"/>
              <a:t>React - Componentização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628650" y="404792"/>
            <a:ext cx="7886700" cy="863400"/>
          </a:xfrm>
          <a:prstGeom prst="rect">
            <a:avLst/>
          </a:prstGeom>
          <a:noFill/>
          <a:ln cap="flat" cmpd="sng" w="9525">
            <a:solidFill>
              <a:srgbClr val="FF9900"/>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600"/>
              <a:buNone/>
            </a:pPr>
            <a:r>
              <a:rPr lang="pt-BR"/>
              <a:t>React - Componentização</a:t>
            </a:r>
            <a:endParaRPr sz="1500"/>
          </a:p>
        </p:txBody>
      </p:sp>
      <p:sp>
        <p:nvSpPr>
          <p:cNvPr id="143" name="Google Shape;143;p27"/>
          <p:cNvSpPr txBox="1"/>
          <p:nvPr/>
        </p:nvSpPr>
        <p:spPr>
          <a:xfrm>
            <a:off x="628650" y="1477913"/>
            <a:ext cx="7886700" cy="3072000"/>
          </a:xfrm>
          <a:prstGeom prst="rect">
            <a:avLst/>
          </a:prstGeom>
          <a:noFill/>
          <a:ln>
            <a:noFill/>
          </a:ln>
        </p:spPr>
        <p:txBody>
          <a:bodyPr anchorCtr="0" anchor="t" bIns="68575" lIns="68575" spcFirstLastPara="1" rIns="68575" wrap="square" tIns="68575">
            <a:noAutofit/>
          </a:bodyPr>
          <a:lstStyle/>
          <a:p>
            <a:pPr indent="0" lvl="0" marL="0" marR="0" rtl="0" algn="just">
              <a:lnSpc>
                <a:spcPct val="115000"/>
              </a:lnSpc>
              <a:spcBef>
                <a:spcPts val="2600"/>
              </a:spcBef>
              <a:spcAft>
                <a:spcPts val="0"/>
              </a:spcAft>
              <a:buClr>
                <a:srgbClr val="000000"/>
              </a:buClr>
              <a:buSzPts val="1700"/>
              <a:buFont typeface="Arial"/>
              <a:buNone/>
            </a:pPr>
            <a:r>
              <a:rPr b="0" i="0" lang="pt-BR" sz="1500" u="none" cap="none" strike="noStrike">
                <a:solidFill>
                  <a:srgbClr val="161B3D"/>
                </a:solidFill>
                <a:highlight>
                  <a:srgbClr val="FFFFFF"/>
                </a:highlight>
                <a:latin typeface="Raleway"/>
                <a:ea typeface="Raleway"/>
                <a:cs typeface="Raleway"/>
                <a:sym typeface="Raleway"/>
              </a:rPr>
              <a:t>A principal diferença do React e de outras bibliotecas baseadas em componentes está em sua habilidade de separar as funcionalidades do software em componentes.</a:t>
            </a:r>
            <a:endParaRPr b="0" i="0" sz="1500" u="none" cap="none" strike="noStrike">
              <a:solidFill>
                <a:srgbClr val="161B3D"/>
              </a:solidFill>
              <a:highlight>
                <a:srgbClr val="FFFFFF"/>
              </a:highlight>
              <a:latin typeface="Raleway"/>
              <a:ea typeface="Raleway"/>
              <a:cs typeface="Raleway"/>
              <a:sym typeface="Raleway"/>
            </a:endParaRPr>
          </a:p>
          <a:p>
            <a:pPr indent="0" lvl="0" marL="0" marR="0" rtl="0" algn="just">
              <a:lnSpc>
                <a:spcPct val="115000"/>
              </a:lnSpc>
              <a:spcBef>
                <a:spcPts val="2600"/>
              </a:spcBef>
              <a:spcAft>
                <a:spcPts val="0"/>
              </a:spcAft>
              <a:buClr>
                <a:srgbClr val="000000"/>
              </a:buClr>
              <a:buSzPts val="1700"/>
              <a:buFont typeface="Arial"/>
              <a:buNone/>
            </a:pPr>
            <a:r>
              <a:rPr b="1" i="0" lang="pt-BR" sz="1400" u="none" cap="none" strike="noStrike">
                <a:solidFill>
                  <a:srgbClr val="161B3D"/>
                </a:solidFill>
                <a:highlight>
                  <a:srgbClr val="FFFFFF"/>
                </a:highlight>
                <a:latin typeface="Raleway"/>
                <a:ea typeface="Raleway"/>
                <a:cs typeface="Raleway"/>
                <a:sym typeface="Raleway"/>
              </a:rPr>
              <a:t>Componentes são conjuntos isolados de lógica (Javascript), visualização (JSX/HTML) e possível estilização (CSS).</a:t>
            </a:r>
            <a:endParaRPr b="0" i="0" sz="1500" u="none" cap="none" strike="noStrike">
              <a:solidFill>
                <a:srgbClr val="161B3D"/>
              </a:solidFill>
              <a:highlight>
                <a:srgbClr val="FFFFFF"/>
              </a:highlight>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628650" y="404792"/>
            <a:ext cx="7886700" cy="863400"/>
          </a:xfrm>
          <a:prstGeom prst="rect">
            <a:avLst/>
          </a:prstGeom>
          <a:noFill/>
          <a:ln cap="flat" cmpd="sng" w="9525">
            <a:solidFill>
              <a:srgbClr val="FF9900"/>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600"/>
              <a:buNone/>
            </a:pPr>
            <a:r>
              <a:rPr lang="pt-BR"/>
              <a:t>React - Componentização</a:t>
            </a:r>
            <a:endParaRPr sz="1500"/>
          </a:p>
        </p:txBody>
      </p:sp>
      <p:sp>
        <p:nvSpPr>
          <p:cNvPr id="150" name="Google Shape;150;p28"/>
          <p:cNvSpPr txBox="1"/>
          <p:nvPr/>
        </p:nvSpPr>
        <p:spPr>
          <a:xfrm>
            <a:off x="628650" y="1477913"/>
            <a:ext cx="7886700" cy="3072000"/>
          </a:xfrm>
          <a:prstGeom prst="rect">
            <a:avLst/>
          </a:prstGeom>
          <a:noFill/>
          <a:ln>
            <a:noFill/>
          </a:ln>
        </p:spPr>
        <p:txBody>
          <a:bodyPr anchorCtr="0" anchor="t" bIns="68575" lIns="68575" spcFirstLastPara="1" rIns="68575" wrap="square" tIns="68575">
            <a:noAutofit/>
          </a:bodyPr>
          <a:lstStyle/>
          <a:p>
            <a:pPr indent="0" lvl="0" marL="0" marR="0" rtl="0" algn="just">
              <a:lnSpc>
                <a:spcPct val="115000"/>
              </a:lnSpc>
              <a:spcBef>
                <a:spcPts val="2600"/>
              </a:spcBef>
              <a:spcAft>
                <a:spcPts val="0"/>
              </a:spcAft>
              <a:buClr>
                <a:srgbClr val="000000"/>
              </a:buClr>
              <a:buSzPts val="1700"/>
              <a:buFont typeface="Arial"/>
              <a:buNone/>
            </a:pPr>
            <a:r>
              <a:rPr b="0" i="0" lang="pt-BR" sz="1400" u="none" cap="none" strike="noStrike">
                <a:solidFill>
                  <a:srgbClr val="161B3D"/>
                </a:solidFill>
                <a:highlight>
                  <a:srgbClr val="FFFFFF"/>
                </a:highlight>
                <a:latin typeface="Raleway"/>
                <a:ea typeface="Raleway"/>
                <a:cs typeface="Raleway"/>
                <a:sym typeface="Raleway"/>
              </a:rPr>
              <a:t>Benefícios:</a:t>
            </a:r>
            <a:endParaRPr b="0" i="0" sz="1400" u="none" cap="none" strike="noStrike">
              <a:solidFill>
                <a:srgbClr val="161B3D"/>
              </a:solidFill>
              <a:highlight>
                <a:srgbClr val="FFFFFF"/>
              </a:highlight>
              <a:latin typeface="Raleway"/>
              <a:ea typeface="Raleway"/>
              <a:cs typeface="Raleway"/>
              <a:sym typeface="Raleway"/>
            </a:endParaRPr>
          </a:p>
          <a:p>
            <a:pPr indent="0" lvl="0" marL="0" marR="0" rtl="0" algn="just">
              <a:lnSpc>
                <a:spcPct val="115000"/>
              </a:lnSpc>
              <a:spcBef>
                <a:spcPts val="2600"/>
              </a:spcBef>
              <a:spcAft>
                <a:spcPts val="0"/>
              </a:spcAft>
              <a:buClr>
                <a:srgbClr val="000000"/>
              </a:buClr>
              <a:buSzPts val="1700"/>
              <a:buFont typeface="Arial"/>
              <a:buNone/>
            </a:pPr>
            <a:r>
              <a:rPr b="0" i="0" lang="pt-BR" sz="1400" u="none" cap="none" strike="noStrike">
                <a:solidFill>
                  <a:srgbClr val="161B3D"/>
                </a:solidFill>
                <a:highlight>
                  <a:srgbClr val="FFFFFF"/>
                </a:highlight>
                <a:latin typeface="Raleway"/>
                <a:ea typeface="Raleway"/>
                <a:cs typeface="Raleway"/>
                <a:sym typeface="Raleway"/>
              </a:rPr>
              <a:t>Separando em componentes, cada item controla suas próprias informações e assim quando um sofre alteração, em tempo real, não precisa varrer toda DOM procurando pelo item correto a se atualizar.</a:t>
            </a:r>
            <a:endParaRPr b="0" i="0" sz="1400" u="none" cap="none" strike="noStrike">
              <a:solidFill>
                <a:srgbClr val="161B3D"/>
              </a:solidFill>
              <a:highlight>
                <a:srgbClr val="FFFFFF"/>
              </a:highlight>
              <a:latin typeface="Raleway"/>
              <a:ea typeface="Raleway"/>
              <a:cs typeface="Raleway"/>
              <a:sym typeface="Raleway"/>
            </a:endParaRPr>
          </a:p>
          <a:p>
            <a:pPr indent="0" lvl="0" marL="0" marR="0" rtl="0" algn="just">
              <a:lnSpc>
                <a:spcPct val="115000"/>
              </a:lnSpc>
              <a:spcBef>
                <a:spcPts val="2600"/>
              </a:spcBef>
              <a:spcAft>
                <a:spcPts val="0"/>
              </a:spcAft>
              <a:buClr>
                <a:srgbClr val="000000"/>
              </a:buClr>
              <a:buSzPts val="1700"/>
              <a:buFont typeface="Arial"/>
              <a:buNone/>
            </a:pPr>
            <a:r>
              <a:rPr b="0" i="0" lang="pt-BR" sz="1400" u="none" cap="none" strike="noStrike">
                <a:solidFill>
                  <a:srgbClr val="161B3D"/>
                </a:solidFill>
                <a:highlight>
                  <a:srgbClr val="FFFFFF"/>
                </a:highlight>
                <a:latin typeface="Raleway"/>
                <a:ea typeface="Raleway"/>
                <a:cs typeface="Raleway"/>
                <a:sym typeface="Raleway"/>
              </a:rPr>
              <a:t>Encapsular a lógica e estilização do mesmo, assim evitando o compartilhamento desnecessário de código entre outros componentes.</a:t>
            </a:r>
            <a:endParaRPr b="0" i="0" sz="1400" u="none" cap="none" strike="noStrike">
              <a:solidFill>
                <a:srgbClr val="161B3D"/>
              </a:solidFill>
              <a:highlight>
                <a:srgbClr val="FFFFFF"/>
              </a:highlight>
              <a:latin typeface="Raleway"/>
              <a:ea typeface="Raleway"/>
              <a:cs typeface="Raleway"/>
              <a:sym typeface="Raleway"/>
            </a:endParaRPr>
          </a:p>
          <a:p>
            <a:pPr indent="0" lvl="0" marL="0" marR="0" rtl="0" algn="just">
              <a:lnSpc>
                <a:spcPct val="115000"/>
              </a:lnSpc>
              <a:spcBef>
                <a:spcPts val="2600"/>
              </a:spcBef>
              <a:spcAft>
                <a:spcPts val="0"/>
              </a:spcAft>
              <a:buClr>
                <a:srgbClr val="000000"/>
              </a:buClr>
              <a:buSzPts val="1700"/>
              <a:buFont typeface="Arial"/>
              <a:buNone/>
            </a:pPr>
            <a:r>
              <a:t/>
            </a:r>
            <a:endParaRPr b="0" i="0" sz="1400" u="none" cap="none" strike="noStrike">
              <a:solidFill>
                <a:srgbClr val="161B3D"/>
              </a:solidFill>
              <a:highlight>
                <a:srgbClr val="FFFFFF"/>
              </a:highlight>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628650" y="404792"/>
            <a:ext cx="7886700" cy="863400"/>
          </a:xfrm>
          <a:prstGeom prst="rect">
            <a:avLst/>
          </a:prstGeom>
          <a:noFill/>
          <a:ln cap="flat" cmpd="sng" w="9525">
            <a:solidFill>
              <a:srgbClr val="FF9900"/>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600"/>
              <a:buNone/>
            </a:pPr>
            <a:r>
              <a:rPr lang="pt-BR"/>
              <a:t>React - Router</a:t>
            </a:r>
            <a:endParaRPr sz="1500"/>
          </a:p>
        </p:txBody>
      </p:sp>
      <p:sp>
        <p:nvSpPr>
          <p:cNvPr id="157" name="Google Shape;157;p29"/>
          <p:cNvSpPr txBox="1"/>
          <p:nvPr/>
        </p:nvSpPr>
        <p:spPr>
          <a:xfrm>
            <a:off x="628650" y="1477913"/>
            <a:ext cx="7886700" cy="3072000"/>
          </a:xfrm>
          <a:prstGeom prst="rect">
            <a:avLst/>
          </a:prstGeom>
          <a:noFill/>
          <a:ln>
            <a:noFill/>
          </a:ln>
        </p:spPr>
        <p:txBody>
          <a:bodyPr anchorCtr="0" anchor="t" bIns="68575" lIns="68575" spcFirstLastPara="1" rIns="68575" wrap="square" tIns="68575">
            <a:noAutofit/>
          </a:bodyPr>
          <a:lstStyle/>
          <a:p>
            <a:pPr indent="0" lvl="0" marL="0" marR="0" rtl="0" algn="just">
              <a:lnSpc>
                <a:spcPct val="115000"/>
              </a:lnSpc>
              <a:spcBef>
                <a:spcPts val="0"/>
              </a:spcBef>
              <a:spcAft>
                <a:spcPts val="0"/>
              </a:spcAft>
              <a:buClr>
                <a:srgbClr val="000000"/>
              </a:buClr>
              <a:buSzPts val="1700"/>
              <a:buFont typeface="Arial"/>
              <a:buNone/>
            </a:pPr>
            <a:r>
              <a:rPr b="0" i="0" lang="pt-BR" sz="1200" u="none" cap="none" strike="noStrike">
                <a:solidFill>
                  <a:srgbClr val="161B3D"/>
                </a:solidFill>
                <a:latin typeface="Raleway"/>
                <a:ea typeface="Raleway"/>
                <a:cs typeface="Raleway"/>
                <a:sym typeface="Raleway"/>
              </a:rPr>
              <a:t>O que são rotas?</a:t>
            </a:r>
            <a:endParaRPr b="0" i="0" sz="1200" u="none" cap="none" strike="noStrike">
              <a:solidFill>
                <a:srgbClr val="161B3D"/>
              </a:solidFill>
              <a:latin typeface="Raleway"/>
              <a:ea typeface="Raleway"/>
              <a:cs typeface="Raleway"/>
              <a:sym typeface="Raleway"/>
            </a:endParaRPr>
          </a:p>
          <a:p>
            <a:pPr indent="0" lvl="0" marL="0" marR="0" rtl="0" algn="just">
              <a:lnSpc>
                <a:spcPct val="115000"/>
              </a:lnSpc>
              <a:spcBef>
                <a:spcPts val="0"/>
              </a:spcBef>
              <a:spcAft>
                <a:spcPts val="0"/>
              </a:spcAft>
              <a:buClr>
                <a:srgbClr val="000000"/>
              </a:buClr>
              <a:buSzPts val="1700"/>
              <a:buFont typeface="Arial"/>
              <a:buNone/>
            </a:pPr>
            <a:r>
              <a:rPr b="0" i="0" lang="pt-BR" sz="1200" u="none" cap="none" strike="noStrike">
                <a:solidFill>
                  <a:srgbClr val="273B47"/>
                </a:solidFill>
                <a:latin typeface="Raleway"/>
                <a:ea typeface="Raleway"/>
                <a:cs typeface="Raleway"/>
                <a:sym typeface="Raleway"/>
              </a:rPr>
              <a:t>Nos dias de hoje, é quase impossível criar uma aplicação que não tenha mais de uma tela. Na maioria das vezes, quando se tem mais de uma tela, se tem mais de uma rota, que nada mais é que um caminho após o endereço inicial do seu site ou domínio, como nas urls: </a:t>
            </a:r>
            <a:r>
              <a:rPr b="0" i="0" lang="pt-BR" sz="1200" u="none" cap="none" strike="noStrike">
                <a:solidFill>
                  <a:srgbClr val="0791E6"/>
                </a:solidFill>
                <a:uFill>
                  <a:noFill/>
                </a:uFill>
                <a:latin typeface="Raleway"/>
                <a:ea typeface="Raleway"/>
                <a:cs typeface="Raleway"/>
                <a:sym typeface="Raleway"/>
                <a:hlinkClick r:id="rId3">
                  <a:extLst>
                    <a:ext uri="{A12FA001-AC4F-418D-AE19-62706E023703}">
                      <ahyp:hlinkClr val="tx"/>
                    </a:ext>
                  </a:extLst>
                </a:hlinkClick>
              </a:rPr>
              <a:t>www.minhaloja.com/produto</a:t>
            </a:r>
            <a:r>
              <a:rPr b="0" i="0" lang="pt-BR" sz="1200" u="none" cap="none" strike="noStrike">
                <a:solidFill>
                  <a:srgbClr val="273B47"/>
                </a:solidFill>
                <a:latin typeface="Raleway"/>
                <a:ea typeface="Raleway"/>
                <a:cs typeface="Raleway"/>
                <a:sym typeface="Raleway"/>
              </a:rPr>
              <a:t> ou </a:t>
            </a:r>
            <a:r>
              <a:rPr b="0" i="0" lang="pt-BR" sz="1200" u="none" cap="none" strike="noStrike">
                <a:solidFill>
                  <a:srgbClr val="0791E6"/>
                </a:solidFill>
                <a:uFill>
                  <a:noFill/>
                </a:uFill>
                <a:latin typeface="Raleway"/>
                <a:ea typeface="Raleway"/>
                <a:cs typeface="Raleway"/>
                <a:sym typeface="Raleway"/>
                <a:hlinkClick r:id="rId4">
                  <a:extLst>
                    <a:ext uri="{A12FA001-AC4F-418D-AE19-62706E023703}">
                      <ahyp:hlinkClr val="tx"/>
                    </a:ext>
                  </a:extLst>
                </a:hlinkClick>
              </a:rPr>
              <a:t>www.minhaloja.com/categoria</a:t>
            </a:r>
            <a:r>
              <a:rPr b="0" i="0" lang="pt-BR" sz="1200" u="none" cap="none" strike="noStrike">
                <a:solidFill>
                  <a:srgbClr val="273B47"/>
                </a:solidFill>
                <a:latin typeface="Raleway"/>
                <a:ea typeface="Raleway"/>
                <a:cs typeface="Raleway"/>
                <a:sym typeface="Raleway"/>
              </a:rPr>
              <a:t>, onde vemos “/produto” e “/categoria” como as rotas da plataforma.</a:t>
            </a:r>
            <a:endParaRPr b="0" i="0" sz="1200" u="none" cap="none" strike="noStrike">
              <a:solidFill>
                <a:srgbClr val="303033"/>
              </a:solidFill>
              <a:latin typeface="Raleway"/>
              <a:ea typeface="Raleway"/>
              <a:cs typeface="Raleway"/>
              <a:sym typeface="Raleway"/>
            </a:endParaRPr>
          </a:p>
          <a:p>
            <a:pPr indent="0" lvl="0" marL="0" marR="0" rtl="0" algn="just">
              <a:lnSpc>
                <a:spcPct val="115000"/>
              </a:lnSpc>
              <a:spcBef>
                <a:spcPts val="0"/>
              </a:spcBef>
              <a:spcAft>
                <a:spcPts val="0"/>
              </a:spcAft>
              <a:buClr>
                <a:srgbClr val="000000"/>
              </a:buClr>
              <a:buSzPts val="1700"/>
              <a:buFont typeface="Arial"/>
              <a:buNone/>
            </a:pPr>
            <a:r>
              <a:rPr b="0" i="0" lang="pt-BR" sz="1200" u="none" cap="none" strike="noStrike">
                <a:solidFill>
                  <a:srgbClr val="333333"/>
                </a:solidFill>
                <a:latin typeface="Raleway"/>
                <a:ea typeface="Raleway"/>
                <a:cs typeface="Raleway"/>
                <a:sym typeface="Raleway"/>
              </a:rPr>
              <a:t>o componente que será o responsável por chamar qual a tela que será renderizada quando clicarmos em um link.</a:t>
            </a:r>
            <a:endParaRPr b="0" i="0" sz="1200" u="none" cap="none" strike="noStrike">
              <a:solidFill>
                <a:srgbClr val="333333"/>
              </a:solidFill>
              <a:latin typeface="Raleway"/>
              <a:ea typeface="Raleway"/>
              <a:cs typeface="Raleway"/>
              <a:sym typeface="Raleway"/>
            </a:endParaRPr>
          </a:p>
          <a:p>
            <a:pPr indent="0" lvl="0" marL="0" marR="0" rtl="0" algn="just">
              <a:lnSpc>
                <a:spcPct val="115000"/>
              </a:lnSpc>
              <a:spcBef>
                <a:spcPts val="0"/>
              </a:spcBef>
              <a:spcAft>
                <a:spcPts val="0"/>
              </a:spcAft>
              <a:buClr>
                <a:srgbClr val="000000"/>
              </a:buClr>
              <a:buSzPts val="1700"/>
              <a:buFont typeface="Arial"/>
              <a:buNone/>
            </a:pPr>
            <a:r>
              <a:t/>
            </a:r>
            <a:endParaRPr b="0" i="0" sz="1200" u="none" cap="none" strike="noStrike">
              <a:solidFill>
                <a:srgbClr val="333333"/>
              </a:solidFill>
              <a:latin typeface="Raleway"/>
              <a:ea typeface="Raleway"/>
              <a:cs typeface="Raleway"/>
              <a:sym typeface="Raleway"/>
            </a:endParaRPr>
          </a:p>
          <a:p>
            <a:pPr indent="0" lvl="0" marL="0" marR="0" rtl="0" algn="just">
              <a:lnSpc>
                <a:spcPct val="115000"/>
              </a:lnSpc>
              <a:spcBef>
                <a:spcPts val="0"/>
              </a:spcBef>
              <a:spcAft>
                <a:spcPts val="0"/>
              </a:spcAft>
              <a:buClr>
                <a:srgbClr val="000000"/>
              </a:buClr>
              <a:buSzPts val="1700"/>
              <a:buFont typeface="Arial"/>
              <a:buNone/>
            </a:pPr>
            <a:r>
              <a:rPr b="0" i="0" lang="pt-BR" sz="1200" u="none" cap="none" strike="noStrike">
                <a:solidFill>
                  <a:srgbClr val="333333"/>
                </a:solidFill>
                <a:latin typeface="Raleway"/>
                <a:ea typeface="Raleway"/>
                <a:cs typeface="Raleway"/>
                <a:sym typeface="Raleway"/>
              </a:rPr>
              <a:t>O que é react router?</a:t>
            </a:r>
            <a:endParaRPr b="0" i="0" sz="1200" u="none" cap="none" strike="noStrike">
              <a:solidFill>
                <a:srgbClr val="333333"/>
              </a:solidFill>
              <a:latin typeface="Raleway"/>
              <a:ea typeface="Raleway"/>
              <a:cs typeface="Raleway"/>
              <a:sym typeface="Raleway"/>
            </a:endParaRPr>
          </a:p>
          <a:p>
            <a:pPr indent="0" lvl="0" marL="0" marR="0" rtl="0" algn="just">
              <a:lnSpc>
                <a:spcPct val="115000"/>
              </a:lnSpc>
              <a:spcBef>
                <a:spcPts val="0"/>
              </a:spcBef>
              <a:spcAft>
                <a:spcPts val="0"/>
              </a:spcAft>
              <a:buClr>
                <a:srgbClr val="000000"/>
              </a:buClr>
              <a:buSzPts val="1700"/>
              <a:buFont typeface="Arial"/>
              <a:buNone/>
            </a:pPr>
            <a:r>
              <a:rPr b="0" i="0" lang="pt-BR" sz="1200" u="none" cap="none" strike="noStrike">
                <a:solidFill>
                  <a:srgbClr val="273B47"/>
                </a:solidFill>
                <a:latin typeface="Raleway"/>
                <a:ea typeface="Raleway"/>
                <a:cs typeface="Raleway"/>
                <a:sym typeface="Raleway"/>
              </a:rPr>
              <a:t>O React Router é a biblioteca padrão de roteamento do React.js que mantém a interface do usuário em sincronia com o valor atual da URL acessada. Ele tem uma API poderosa que traz a possibilidade de </a:t>
            </a:r>
            <a:r>
              <a:rPr b="1" i="0" lang="pt-BR" sz="1200" u="none" cap="none" strike="noStrike">
                <a:solidFill>
                  <a:srgbClr val="273B47"/>
                </a:solidFill>
                <a:latin typeface="Raleway"/>
                <a:ea typeface="Raleway"/>
                <a:cs typeface="Raleway"/>
                <a:sym typeface="Raleway"/>
              </a:rPr>
              <a:t>roteamento dinâmico</a:t>
            </a:r>
            <a:r>
              <a:rPr b="0" i="0" lang="pt-BR" sz="1200" u="none" cap="none" strike="noStrike">
                <a:solidFill>
                  <a:srgbClr val="273B47"/>
                </a:solidFill>
                <a:latin typeface="Raleway"/>
                <a:ea typeface="Raleway"/>
                <a:cs typeface="Raleway"/>
                <a:sym typeface="Raleway"/>
              </a:rPr>
              <a:t> e no lado do cliente, além de </a:t>
            </a:r>
            <a:r>
              <a:rPr b="1" i="0" lang="pt-BR" sz="1200" u="none" cap="none" strike="noStrike">
                <a:solidFill>
                  <a:srgbClr val="273B47"/>
                </a:solidFill>
                <a:latin typeface="Raleway"/>
                <a:ea typeface="Raleway"/>
                <a:cs typeface="Raleway"/>
                <a:sym typeface="Raleway"/>
              </a:rPr>
              <a:t>possibilitar a criação de páginas web com navegação dentro do app</a:t>
            </a:r>
            <a:r>
              <a:rPr b="0" i="0" lang="pt-BR" sz="1200" u="none" cap="none" strike="noStrike">
                <a:solidFill>
                  <a:srgbClr val="273B47"/>
                </a:solidFill>
                <a:latin typeface="Raleway"/>
                <a:ea typeface="Raleway"/>
                <a:cs typeface="Raleway"/>
                <a:sym typeface="Raleway"/>
              </a:rPr>
              <a:t>, que não recarrega a página enquanto o usuário navega dentro dela, dando a devida importância e aplicabilidade do uso de URLs em seu projeto.</a:t>
            </a:r>
            <a:endParaRPr b="0" i="0" sz="1200" u="none" cap="none" strike="noStrike">
              <a:solidFill>
                <a:srgbClr val="333333"/>
              </a:solidFill>
              <a:latin typeface="Raleway"/>
              <a:ea typeface="Raleway"/>
              <a:cs typeface="Raleway"/>
              <a:sym typeface="Raleway"/>
            </a:endParaRPr>
          </a:p>
          <a:p>
            <a:pPr indent="0" lvl="0" marL="0" marR="0" rtl="0" algn="just">
              <a:lnSpc>
                <a:spcPct val="115000"/>
              </a:lnSpc>
              <a:spcBef>
                <a:spcPts val="0"/>
              </a:spcBef>
              <a:spcAft>
                <a:spcPts val="0"/>
              </a:spcAft>
              <a:buClr>
                <a:srgbClr val="000000"/>
              </a:buClr>
              <a:buSzPts val="1700"/>
              <a:buFont typeface="Arial"/>
              <a:buNone/>
            </a:pPr>
            <a:r>
              <a:t/>
            </a:r>
            <a:endParaRPr b="0" i="0" sz="1200" u="none" cap="none" strike="noStrike">
              <a:solidFill>
                <a:srgbClr val="161B3D"/>
              </a:solidFill>
              <a:latin typeface="Raleway"/>
              <a:ea typeface="Raleway"/>
              <a:cs typeface="Raleway"/>
              <a:sym typeface="Raleway"/>
            </a:endParaRPr>
          </a:p>
          <a:p>
            <a:pPr indent="0" lvl="0" marL="0" marR="0" rtl="0" algn="just">
              <a:lnSpc>
                <a:spcPct val="115000"/>
              </a:lnSpc>
              <a:spcBef>
                <a:spcPts val="0"/>
              </a:spcBef>
              <a:spcAft>
                <a:spcPts val="0"/>
              </a:spcAft>
              <a:buClr>
                <a:srgbClr val="000000"/>
              </a:buClr>
              <a:buSzPts val="1700"/>
              <a:buFont typeface="Arial"/>
              <a:buNone/>
            </a:pPr>
            <a:r>
              <a:t/>
            </a:r>
            <a:endParaRPr b="0" i="0" sz="1200" u="none" cap="none" strike="noStrike">
              <a:solidFill>
                <a:srgbClr val="161B3D"/>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628650" y="404792"/>
            <a:ext cx="7886700" cy="863400"/>
          </a:xfrm>
          <a:prstGeom prst="rect">
            <a:avLst/>
          </a:prstGeom>
          <a:noFill/>
          <a:ln cap="flat" cmpd="sng" w="9525">
            <a:solidFill>
              <a:srgbClr val="FF9900"/>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90000"/>
              </a:lnSpc>
              <a:spcBef>
                <a:spcPts val="0"/>
              </a:spcBef>
              <a:spcAft>
                <a:spcPts val="0"/>
              </a:spcAft>
              <a:buSzPts val="3600"/>
              <a:buNone/>
            </a:pPr>
            <a:r>
              <a:rPr lang="pt-BR"/>
              <a:t>React - Router</a:t>
            </a:r>
            <a:endParaRPr sz="1500"/>
          </a:p>
        </p:txBody>
      </p:sp>
      <p:sp>
        <p:nvSpPr>
          <p:cNvPr id="164" name="Google Shape;164;p30"/>
          <p:cNvSpPr txBox="1"/>
          <p:nvPr/>
        </p:nvSpPr>
        <p:spPr>
          <a:xfrm>
            <a:off x="628650" y="1477913"/>
            <a:ext cx="7886700" cy="3072000"/>
          </a:xfrm>
          <a:prstGeom prst="rect">
            <a:avLst/>
          </a:prstGeom>
          <a:noFill/>
          <a:ln>
            <a:noFill/>
          </a:ln>
        </p:spPr>
        <p:txBody>
          <a:bodyPr anchorCtr="0" anchor="t" bIns="68575" lIns="68575" spcFirstLastPara="1" rIns="68575" wrap="square" tIns="68575">
            <a:noAutofit/>
          </a:bodyPr>
          <a:lstStyle/>
          <a:p>
            <a:pPr indent="-234950" lvl="0" marL="342900" marR="0" rtl="0" algn="l">
              <a:lnSpc>
                <a:spcPct val="150000"/>
              </a:lnSpc>
              <a:spcBef>
                <a:spcPts val="1400"/>
              </a:spcBef>
              <a:spcAft>
                <a:spcPts val="0"/>
              </a:spcAft>
              <a:buClr>
                <a:srgbClr val="333333"/>
              </a:buClr>
              <a:buSzPts val="1100"/>
              <a:buFont typeface="Verdana"/>
              <a:buChar char="■"/>
            </a:pPr>
            <a:r>
              <a:rPr b="0" i="0" lang="pt-BR" sz="1100" u="none" cap="none" strike="noStrike">
                <a:solidFill>
                  <a:srgbClr val="333333"/>
                </a:solidFill>
                <a:latin typeface="Raleway"/>
                <a:ea typeface="Raleway"/>
                <a:cs typeface="Raleway"/>
                <a:sym typeface="Raleway"/>
              </a:rPr>
              <a:t>O componente </a:t>
            </a:r>
            <a:r>
              <a:rPr b="1" i="0" lang="pt-BR" sz="1100" u="none" cap="none" strike="noStrike">
                <a:solidFill>
                  <a:srgbClr val="333333"/>
                </a:solidFill>
                <a:latin typeface="Raleway"/>
                <a:ea typeface="Raleway"/>
                <a:cs typeface="Raleway"/>
                <a:sym typeface="Raleway"/>
              </a:rPr>
              <a:t>Route</a:t>
            </a:r>
            <a:r>
              <a:rPr b="0" i="0" lang="pt-BR" sz="1100" u="none" cap="none" strike="noStrike">
                <a:solidFill>
                  <a:srgbClr val="333333"/>
                </a:solidFill>
                <a:latin typeface="Raleway"/>
                <a:ea typeface="Raleway"/>
                <a:cs typeface="Raleway"/>
                <a:sym typeface="Raleway"/>
              </a:rPr>
              <a:t> é o responsável para renderizar o conteúdo.</a:t>
            </a:r>
            <a:endParaRPr b="0" i="0" sz="1100" u="none" cap="none" strike="noStrike">
              <a:solidFill>
                <a:srgbClr val="333333"/>
              </a:solidFill>
              <a:latin typeface="Raleway"/>
              <a:ea typeface="Raleway"/>
              <a:cs typeface="Raleway"/>
              <a:sym typeface="Raleway"/>
            </a:endParaRPr>
          </a:p>
          <a:p>
            <a:pPr indent="-234950" lvl="0" marL="342900" marR="0" rtl="0" algn="l">
              <a:lnSpc>
                <a:spcPct val="150000"/>
              </a:lnSpc>
              <a:spcBef>
                <a:spcPts val="0"/>
              </a:spcBef>
              <a:spcAft>
                <a:spcPts val="0"/>
              </a:spcAft>
              <a:buClr>
                <a:srgbClr val="333333"/>
              </a:buClr>
              <a:buSzPts val="1100"/>
              <a:buFont typeface="Verdana"/>
              <a:buChar char="■"/>
            </a:pPr>
            <a:r>
              <a:rPr b="0" i="0" lang="pt-BR" sz="1100" u="none" cap="none" strike="noStrike">
                <a:solidFill>
                  <a:srgbClr val="333333"/>
                </a:solidFill>
                <a:latin typeface="Raleway"/>
                <a:ea typeface="Raleway"/>
                <a:cs typeface="Raleway"/>
                <a:sym typeface="Raleway"/>
              </a:rPr>
              <a:t>O atributo </a:t>
            </a:r>
            <a:r>
              <a:rPr b="1" i="0" lang="pt-BR" sz="1100" u="none" cap="none" strike="noStrike">
                <a:solidFill>
                  <a:srgbClr val="333333"/>
                </a:solidFill>
                <a:latin typeface="Raleway"/>
                <a:ea typeface="Raleway"/>
                <a:cs typeface="Raleway"/>
                <a:sym typeface="Raleway"/>
              </a:rPr>
              <a:t>exact</a:t>
            </a:r>
            <a:r>
              <a:rPr b="0" i="0" lang="pt-BR" sz="1100" u="none" cap="none" strike="noStrike">
                <a:solidFill>
                  <a:srgbClr val="333333"/>
                </a:solidFill>
                <a:latin typeface="Raleway"/>
                <a:ea typeface="Raleway"/>
                <a:cs typeface="Raleway"/>
                <a:sym typeface="Raleway"/>
              </a:rPr>
              <a:t> quando true, é utilizadora informar que queremos renderizar o componente apenas se o caminho corresponder ao location.pathname exatamente, isso nos permite utilizarmos o </a:t>
            </a:r>
            <a:r>
              <a:rPr b="1" i="0" lang="pt-BR" sz="1100" u="none" cap="none" strike="noStrike">
                <a:solidFill>
                  <a:srgbClr val="333333"/>
                </a:solidFill>
                <a:latin typeface="Raleway"/>
                <a:ea typeface="Raleway"/>
                <a:cs typeface="Raleway"/>
                <a:sym typeface="Raleway"/>
              </a:rPr>
              <a:t>“/”</a:t>
            </a:r>
            <a:r>
              <a:rPr b="0" i="0" lang="pt-BR" sz="1100" u="none" cap="none" strike="noStrike">
                <a:solidFill>
                  <a:srgbClr val="333333"/>
                </a:solidFill>
                <a:latin typeface="Raleway"/>
                <a:ea typeface="Raleway"/>
                <a:cs typeface="Raleway"/>
                <a:sym typeface="Raleway"/>
              </a:rPr>
              <a:t> como rota para </a:t>
            </a:r>
            <a:r>
              <a:rPr b="1" i="0" lang="pt-BR" sz="1100" u="none" cap="none" strike="noStrike">
                <a:solidFill>
                  <a:srgbClr val="333333"/>
                </a:solidFill>
                <a:latin typeface="Raleway"/>
                <a:ea typeface="Raleway"/>
                <a:cs typeface="Raleway"/>
                <a:sym typeface="Raleway"/>
              </a:rPr>
              <a:t>Home</a:t>
            </a:r>
            <a:r>
              <a:rPr b="0" i="0" lang="pt-BR" sz="1100" u="none" cap="none" strike="noStrike">
                <a:solidFill>
                  <a:srgbClr val="333333"/>
                </a:solidFill>
                <a:latin typeface="Raleway"/>
                <a:ea typeface="Raleway"/>
                <a:cs typeface="Raleway"/>
                <a:sym typeface="Raleway"/>
              </a:rPr>
              <a:t>.</a:t>
            </a:r>
            <a:endParaRPr b="0" i="0" sz="1100" u="none" cap="none" strike="noStrike">
              <a:solidFill>
                <a:srgbClr val="333333"/>
              </a:solidFill>
              <a:latin typeface="Raleway"/>
              <a:ea typeface="Raleway"/>
              <a:cs typeface="Raleway"/>
              <a:sym typeface="Raleway"/>
            </a:endParaRPr>
          </a:p>
          <a:p>
            <a:pPr indent="-234950" lvl="0" marL="342900" marR="0" rtl="0" algn="l">
              <a:lnSpc>
                <a:spcPct val="150000"/>
              </a:lnSpc>
              <a:spcBef>
                <a:spcPts val="0"/>
              </a:spcBef>
              <a:spcAft>
                <a:spcPts val="0"/>
              </a:spcAft>
              <a:buClr>
                <a:srgbClr val="333333"/>
              </a:buClr>
              <a:buSzPts val="1100"/>
              <a:buFont typeface="Verdana"/>
              <a:buChar char="■"/>
            </a:pPr>
            <a:r>
              <a:rPr b="0" i="0" lang="pt-BR" sz="1100" u="none" cap="none" strike="noStrike">
                <a:solidFill>
                  <a:srgbClr val="333333"/>
                </a:solidFill>
                <a:latin typeface="Raleway"/>
                <a:ea typeface="Raleway"/>
                <a:cs typeface="Raleway"/>
                <a:sym typeface="Raleway"/>
              </a:rPr>
              <a:t>O atributo </a:t>
            </a:r>
            <a:r>
              <a:rPr b="1" i="0" lang="pt-BR" sz="1100" u="none" cap="none" strike="noStrike">
                <a:solidFill>
                  <a:srgbClr val="333333"/>
                </a:solidFill>
                <a:latin typeface="Raleway"/>
                <a:ea typeface="Raleway"/>
                <a:cs typeface="Raleway"/>
                <a:sym typeface="Raleway"/>
              </a:rPr>
              <a:t>component</a:t>
            </a:r>
            <a:r>
              <a:rPr b="0" i="0" lang="pt-BR" sz="1100" u="none" cap="none" strike="noStrike">
                <a:solidFill>
                  <a:srgbClr val="333333"/>
                </a:solidFill>
                <a:latin typeface="Raleway"/>
                <a:ea typeface="Raleway"/>
                <a:cs typeface="Raleway"/>
                <a:sym typeface="Raleway"/>
              </a:rPr>
              <a:t> receberá o componente que será renderizado.</a:t>
            </a:r>
            <a:endParaRPr b="0" i="0" sz="1100" u="none" cap="none" strike="noStrike">
              <a:solidFill>
                <a:srgbClr val="333333"/>
              </a:solidFill>
              <a:latin typeface="Raleway"/>
              <a:ea typeface="Raleway"/>
              <a:cs typeface="Raleway"/>
              <a:sym typeface="Raleway"/>
            </a:endParaRPr>
          </a:p>
          <a:p>
            <a:pPr indent="-234950" lvl="0" marL="342900" marR="0" rtl="0" algn="l">
              <a:lnSpc>
                <a:spcPct val="150000"/>
              </a:lnSpc>
              <a:spcBef>
                <a:spcPts val="0"/>
              </a:spcBef>
              <a:spcAft>
                <a:spcPts val="0"/>
              </a:spcAft>
              <a:buClr>
                <a:srgbClr val="333333"/>
              </a:buClr>
              <a:buSzPts val="1100"/>
              <a:buFont typeface="Verdana"/>
              <a:buChar char="■"/>
            </a:pPr>
            <a:r>
              <a:rPr b="0" i="0" lang="pt-BR" sz="1100" u="none" cap="none" strike="noStrike">
                <a:solidFill>
                  <a:srgbClr val="333333"/>
                </a:solidFill>
                <a:latin typeface="Raleway"/>
                <a:ea typeface="Raleway"/>
                <a:cs typeface="Raleway"/>
                <a:sym typeface="Raleway"/>
              </a:rPr>
              <a:t>O componente </a:t>
            </a:r>
            <a:r>
              <a:rPr b="1" i="0" lang="pt-BR" sz="1100" u="none" cap="none" strike="noStrike">
                <a:solidFill>
                  <a:srgbClr val="333333"/>
                </a:solidFill>
                <a:latin typeface="Raleway"/>
                <a:ea typeface="Raleway"/>
                <a:cs typeface="Raleway"/>
                <a:sym typeface="Raleway"/>
              </a:rPr>
              <a:t>Switch</a:t>
            </a:r>
            <a:r>
              <a:rPr b="0" i="0" lang="pt-BR" sz="1100" u="none" cap="none" strike="noStrike">
                <a:solidFill>
                  <a:srgbClr val="333333"/>
                </a:solidFill>
                <a:latin typeface="Raleway"/>
                <a:ea typeface="Raleway"/>
                <a:cs typeface="Raleway"/>
                <a:sym typeface="Raleway"/>
              </a:rPr>
              <a:t> é responsável por agrupar os componentes de rota. Quando criamos um componente para renderizar páginas não encontradas o </a:t>
            </a:r>
            <a:r>
              <a:rPr b="1" i="0" lang="pt-BR" sz="1100" u="none" cap="none" strike="noStrike">
                <a:solidFill>
                  <a:srgbClr val="333333"/>
                </a:solidFill>
                <a:latin typeface="Raleway"/>
                <a:ea typeface="Raleway"/>
                <a:cs typeface="Raleway"/>
                <a:sym typeface="Raleway"/>
              </a:rPr>
              <a:t>Switch</a:t>
            </a:r>
            <a:r>
              <a:rPr b="0" i="0" lang="pt-BR" sz="1100" u="none" cap="none" strike="noStrike">
                <a:solidFill>
                  <a:srgbClr val="333333"/>
                </a:solidFill>
                <a:latin typeface="Raleway"/>
                <a:ea typeface="Raleway"/>
                <a:cs typeface="Raleway"/>
                <a:sym typeface="Raleway"/>
              </a:rPr>
              <a:t> se torna necessário, como é o nosso caso.</a:t>
            </a:r>
            <a:endParaRPr b="0" i="0" sz="1100" u="none" cap="none" strike="noStrike">
              <a:solidFill>
                <a:srgbClr val="333333"/>
              </a:solidFill>
              <a:latin typeface="Raleway"/>
              <a:ea typeface="Raleway"/>
              <a:cs typeface="Raleway"/>
              <a:sym typeface="Raleway"/>
            </a:endParaRPr>
          </a:p>
          <a:p>
            <a:pPr indent="-234950" lvl="0" marL="342900" marR="0" rtl="0" algn="l">
              <a:lnSpc>
                <a:spcPct val="150000"/>
              </a:lnSpc>
              <a:spcBef>
                <a:spcPts val="0"/>
              </a:spcBef>
              <a:spcAft>
                <a:spcPts val="0"/>
              </a:spcAft>
              <a:buClr>
                <a:srgbClr val="333333"/>
              </a:buClr>
              <a:buSzPts val="1100"/>
              <a:buFont typeface="Verdana"/>
              <a:buChar char="■"/>
            </a:pPr>
            <a:r>
              <a:rPr b="0" i="0" lang="pt-BR" sz="1100" u="none" cap="none" strike="noStrike">
                <a:solidFill>
                  <a:srgbClr val="333333"/>
                </a:solidFill>
                <a:latin typeface="Raleway"/>
                <a:ea typeface="Raleway"/>
                <a:cs typeface="Raleway"/>
                <a:sym typeface="Raleway"/>
              </a:rPr>
              <a:t>O atributo </a:t>
            </a:r>
            <a:r>
              <a:rPr b="1" i="0" lang="pt-BR" sz="1100" u="none" cap="none" strike="noStrike">
                <a:solidFill>
                  <a:srgbClr val="333333"/>
                </a:solidFill>
                <a:latin typeface="Raleway"/>
                <a:ea typeface="Raleway"/>
                <a:cs typeface="Raleway"/>
                <a:sym typeface="Raleway"/>
              </a:rPr>
              <a:t>path</a:t>
            </a:r>
            <a:r>
              <a:rPr b="0" i="0" lang="pt-BR" sz="1100" u="none" cap="none" strike="noStrike">
                <a:solidFill>
                  <a:srgbClr val="333333"/>
                </a:solidFill>
                <a:latin typeface="Raleway"/>
                <a:ea typeface="Raleway"/>
                <a:cs typeface="Raleway"/>
                <a:sym typeface="Raleway"/>
              </a:rPr>
              <a:t> serve para sabermos qual o link que está sendo passado e ligarmos com o componente</a:t>
            </a:r>
            <a:endParaRPr b="0" i="0" sz="1100" u="none" cap="none" strike="noStrike">
              <a:solidFill>
                <a:srgbClr val="333333"/>
              </a:solidFill>
              <a:latin typeface="Raleway"/>
              <a:ea typeface="Raleway"/>
              <a:cs typeface="Raleway"/>
              <a:sym typeface="Raleway"/>
            </a:endParaRPr>
          </a:p>
          <a:p>
            <a:pPr indent="-234950" lvl="0" marL="342900" marR="0" rtl="0" algn="l">
              <a:lnSpc>
                <a:spcPct val="150000"/>
              </a:lnSpc>
              <a:spcBef>
                <a:spcPts val="0"/>
              </a:spcBef>
              <a:spcAft>
                <a:spcPts val="0"/>
              </a:spcAft>
              <a:buClr>
                <a:srgbClr val="333333"/>
              </a:buClr>
              <a:buSzPts val="1100"/>
              <a:buFont typeface="Verdana"/>
              <a:buChar char="■"/>
            </a:pPr>
            <a:r>
              <a:rPr b="0" i="0" lang="pt-BR" sz="1100" u="none" cap="none" strike="noStrike">
                <a:solidFill>
                  <a:srgbClr val="333333"/>
                </a:solidFill>
                <a:latin typeface="Raleway"/>
                <a:ea typeface="Raleway"/>
                <a:cs typeface="Raleway"/>
                <a:sym typeface="Raleway"/>
              </a:rPr>
              <a:t>Perceba que o componente </a:t>
            </a:r>
            <a:r>
              <a:rPr b="1" i="0" lang="pt-BR" sz="1100" u="none" cap="none" strike="noStrike">
                <a:solidFill>
                  <a:srgbClr val="333333"/>
                </a:solidFill>
                <a:latin typeface="Raleway"/>
                <a:ea typeface="Raleway"/>
                <a:cs typeface="Raleway"/>
                <a:sym typeface="Raleway"/>
              </a:rPr>
              <a:t>NoMatch</a:t>
            </a:r>
            <a:r>
              <a:rPr b="0" i="0" lang="pt-BR" sz="1100" u="none" cap="none" strike="noStrike">
                <a:solidFill>
                  <a:srgbClr val="333333"/>
                </a:solidFill>
                <a:latin typeface="Raleway"/>
                <a:ea typeface="Raleway"/>
                <a:cs typeface="Raleway"/>
                <a:sym typeface="Raleway"/>
              </a:rPr>
              <a:t> não tem o atributo </a:t>
            </a:r>
            <a:r>
              <a:rPr b="1" i="0" lang="pt-BR" sz="1100" u="none" cap="none" strike="noStrike">
                <a:solidFill>
                  <a:srgbClr val="333333"/>
                </a:solidFill>
                <a:latin typeface="Raleway"/>
                <a:ea typeface="Raleway"/>
                <a:cs typeface="Raleway"/>
                <a:sym typeface="Raleway"/>
              </a:rPr>
              <a:t>path</a:t>
            </a:r>
            <a:r>
              <a:rPr b="0" i="0" lang="pt-BR" sz="1100" u="none" cap="none" strike="noStrike">
                <a:solidFill>
                  <a:srgbClr val="333333"/>
                </a:solidFill>
                <a:latin typeface="Raleway"/>
                <a:ea typeface="Raleway"/>
                <a:cs typeface="Raleway"/>
                <a:sym typeface="Raleway"/>
              </a:rPr>
              <a:t>, isso indica que se uma rota não for passada corretamente iremos renderizar este componente.</a:t>
            </a:r>
            <a:endParaRPr b="0" i="0" sz="1100" u="none" cap="none" strike="noStrike">
              <a:solidFill>
                <a:srgbClr val="333333"/>
              </a:solidFill>
              <a:latin typeface="Raleway"/>
              <a:ea typeface="Raleway"/>
              <a:cs typeface="Raleway"/>
              <a:sym typeface="Raleway"/>
            </a:endParaRPr>
          </a:p>
          <a:p>
            <a:pPr indent="0" lvl="0" marL="0" marR="0" rtl="0" algn="just">
              <a:lnSpc>
                <a:spcPct val="150000"/>
              </a:lnSpc>
              <a:spcBef>
                <a:spcPts val="2600"/>
              </a:spcBef>
              <a:spcAft>
                <a:spcPts val="0"/>
              </a:spcAft>
              <a:buClr>
                <a:srgbClr val="000000"/>
              </a:buClr>
              <a:buSzPts val="1700"/>
              <a:buFont typeface="Arial"/>
              <a:buNone/>
            </a:pPr>
            <a:r>
              <a:t/>
            </a:r>
            <a:endParaRPr b="0" i="0" sz="1400" u="none" cap="none" strike="noStrike">
              <a:solidFill>
                <a:srgbClr val="303033"/>
              </a:solidFill>
              <a:latin typeface="Raleway"/>
              <a:ea typeface="Raleway"/>
              <a:cs typeface="Raleway"/>
              <a:sym typeface="Raleway"/>
            </a:endParaRPr>
          </a:p>
          <a:p>
            <a:pPr indent="0" lvl="0" marL="0" marR="0" rtl="0" algn="just">
              <a:lnSpc>
                <a:spcPct val="150000"/>
              </a:lnSpc>
              <a:spcBef>
                <a:spcPts val="2600"/>
              </a:spcBef>
              <a:spcAft>
                <a:spcPts val="0"/>
              </a:spcAft>
              <a:buClr>
                <a:srgbClr val="000000"/>
              </a:buClr>
              <a:buSzPts val="1700"/>
              <a:buFont typeface="Arial"/>
              <a:buNone/>
            </a:pPr>
            <a:r>
              <a:t/>
            </a:r>
            <a:endParaRPr b="0" i="0" sz="1700" u="none" cap="none" strike="noStrike">
              <a:solidFill>
                <a:srgbClr val="161B3D"/>
              </a:solidFill>
              <a:latin typeface="Raleway"/>
              <a:ea typeface="Raleway"/>
              <a:cs typeface="Raleway"/>
              <a:sym typeface="Raleway"/>
            </a:endParaRPr>
          </a:p>
          <a:p>
            <a:pPr indent="0" lvl="0" marL="0" marR="0" rtl="0" algn="just">
              <a:lnSpc>
                <a:spcPct val="150000"/>
              </a:lnSpc>
              <a:spcBef>
                <a:spcPts val="2600"/>
              </a:spcBef>
              <a:spcAft>
                <a:spcPts val="0"/>
              </a:spcAft>
              <a:buClr>
                <a:srgbClr val="000000"/>
              </a:buClr>
              <a:buSzPts val="1700"/>
              <a:buFont typeface="Arial"/>
              <a:buNone/>
            </a:pPr>
            <a:r>
              <a:t/>
            </a:r>
            <a:endParaRPr b="0" i="0" sz="1700" u="none" cap="none" strike="noStrike">
              <a:solidFill>
                <a:srgbClr val="161B3D"/>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628650" y="404792"/>
            <a:ext cx="7886700" cy="863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pt-BR"/>
              <a:t>Links</a:t>
            </a:r>
            <a:endParaRPr/>
          </a:p>
        </p:txBody>
      </p:sp>
      <p:sp>
        <p:nvSpPr>
          <p:cNvPr id="170" name="Google Shape;170;p31"/>
          <p:cNvSpPr txBox="1"/>
          <p:nvPr/>
        </p:nvSpPr>
        <p:spPr>
          <a:xfrm>
            <a:off x="628650" y="1675975"/>
            <a:ext cx="78867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https://devpleno.com/composicao-de-componentes-em-reactjs/</a:t>
            </a:r>
            <a:endParaRPr/>
          </a:p>
        </p:txBody>
      </p:sp>
      <p:sp>
        <p:nvSpPr>
          <p:cNvPr id="171" name="Google Shape;171;p31"/>
          <p:cNvSpPr txBox="1"/>
          <p:nvPr/>
        </p:nvSpPr>
        <p:spPr>
          <a:xfrm>
            <a:off x="628650" y="2218075"/>
            <a:ext cx="78867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https://braziljs.org/artigos/aprenda-utilizar-componentes-funcionais-com-react/</a:t>
            </a:r>
            <a:endParaRPr/>
          </a:p>
        </p:txBody>
      </p:sp>
      <p:sp>
        <p:nvSpPr>
          <p:cNvPr id="172" name="Google Shape;172;p31"/>
          <p:cNvSpPr txBox="1"/>
          <p:nvPr/>
        </p:nvSpPr>
        <p:spPr>
          <a:xfrm>
            <a:off x="628650" y="2760175"/>
            <a:ext cx="7886700" cy="7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https://medium.com/collabcode/roteamento-no-react-com-os-poderes-do-react-router-v4-fbc191b9937d</a:t>
            </a:r>
            <a:endParaRPr/>
          </a:p>
        </p:txBody>
      </p:sp>
      <p:sp>
        <p:nvSpPr>
          <p:cNvPr id="173" name="Google Shape;173;p31"/>
          <p:cNvSpPr txBox="1"/>
          <p:nvPr/>
        </p:nvSpPr>
        <p:spPr>
          <a:xfrm>
            <a:off x="628650" y="3462775"/>
            <a:ext cx="7886700" cy="5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https://blog.fcamara.com.br/criando-sistemas-de-rotas-com-react/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