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Comfortaa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jnAjQYdtuaTsZgZTtHDaqNq4ZY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mfortaa-bold.fntdata"/><Relationship Id="rId14" Type="http://schemas.openxmlformats.org/officeDocument/2006/relationships/font" Target="fonts/Comfortaa-regular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565075e97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6565075e97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6565075e97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dea999a64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9dea999a64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9dea999a64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dea999a64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9dea999a64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9dea999a64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dea999a64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9dea999a64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9dea999a64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0" y="1260264"/>
            <a:ext cx="5617029" cy="762001"/>
          </a:xfrm>
          <a:prstGeom prst="rect">
            <a:avLst/>
          </a:prstGeom>
          <a:solidFill>
            <a:srgbClr val="AF00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4"/>
          <p:cNvSpPr txBox="1"/>
          <p:nvPr/>
        </p:nvSpPr>
        <p:spPr>
          <a:xfrm>
            <a:off x="25" y="6635725"/>
            <a:ext cx="12192000" cy="283200"/>
          </a:xfrm>
          <a:prstGeom prst="rect">
            <a:avLst/>
          </a:prstGeom>
          <a:solidFill>
            <a:srgbClr val="AF00D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SENAI DE INFORMÁTICA</a:t>
            </a:r>
            <a:endParaRPr b="0" i="0" sz="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/>
        </p:nvSpPr>
        <p:spPr>
          <a:xfrm>
            <a:off x="0" y="6563400"/>
            <a:ext cx="12192000" cy="294600"/>
          </a:xfrm>
          <a:prstGeom prst="rect">
            <a:avLst/>
          </a:prstGeom>
          <a:solidFill>
            <a:srgbClr val="AF00D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SENAI DE INFORMÁTICA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838200" y="539723"/>
            <a:ext cx="10515600" cy="1151100"/>
          </a:xfrm>
          <a:prstGeom prst="rect">
            <a:avLst/>
          </a:prstGeom>
          <a:noFill/>
          <a:ln cap="flat" cmpd="sng" w="19050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aleway"/>
              <a:buNone/>
              <a:defRPr b="1" sz="20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odejs.org/en/" TargetMode="External"/><Relationship Id="rId4" Type="http://schemas.openxmlformats.org/officeDocument/2006/relationships/hyperlink" Target="https://www.youtube.com/watch?v=brSwmLQA0iA" TargetMode="External"/><Relationship Id="rId5" Type="http://schemas.openxmlformats.org/officeDocument/2006/relationships/hyperlink" Target="https://classic.yarnpkg.com/pt-BR/docs/install/#windows-stable" TargetMode="External"/><Relationship Id="rId6" Type="http://schemas.openxmlformats.org/officeDocument/2006/relationships/hyperlink" Target="https://classic.yarnpkg.com/pt-BR/docs/cli/install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444175" y="1376225"/>
            <a:ext cx="48678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BR" sz="23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REACT</a:t>
            </a:r>
            <a:endParaRPr b="1" i="0" sz="23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5748375" y="3243925"/>
            <a:ext cx="4867800" cy="14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 que é React JS</a:t>
            </a:r>
            <a:endParaRPr b="0" i="0" sz="22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Preparação do ambiente</a:t>
            </a:r>
            <a:endParaRPr b="0" i="0" sz="22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Criando o primeiro Projeto</a:t>
            </a:r>
            <a:endParaRPr b="0" i="0" sz="22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565075e97_0_35"/>
          <p:cNvSpPr txBox="1"/>
          <p:nvPr>
            <p:ph type="title"/>
          </p:nvPr>
        </p:nvSpPr>
        <p:spPr>
          <a:xfrm>
            <a:off x="838200" y="539723"/>
            <a:ext cx="10515600" cy="1151100"/>
          </a:xfrm>
          <a:prstGeom prst="rect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Preparação de </a:t>
            </a:r>
            <a:r>
              <a:rPr lang="pt-BR"/>
              <a:t>Ambiente</a:t>
            </a:r>
            <a:endParaRPr/>
          </a:p>
        </p:txBody>
      </p:sp>
      <p:sp>
        <p:nvSpPr>
          <p:cNvPr id="93" name="Google Shape;93;g6565075e97_0_35"/>
          <p:cNvSpPr txBox="1"/>
          <p:nvPr/>
        </p:nvSpPr>
        <p:spPr>
          <a:xfrm>
            <a:off x="2137650" y="2165675"/>
            <a:ext cx="7916700" cy="43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A4A4A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O </a:t>
            </a:r>
            <a:r>
              <a:rPr b="1" lang="pt-BR">
                <a:solidFill>
                  <a:srgbClr val="363636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Node.js</a:t>
            </a:r>
            <a:r>
              <a:rPr lang="pt-BR">
                <a:solidFill>
                  <a:srgbClr val="4A4A4A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é uma tecnologia, uma plataforma que utiliza o JavaScript como sintaxe.</a:t>
            </a:r>
            <a:endParaRPr>
              <a:solidFill>
                <a:srgbClr val="4A4A4A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A4A4A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Através dele, é possível desenvolver pequenas e grandes aplicações. É de código aberto e possui uma ampla comunidade.</a:t>
            </a:r>
            <a:endParaRPr>
              <a:solidFill>
                <a:srgbClr val="4A4A4A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4A4A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O Node utiliza o NPM como gerenciador de pacotes e bibliotecas, que por sua vez é o maior ecossistema de bibliotecas open source do mundo.</a:t>
            </a:r>
            <a:endParaRPr>
              <a:solidFill>
                <a:srgbClr val="4A4A4A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A4A4A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mfortaa"/>
                <a:ea typeface="Comfortaa"/>
                <a:cs typeface="Comfortaa"/>
                <a:sym typeface="Comfortaa"/>
              </a:rPr>
              <a:t>instalar nodejs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https://nodejs.org/en/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4"/>
              </a:rPr>
              <a:t>https://www.youtube.com/watch?v=brSwmLQA0iA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202124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Yarn </a:t>
            </a:r>
            <a:r>
              <a:rPr lang="pt-BR">
                <a:solidFill>
                  <a:srgbClr val="202124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é um </a:t>
            </a:r>
            <a:r>
              <a:rPr lang="pt-BR">
                <a:solidFill>
                  <a:srgbClr val="202124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gerenciador de pacotes para Javascript:,  pertence ao Facebook</a:t>
            </a:r>
            <a:r>
              <a:rPr lang="pt-BR">
                <a:solidFill>
                  <a:srgbClr val="202124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, tem a proposta de ser mais rápido, seguro e confiável que o NPM. 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mfortaa"/>
                <a:ea typeface="Comfortaa"/>
                <a:cs typeface="Comfortaa"/>
                <a:sym typeface="Comfortaa"/>
              </a:rPr>
              <a:t>Instalar yarn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5"/>
              </a:rPr>
              <a:t>https://classic.yarnpkg.com/pt-BR/docs/install/#windows-stable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6"/>
              </a:rPr>
              <a:t>https://classic.yarnpkg.com/pt-BR/docs/cli/install/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dea999a64_0_20"/>
          <p:cNvSpPr txBox="1"/>
          <p:nvPr>
            <p:ph type="title"/>
          </p:nvPr>
        </p:nvSpPr>
        <p:spPr>
          <a:xfrm>
            <a:off x="838200" y="539723"/>
            <a:ext cx="10515600" cy="1151100"/>
          </a:xfrm>
          <a:prstGeom prst="rect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Estruturas</a:t>
            </a:r>
            <a:endParaRPr/>
          </a:p>
        </p:txBody>
      </p:sp>
      <p:pic>
        <p:nvPicPr>
          <p:cNvPr id="100" name="Google Shape;100;g9dea999a64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200" y="1690825"/>
            <a:ext cx="8635591" cy="486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dea999a64_0_1"/>
          <p:cNvSpPr txBox="1"/>
          <p:nvPr>
            <p:ph type="title"/>
          </p:nvPr>
        </p:nvSpPr>
        <p:spPr>
          <a:xfrm>
            <a:off x="838200" y="539723"/>
            <a:ext cx="10515600" cy="1151100"/>
          </a:xfrm>
          <a:prstGeom prst="rect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javascritp vs typescript</a:t>
            </a:r>
            <a:endParaRPr/>
          </a:p>
        </p:txBody>
      </p:sp>
      <p:sp>
        <p:nvSpPr>
          <p:cNvPr id="107" name="Google Shape;107;g9dea999a64_0_1"/>
          <p:cNvSpPr txBox="1"/>
          <p:nvPr/>
        </p:nvSpPr>
        <p:spPr>
          <a:xfrm>
            <a:off x="2034150" y="2119500"/>
            <a:ext cx="8123700" cy="3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202124"/>
                </a:solidFill>
                <a:latin typeface="Comfortaa"/>
                <a:ea typeface="Comfortaa"/>
                <a:cs typeface="Comfortaa"/>
                <a:sym typeface="Comfortaa"/>
              </a:rPr>
              <a:t>J</a:t>
            </a:r>
            <a:r>
              <a:rPr b="1" lang="pt-BR" sz="2000">
                <a:solidFill>
                  <a:srgbClr val="202124"/>
                </a:solidFill>
                <a:latin typeface="Comfortaa"/>
                <a:ea typeface="Comfortaa"/>
                <a:cs typeface="Comfortaa"/>
                <a:sym typeface="Comfortaa"/>
              </a:rPr>
              <a:t>avaScript</a:t>
            </a:r>
            <a:r>
              <a:rPr lang="pt-BR" sz="2000">
                <a:solidFill>
                  <a:srgbClr val="202124"/>
                </a:solidFill>
                <a:latin typeface="Comfortaa"/>
                <a:ea typeface="Comfortaa"/>
                <a:cs typeface="Comfortaa"/>
                <a:sym typeface="Comfortaa"/>
              </a:rPr>
              <a:t> é uma linguagem de script que ajuda a criar páginas da web interativas, enquanto o </a:t>
            </a:r>
            <a:r>
              <a:rPr b="1" lang="pt-BR" sz="2000">
                <a:solidFill>
                  <a:srgbClr val="202124"/>
                </a:solidFill>
                <a:latin typeface="Comfortaa"/>
                <a:ea typeface="Comfortaa"/>
                <a:cs typeface="Comfortaa"/>
                <a:sym typeface="Comfortaa"/>
              </a:rPr>
              <a:t>Typescript</a:t>
            </a:r>
            <a:r>
              <a:rPr lang="pt-BR" sz="2000">
                <a:solidFill>
                  <a:srgbClr val="202124"/>
                </a:solidFill>
                <a:latin typeface="Comfortaa"/>
                <a:ea typeface="Comfortaa"/>
                <a:cs typeface="Comfortaa"/>
                <a:sym typeface="Comfortaa"/>
              </a:rPr>
              <a:t> é um superconjunto do </a:t>
            </a:r>
            <a:r>
              <a:rPr b="1" lang="pt-BR" sz="2000">
                <a:solidFill>
                  <a:srgbClr val="202124"/>
                </a:solidFill>
                <a:latin typeface="Comfortaa"/>
                <a:ea typeface="Comfortaa"/>
                <a:cs typeface="Comfortaa"/>
                <a:sym typeface="Comfortaa"/>
              </a:rPr>
              <a:t>JavaScript</a:t>
            </a:r>
            <a:r>
              <a:rPr lang="pt-BR" sz="2000">
                <a:solidFill>
                  <a:srgbClr val="202124"/>
                </a:solidFill>
                <a:latin typeface="Comfortaa"/>
                <a:ea typeface="Comfortaa"/>
                <a:cs typeface="Comfortaa"/>
                <a:sym typeface="Comfortaa"/>
              </a:rPr>
              <a:t> .</a:t>
            </a:r>
            <a:endParaRPr sz="2000">
              <a:solidFill>
                <a:srgbClr val="202124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4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02124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02124"/>
                </a:solidFill>
                <a:latin typeface="Comfortaa"/>
                <a:ea typeface="Comfortaa"/>
                <a:cs typeface="Comfortaa"/>
                <a:sym typeface="Comfortaa"/>
              </a:rPr>
              <a:t>O </a:t>
            </a:r>
            <a:r>
              <a:rPr lang="pt-BR" sz="2000">
                <a:solidFill>
                  <a:srgbClr val="202124"/>
                </a:solidFill>
                <a:latin typeface="Comfortaa"/>
                <a:ea typeface="Comfortaa"/>
                <a:cs typeface="Comfortaa"/>
                <a:sym typeface="Comfortaa"/>
              </a:rPr>
              <a:t>código </a:t>
            </a:r>
            <a:r>
              <a:rPr b="1" lang="pt-BR" sz="2000">
                <a:solidFill>
                  <a:srgbClr val="202124"/>
                </a:solidFill>
                <a:latin typeface="Comfortaa"/>
                <a:ea typeface="Comfortaa"/>
                <a:cs typeface="Comfortaa"/>
                <a:sym typeface="Comfortaa"/>
              </a:rPr>
              <a:t>typescript</a:t>
            </a:r>
            <a:r>
              <a:rPr lang="pt-BR" sz="2000">
                <a:solidFill>
                  <a:srgbClr val="202124"/>
                </a:solidFill>
                <a:latin typeface="Comfortaa"/>
                <a:ea typeface="Comfortaa"/>
                <a:cs typeface="Comfortaa"/>
                <a:sym typeface="Comfortaa"/>
              </a:rPr>
              <a:t> precisa ser compilado, enquanto o código </a:t>
            </a:r>
            <a:r>
              <a:rPr b="1" lang="pt-BR" sz="2000">
                <a:solidFill>
                  <a:srgbClr val="202124"/>
                </a:solidFill>
                <a:latin typeface="Comfortaa"/>
                <a:ea typeface="Comfortaa"/>
                <a:cs typeface="Comfortaa"/>
                <a:sym typeface="Comfortaa"/>
              </a:rPr>
              <a:t>JavaScript</a:t>
            </a:r>
            <a:r>
              <a:rPr lang="pt-BR" sz="2000">
                <a:solidFill>
                  <a:srgbClr val="202124"/>
                </a:solidFill>
                <a:latin typeface="Comfortaa"/>
                <a:ea typeface="Comfortaa"/>
                <a:cs typeface="Comfortaa"/>
                <a:sym typeface="Comfortaa"/>
              </a:rPr>
              <a:t> não precisa ser compilado.</a:t>
            </a:r>
            <a:r>
              <a:rPr b="1" lang="pt-BR" sz="2000">
                <a:solidFill>
                  <a:srgbClr val="202124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pt-BR" sz="2000">
                <a:solidFill>
                  <a:srgbClr val="202124"/>
                </a:solidFill>
                <a:latin typeface="Comfortaa"/>
                <a:ea typeface="Comfortaa"/>
                <a:cs typeface="Comfortaa"/>
                <a:sym typeface="Comfortaa"/>
              </a:rPr>
              <a:t>É utilizando </a:t>
            </a:r>
            <a:r>
              <a:rPr b="1" lang="pt-BR" sz="2000">
                <a:solidFill>
                  <a:srgbClr val="202124"/>
                </a:solidFill>
                <a:latin typeface="Comfortaa"/>
                <a:ea typeface="Comfortaa"/>
                <a:cs typeface="Comfortaa"/>
                <a:sym typeface="Comfortaa"/>
              </a:rPr>
              <a:t>somente em ambiente de desenvolvimento</a:t>
            </a:r>
            <a:r>
              <a:rPr lang="pt-BR" sz="2000">
                <a:solidFill>
                  <a:srgbClr val="202124"/>
                </a:solidFill>
                <a:latin typeface="Comfortaa"/>
                <a:ea typeface="Comfortaa"/>
                <a:cs typeface="Comfortaa"/>
                <a:sym typeface="Comfortaa"/>
              </a:rPr>
              <a:t> e é totalmente convertido para JavaScript no processo de build de produção, ou seja, </a:t>
            </a:r>
            <a:r>
              <a:rPr b="1" lang="pt-BR" sz="2000">
                <a:solidFill>
                  <a:srgbClr val="202124"/>
                </a:solidFill>
                <a:latin typeface="Comfortaa"/>
                <a:ea typeface="Comfortaa"/>
                <a:cs typeface="Comfortaa"/>
                <a:sym typeface="Comfortaa"/>
              </a:rPr>
              <a:t>o navegador ou o Node lerão somente código JS no fim das contas.</a:t>
            </a:r>
            <a:endParaRPr b="1" sz="2000">
              <a:solidFill>
                <a:srgbClr val="20212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dea999a64_0_11"/>
          <p:cNvSpPr txBox="1"/>
          <p:nvPr>
            <p:ph type="title"/>
          </p:nvPr>
        </p:nvSpPr>
        <p:spPr>
          <a:xfrm>
            <a:off x="838200" y="539723"/>
            <a:ext cx="10515600" cy="1151100"/>
          </a:xfrm>
          <a:prstGeom prst="rect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vantagens typescript</a:t>
            </a:r>
            <a:endParaRPr/>
          </a:p>
        </p:txBody>
      </p:sp>
      <p:sp>
        <p:nvSpPr>
          <p:cNvPr id="114" name="Google Shape;114;g9dea999a64_0_11"/>
          <p:cNvSpPr txBox="1"/>
          <p:nvPr/>
        </p:nvSpPr>
        <p:spPr>
          <a:xfrm>
            <a:off x="2089650" y="1929000"/>
            <a:ext cx="80127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161B3D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lang="pt-BR" sz="1450">
                <a:solidFill>
                  <a:srgbClr val="161B3D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judar no ambiente de desenvolvimento</a:t>
            </a:r>
            <a:endParaRPr sz="1450">
              <a:solidFill>
                <a:srgbClr val="161B3D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161B3D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Permite que utilizemos de funcionalidades da linguagem que ainda não estão disponíveis de forma nativa, por exemplo, no Node.js podemos utilizar os ES Modules (import/export) normalmente.</a:t>
            </a:r>
            <a:endParaRPr sz="1450">
              <a:solidFill>
                <a:srgbClr val="161B3D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pt-BR" sz="1450">
                <a:solidFill>
                  <a:srgbClr val="161B3D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Pode-se transpilar o código para que o mesmo seja lido por todas versões de browsers, assim  com o Babel em aplicações totalmente JavaScript.</a:t>
            </a:r>
            <a:endParaRPr sz="1450">
              <a:solidFill>
                <a:srgbClr val="161B3D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2019-07-18T17:13:22Z</dcterms:created>
  <dc:creator>Priscila Henrique Medeiro dos Santos G</dc:creator>
</cp:coreProperties>
</file>