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ArialBlack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91bf323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8c91bf3232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91bf323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91bf32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91bf3232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c91bf323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c91bf3232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c91bf323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91bf3232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91bf323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91bf3232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91bf323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91bf3232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91bf323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0"/>
            <a:ext cx="9144000" cy="3463500"/>
          </a:xfrm>
          <a:prstGeom prst="rect">
            <a:avLst/>
          </a:prstGeom>
          <a:solidFill>
            <a:srgbClr val="9B0F9B"/>
          </a:solidFill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Impact"/>
              <a:buNone/>
            </a:pPr>
            <a:r>
              <a:rPr lang="pt-BR" sz="5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Briefing - Introdução à Pesquisa Visual</a:t>
            </a:r>
            <a:br>
              <a:rPr lang="pt-BR" sz="1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</a:br>
            <a:endParaRPr sz="5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143000" y="3855928"/>
            <a:ext cx="6858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600"/>
              <a:buNone/>
            </a:pPr>
            <a:r>
              <a:rPr lang="pt-BR" sz="26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Atividade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-206" y="0"/>
            <a:ext cx="9144000" cy="994200"/>
          </a:xfrm>
          <a:prstGeom prst="rect">
            <a:avLst/>
          </a:prstGeom>
          <a:solidFill>
            <a:srgbClr val="FF00FF"/>
          </a:solidFill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Atividade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8650" y="1369219"/>
            <a:ext cx="7886700" cy="9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1600"/>
              </a:spcAft>
              <a:buNone/>
            </a:pPr>
            <a:r>
              <a:rPr b="1" lang="pt-BR" sz="1500">
                <a:latin typeface="Raleway"/>
                <a:ea typeface="Raleway"/>
                <a:cs typeface="Raleway"/>
                <a:sym typeface="Raleway"/>
              </a:rPr>
              <a:t>Objetivo:</a:t>
            </a: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 Esta atividade juntamente com a </a:t>
            </a:r>
            <a:r>
              <a:rPr b="1" lang="pt-BR" sz="1500">
                <a:latin typeface="Raleway"/>
                <a:ea typeface="Raleway"/>
                <a:cs typeface="Raleway"/>
                <a:sym typeface="Raleway"/>
              </a:rPr>
              <a:t>Pesquisa Visual - Benchmark</a:t>
            </a: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 já iniciada na atividade anterior, consiste em </a:t>
            </a:r>
            <a:r>
              <a:rPr b="1" lang="pt-BR" sz="1500">
                <a:latin typeface="Raleway"/>
                <a:ea typeface="Raleway"/>
                <a:cs typeface="Raleway"/>
                <a:sym typeface="Raleway"/>
              </a:rPr>
              <a:t>coletar informações</a:t>
            </a: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 para construção da Identidade Visual da aplicação.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90" y="2278275"/>
            <a:ext cx="4550211" cy="28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81106" y="2446481"/>
            <a:ext cx="39219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Você deverá preencher o modelo de briefing (presentes nos próximos slides) de acordo com as </a:t>
            </a: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pesquisas realizadas</a:t>
            </a:r>
            <a:r>
              <a:rPr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até o momento, bem como o briefing realizado junto ao Cliente que vocês farão para esta atividade, </a:t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900" y="-103593"/>
            <a:ext cx="9144000" cy="5024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55350"/>
            <a:ext cx="8738087" cy="49149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58344" y="1156913"/>
            <a:ext cx="3146700" cy="1252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744881" y="1101713"/>
            <a:ext cx="2262300" cy="1389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62700" y="2704556"/>
            <a:ext cx="1591800" cy="1871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108944" y="2932838"/>
            <a:ext cx="14961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08944" y="3275569"/>
            <a:ext cx="14961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108944" y="3618300"/>
            <a:ext cx="14961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108944" y="3961031"/>
            <a:ext cx="14961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108944" y="4318256"/>
            <a:ext cx="14961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759563" y="2932838"/>
            <a:ext cx="22623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759563" y="3275569"/>
            <a:ext cx="22623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744881" y="3618300"/>
            <a:ext cx="22623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744881" y="3961031"/>
            <a:ext cx="22623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759488" y="4303750"/>
            <a:ext cx="22623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193225" y="302119"/>
            <a:ext cx="2051700" cy="210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436700" y="325856"/>
            <a:ext cx="1267500" cy="210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907688" y="4759875"/>
            <a:ext cx="51141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NAS EXPLICAÇÕES DE CADA QUADRO SUBSTITUA “</a:t>
            </a:r>
            <a:r>
              <a:rPr b="1" lang="pt-BR" sz="11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MARCA</a:t>
            </a:r>
            <a:r>
              <a:rPr b="1"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 POR “</a:t>
            </a:r>
            <a:r>
              <a:rPr b="1" lang="pt-BR" sz="11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r>
              <a:rPr b="1"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 flipH="1">
            <a:off x="-150" y="1961325"/>
            <a:ext cx="12066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 Black"/>
                <a:ea typeface="Arial Black"/>
                <a:cs typeface="Arial Black"/>
                <a:sym typeface="Arial Black"/>
              </a:rPr>
              <a:t>E</a:t>
            </a:r>
            <a:endParaRPr sz="21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 Black"/>
                <a:ea typeface="Arial Black"/>
                <a:cs typeface="Arial Black"/>
                <a:sym typeface="Arial Black"/>
              </a:rPr>
              <a:t>x</a:t>
            </a:r>
            <a:endParaRPr sz="21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 Black"/>
                <a:ea typeface="Arial Black"/>
                <a:cs typeface="Arial Black"/>
                <a:sym typeface="Arial Black"/>
              </a:rPr>
              <a:t>e</a:t>
            </a:r>
            <a:endParaRPr sz="21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 Black"/>
                <a:ea typeface="Arial Black"/>
                <a:cs typeface="Arial Black"/>
                <a:sym typeface="Arial Black"/>
              </a:rPr>
              <a:t>m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 Black"/>
                <a:ea typeface="Arial Black"/>
                <a:cs typeface="Arial Black"/>
                <a:sym typeface="Arial Black"/>
              </a:rPr>
              <a:t>p</a:t>
            </a:r>
            <a:endParaRPr sz="21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 Black"/>
                <a:ea typeface="Arial Black"/>
                <a:cs typeface="Arial Black"/>
                <a:sym typeface="Arial Black"/>
              </a:rPr>
              <a:t>l</a:t>
            </a:r>
            <a:endParaRPr sz="21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 Black"/>
                <a:ea typeface="Arial Black"/>
                <a:cs typeface="Arial Black"/>
                <a:sym typeface="Arial Black"/>
              </a:rPr>
              <a:t>o</a:t>
            </a:r>
            <a:endParaRPr sz="21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 Black"/>
                <a:ea typeface="Arial Black"/>
                <a:cs typeface="Arial Black"/>
                <a:sym typeface="Arial Black"/>
              </a:rPr>
              <a:t> P</a:t>
            </a:r>
            <a:endParaRPr sz="21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 Black"/>
                <a:ea typeface="Arial Black"/>
                <a:cs typeface="Arial Black"/>
                <a:sym typeface="Arial Black"/>
              </a:rPr>
              <a:t>r</a:t>
            </a:r>
            <a:endParaRPr sz="21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 Black"/>
                <a:ea typeface="Arial Black"/>
                <a:cs typeface="Arial Black"/>
                <a:sym typeface="Arial Black"/>
              </a:rPr>
              <a:t>á</a:t>
            </a:r>
            <a:endParaRPr sz="21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 Black"/>
                <a:ea typeface="Arial Black"/>
                <a:cs typeface="Arial Black"/>
                <a:sym typeface="Arial Black"/>
              </a:rPr>
              <a:t>t</a:t>
            </a:r>
            <a:endParaRPr sz="21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 Black"/>
                <a:ea typeface="Arial Black"/>
                <a:cs typeface="Arial Black"/>
                <a:sym typeface="Arial Black"/>
              </a:rPr>
              <a:t>i</a:t>
            </a:r>
            <a:endParaRPr sz="21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 Black"/>
                <a:ea typeface="Arial Black"/>
                <a:cs typeface="Arial Black"/>
                <a:sym typeface="Arial Black"/>
              </a:rPr>
              <a:t>c</a:t>
            </a:r>
            <a:endParaRPr sz="21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 Black"/>
                <a:ea typeface="Arial Black"/>
                <a:cs typeface="Arial Black"/>
                <a:sym typeface="Arial Black"/>
              </a:rPr>
              <a:t>o</a:t>
            </a:r>
            <a:endParaRPr sz="21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04" y="0"/>
            <a:ext cx="79374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7"/>
            <a:ext cx="9144000" cy="502487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6213413" y="2674913"/>
            <a:ext cx="2262300" cy="19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confiança, crédito, certeza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213413" y="2936606"/>
            <a:ext cx="2262300" cy="19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simples, singelo, discreto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1537969" y="2470144"/>
            <a:ext cx="2262300" cy="19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inventivo, imaginativo, desenvolto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0"/>
            <a:ext cx="8738087" cy="491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532519" y="1184188"/>
            <a:ext cx="3146700" cy="1252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Amantes de padaria, turistas ou moradores de São Paulo que possui o desejo de continuar usufruindo dos produtos e serviços oferecidos durante e depois do período de pandemia no conforto de suas casas.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744881" y="1116100"/>
            <a:ext cx="2262300" cy="1389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 website será criado com intuito de levar o acesso remoto aos produtos e serviços oferecidos pela Padaria. Estreitar os laços com o cliente e garantir a continuidade do relacionamento com o cliente no momento atual e pós pandemia.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62700" y="2704556"/>
            <a:ext cx="1591800" cy="1871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 o acesso à internet,  com estratégias de marketing digital, e ferramentas de busca o cliente chegará até o website. Baseando-se no aumento da procura por soluções remotas, oferecer um conteúdo simples, objetivo e de fácil interatividade.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108944" y="2932838"/>
            <a:ext cx="14961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2108944" y="3275569"/>
            <a:ext cx="14961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Simplicidade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2108944" y="3618300"/>
            <a:ext cx="14961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Criatividade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108944" y="3961031"/>
            <a:ext cx="14961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108944" y="4318256"/>
            <a:ext cx="14961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759563" y="2932838"/>
            <a:ext cx="22623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confiança, crédito, certeza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759563" y="3275569"/>
            <a:ext cx="22623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simples, singelo, discreto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744881" y="3618300"/>
            <a:ext cx="22623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inventivo, imaginativo, desenvolto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744881" y="3961031"/>
            <a:ext cx="22623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759563" y="4318350"/>
            <a:ext cx="22623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193225" y="302119"/>
            <a:ext cx="2051700" cy="210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Padaria Pão Bão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7436700" y="325856"/>
            <a:ext cx="1267500" cy="210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12/05/2020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907688" y="4759875"/>
            <a:ext cx="51141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NAS EXPLICAÇÕES DE CADA QUADRO SUBSTITUA “</a:t>
            </a:r>
            <a:r>
              <a:rPr b="1" lang="pt-BR" sz="11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MARCA</a:t>
            </a:r>
            <a:r>
              <a:rPr b="1"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 POR “</a:t>
            </a:r>
            <a:r>
              <a:rPr b="1" lang="pt-BR" sz="11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r>
              <a:rPr b="1" lang="pt-B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