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Arial Black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AE0FC-1582-41AD-8D42-2FEA079431FD}">
  <a:tblStyle styleId="{653AE0FC-1582-41AD-8D42-2FEA079431F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01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201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29da7057_0_2:notes"/>
          <p:cNvSpPr/>
          <p:nvPr>
            <p:ph idx="2" type="sldImg"/>
          </p:nvPr>
        </p:nvSpPr>
        <p:spPr>
          <a:xfrm>
            <a:off x="38119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29da70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9975" lIns="99975" spcFirstLastPara="1" rIns="99975" wrap="square" tIns="99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9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9975" lIns="99975" spcFirstLastPara="1" rIns="99975" wrap="square" tIns="99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700"/>
              </a:spcBef>
              <a:spcAft>
                <a:spcPts val="17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700"/>
              </a:spcBef>
              <a:spcAft>
                <a:spcPts val="17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300" cy="755700"/>
          </a:xfrm>
          <a:prstGeom prst="rect">
            <a:avLst/>
          </a:prstGeom>
        </p:spPr>
        <p:txBody>
          <a:bodyPr anchorCtr="0" anchor="b" bIns="99975" lIns="99975" spcFirstLastPara="1" rIns="99975" wrap="square" tIns="99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300" cy="31797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9975" lIns="99975" spcFirstLastPara="1" rIns="99975" wrap="square" tIns="99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9975" lIns="99975" spcFirstLastPara="1" rIns="99975" wrap="square" tIns="99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9975" lIns="99975" spcFirstLastPara="1" rIns="99975" wrap="square" tIns="99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300" cy="36954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7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7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7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700"/>
              </a:spcBef>
              <a:spcAft>
                <a:spcPts val="17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9975" lIns="99975" spcFirstLastPara="1" rIns="99975" wrap="square" tIns="99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9975" lIns="99975" spcFirstLastPara="1" rIns="99975" wrap="square" tIns="99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9975" lIns="99975" spcFirstLastPara="1" rIns="99975" wrap="square" tIns="9997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9975" lIns="99975" spcFirstLastPara="1" rIns="99975" wrap="square" tIns="99975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ortal.ciee.org.br/" TargetMode="External"/><Relationship Id="rId4" Type="http://schemas.openxmlformats.org/officeDocument/2006/relationships/hyperlink" Target="https://www.vagas.com.br/" TargetMode="External"/><Relationship Id="rId5" Type="http://schemas.openxmlformats.org/officeDocument/2006/relationships/hyperlink" Target="https://www.nube.com.br/" TargetMode="External"/><Relationship Id="rId6" Type="http://schemas.openxmlformats.org/officeDocument/2006/relationships/hyperlink" Target="https://login.infojobs.com.br/" TargetMode="External"/><Relationship Id="rId7" Type="http://schemas.openxmlformats.org/officeDocument/2006/relationships/hyperlink" Target="https://programathor.com.br/" TargetMode="External"/><Relationship Id="rId8" Type="http://schemas.openxmlformats.org/officeDocument/2006/relationships/hyperlink" Target="https://programathor.com.b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eekhunter.com.br/" TargetMode="External"/><Relationship Id="rId4" Type="http://schemas.openxmlformats.org/officeDocument/2006/relationships/hyperlink" Target="https://videinfra.com/" TargetMode="External"/><Relationship Id="rId5" Type="http://schemas.openxmlformats.org/officeDocument/2006/relationships/hyperlink" Target="https://timeequities.com/" TargetMode="External"/><Relationship Id="rId6" Type="http://schemas.openxmlformats.org/officeDocument/2006/relationships/hyperlink" Target="https://www.formfree.com/" TargetMode="External"/><Relationship Id="rId7" Type="http://schemas.openxmlformats.org/officeDocument/2006/relationships/hyperlink" Target="https://www.twitch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1675" y="-61975"/>
            <a:ext cx="7783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75" lIns="75000" spcFirstLastPara="1" rIns="75000" wrap="square" tIns="37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Websites de assuntos semelhantes...</a:t>
            </a:r>
            <a:endParaRPr sz="1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23" y="173314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{653AE0FC-1582-41AD-8D42-2FEA079431FD}</a:tableStyleId>
              </a:tblPr>
              <a:tblGrid>
                <a:gridCol w="2329650"/>
                <a:gridCol w="2329650"/>
                <a:gridCol w="2329650"/>
                <a:gridCol w="2155025"/>
              </a:tblGrid>
              <a:tr h="324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LINK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PONTOS POSITIVOS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PONTOS NEGATIVOS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OBSERVAÇÕES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</a:tr>
              <a:tr h="5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 u="sng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https://portal.ciee.org.br/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-Blog;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-Parte de teste comportamental;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-Divisão entre abas de estudante e aluno;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-Acessibilidade.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 Poluído visualmente.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Campo de preenchimento não obrigatório.</a:t>
                      </a:r>
                      <a:endParaRPr sz="1100"/>
                    </a:p>
                  </a:txBody>
                  <a:tcPr marT="34300" marB="34300" marR="91475" marL="91475"/>
                </a:tc>
              </a:tr>
              <a:tr h="136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https://www.vagas.com.br/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-Design simples e moderno;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-Organização diferencial as partes de candidato e empresas;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-Cada aba mostra informações relevantes ao cliente final (empresa ou candidato). No</a:t>
                      </a:r>
                      <a:r>
                        <a:rPr lang="pt-BR" sz="800"/>
                        <a:t> </a:t>
                      </a:r>
                      <a:r>
                        <a:rPr lang="pt-BR" sz="900"/>
                        <a:t>candidato, mostra informações de empresas que já anunciaram no site, e para empresas, mostra informações de estatísticas;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-Na página específica da vaga, há aba de “Descrição” e “Empresa” para rápido acesso.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-O design na parte de busca de vagas;</a:t>
                      </a:r>
                      <a:r>
                        <a:rPr lang="pt-BR" sz="900"/>
                        <a:t> </a:t>
                      </a:r>
                      <a:r>
                        <a:rPr lang="pt-BR" sz="900"/>
                        <a:t>poderia ser mais trabalhado;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-Muitas informações na descrição da vaga; nas informações da empresa.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75" marL="91475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https://www.nube.com.br/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-Descrição da vaga de forma a demonstrar informações mais úteis para o candidato (fonte grande).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-Muito simples, sem uma característica marcante.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75" marL="91475"/>
                </a:tc>
              </a:tr>
              <a:tr h="97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https://login.infojobs.com.br/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-Aba de “Anunciar Vagas” na navbar; ajuda a clientes empresas a ir direto ao que querem;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-Sistema de avaliação de empresas (empregabilidades por estrelas);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-Indicador de distância em quilômetros (km) 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entre a localização da pessoa e a empresa.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-Letras/font pequena em certos detalhes;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-Muito poluído;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-Anunciamento das vagas desorganizado;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-Layout feio e inconsistente (uso de gradiente misturado com design modern);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-Muita propaganda.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75" marL="91475"/>
                </a:tc>
              </a:tr>
              <a:tr h="111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https://programathor.com.</a:t>
                      </a: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br/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-Foco em uma área de trabalho (informática);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-Tag de linguagens de programação utilizada;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-Alerta de matching;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-Uso de ícones na descrição de informações de vaga;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-Tela de usuário.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-Nas informações da vaga o mapa é muito grande;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-Poucos filtros para buscas.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1100"/>
                    </a:p>
                  </a:txBody>
                  <a:tcPr marT="34300" marB="34300" marR="91475" marL="914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31725" y="86774"/>
            <a:ext cx="7783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75" lIns="75000" spcFirstLastPara="1" rIns="75000" wrap="square" tIns="37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Websites </a:t>
            </a:r>
            <a:r>
              <a:rPr lang="pt-BR" sz="25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com design </a:t>
            </a:r>
            <a:r>
              <a:rPr b="0" i="0" lang="pt-BR" sz="25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...</a:t>
            </a:r>
            <a:endParaRPr sz="120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731520" y="650616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{653AE0FC-1582-41AD-8D42-2FEA079431FD}</a:tableStyleId>
              </a:tblPr>
              <a:tblGrid>
                <a:gridCol w="1983125"/>
                <a:gridCol w="1983125"/>
                <a:gridCol w="1983125"/>
                <a:gridCol w="1834525"/>
              </a:tblGrid>
              <a:tr h="58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LINK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PONTOS POSITIVOS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PONTOS NEGATIVOS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OBSERVAÇÕES</a:t>
                      </a:r>
                      <a:endParaRPr sz="1100"/>
                    </a:p>
                  </a:txBody>
                  <a:tcPr marT="34300" marB="34300" marR="91475" marL="91475">
                    <a:solidFill>
                      <a:srgbClr val="757070"/>
                    </a:solidFill>
                  </a:tcPr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https://www.geekhunter.com.br/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-Animação de um computador na tela principal;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-Tema </a:t>
                      </a:r>
                      <a:r>
                        <a:rPr lang="pt-BR" sz="900"/>
                        <a:t>roxo com personalidade e uso material design (cards).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-Rodapé da página muito grande.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Campo de preenchimento não obrigatório.</a:t>
                      </a:r>
                      <a:endParaRPr sz="1100"/>
                    </a:p>
                  </a:txBody>
                  <a:tcPr marT="34300" marB="34300" marR="91475" marL="91475"/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https://videinfra.com/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-Animação de scroll horizontal de um texto expressando o valor da empresa no jumbotron;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-Animação de carousel constante, demonstrando marcas/empresas parceiras.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-Pouco detalhe informacional sobre a empresa, precisa descer a página para achar informações sobre eles.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75" marL="91475"/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https://timeequities.com/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-Design organizado;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-Font/letra grande na barra de menu de navegação.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75" marL="91475"/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https://www.formfree.com/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-Animação de splash no carregamento da tela principal;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-Demora no scroll da página, limitando o movimento à apenas áreas específicas.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75" marL="91475"/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https://www.twitch.tv/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-Tema dark/escuro;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-Na tela principal, há categorias de interesse do usuário, baseado no que ele assistiu.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-Muito funcional e pouco interativo.</a:t>
                      </a:r>
                      <a:endParaRPr sz="900"/>
                    </a:p>
                  </a:txBody>
                  <a:tcPr marT="34300" marB="34300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 preenchimento não obrigatório.</a:t>
                      </a:r>
                      <a:endParaRPr sz="1100"/>
                    </a:p>
                  </a:txBody>
                  <a:tcPr marT="34300" marB="34300" marR="91475" marL="914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