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risa B" initials="LB" lastIdx="1" clrIdx="0">
    <p:extLst>
      <p:ext uri="{19B8F6BF-5375-455C-9EA6-DF929625EA0E}">
        <p15:presenceInfo xmlns:p15="http://schemas.microsoft.com/office/powerpoint/2012/main" userId="8dc1b2c2ea4027b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78A20-536C-4FEC-88F7-3067B5EEDCA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54CC2-2C5B-4A8F-BA9D-36D241DC48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931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4CC2-2C5B-4A8F-BA9D-36D241DC48BA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7631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4CC2-2C5B-4A8F-BA9D-36D241DC48BA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817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4CC2-2C5B-4A8F-BA9D-36D241DC48BA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8363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54CC2-2C5B-4A8F-BA9D-36D241DC48BA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39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6320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168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6498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29874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58181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5156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430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31796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079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96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7559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906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9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19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251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69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626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A4E7DDE-218B-4ECE-A5A1-E6D3D2BA3BCE}" type="datetimeFigureOut">
              <a:rPr lang="en-CA" smtClean="0"/>
              <a:t>2025-09-15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CF7D39-F9BF-435A-ACE5-FE5889E24C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5739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C6370-434D-E208-F742-A89544657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Cleaning and Transforming the Data</a:t>
            </a:r>
            <a:endParaRPr lang="en-CA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C56D7-54A9-92C9-0595-04AFDF78F3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housing_sample_clean.xlsx</a:t>
            </a:r>
          </a:p>
        </p:txBody>
      </p:sp>
    </p:spTree>
    <p:extLst>
      <p:ext uri="{BB962C8B-B14F-4D97-AF65-F5344CB8AC3E}">
        <p14:creationId xmlns:p14="http://schemas.microsoft.com/office/powerpoint/2010/main" val="2585525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02BB-54CB-600F-83E3-EC20C760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Further Exploration of the houses in 1893, 1932, and 1989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622122-E90A-96E4-8AAA-D58EC6CE7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6977" y="1920853"/>
            <a:ext cx="6561389" cy="4160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CE80A6-B529-A979-92AF-EC55FD019C48}"/>
              </a:ext>
            </a:extLst>
          </p:cNvPr>
          <p:cNvSpPr txBox="1"/>
          <p:nvPr/>
        </p:nvSpPr>
        <p:spPr>
          <a:xfrm>
            <a:off x="238540" y="3299791"/>
            <a:ext cx="43927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ID’s of the houses with the highest </a:t>
            </a:r>
          </a:p>
          <a:p>
            <a:r>
              <a:rPr lang="en-US" dirty="0" err="1"/>
              <a:t>SalePrice</a:t>
            </a:r>
            <a:r>
              <a:rPr lang="en-US" dirty="0"/>
              <a:t> are 557 ($325000), 182 ($315000), </a:t>
            </a:r>
          </a:p>
          <a:p>
            <a:r>
              <a:rPr lang="en-US" dirty="0"/>
              <a:t>and 655 ($335000)</a:t>
            </a:r>
          </a:p>
          <a:p>
            <a:endParaRPr lang="en-US" dirty="0"/>
          </a:p>
          <a:p>
            <a:r>
              <a:rPr lang="en-US" dirty="0"/>
              <a:t>We are going to remove these</a:t>
            </a:r>
          </a:p>
          <a:p>
            <a:r>
              <a:rPr lang="en-US" dirty="0"/>
              <a:t> three houses from the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49494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5763-C551-29D1-2921-D3D76B51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284"/>
            <a:ext cx="10515600" cy="1325563"/>
          </a:xfrm>
        </p:spPr>
        <p:txBody>
          <a:bodyPr/>
          <a:lstStyle/>
          <a:p>
            <a:r>
              <a:rPr lang="en-US" b="1" dirty="0"/>
              <a:t>Removing the rows by ID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DC6E81-280A-10AF-450F-3717109D1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493" y="1434339"/>
            <a:ext cx="7688797" cy="48869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DB1EF1-B80B-C1EC-2F5F-2B453D9F603F}"/>
              </a:ext>
            </a:extLst>
          </p:cNvPr>
          <p:cNvSpPr txBox="1"/>
          <p:nvPr/>
        </p:nvSpPr>
        <p:spPr>
          <a:xfrm>
            <a:off x="8275112" y="1768944"/>
            <a:ext cx="38055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number of rows in the data frame </a:t>
            </a:r>
          </a:p>
          <a:p>
            <a:r>
              <a:rPr lang="en-US" dirty="0"/>
              <a:t>reduced from 1399 to 1396</a:t>
            </a:r>
          </a:p>
          <a:p>
            <a:endParaRPr lang="en-US" dirty="0"/>
          </a:p>
          <a:p>
            <a:r>
              <a:rPr lang="en-US" dirty="0"/>
              <a:t>There is no more houses</a:t>
            </a:r>
          </a:p>
          <a:p>
            <a:r>
              <a:rPr lang="en-US" dirty="0"/>
              <a:t> with ID’s 557, 182, 655 in the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1021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D5C9-4040-8F63-65C1-0655D4B1E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71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Transforming </a:t>
            </a:r>
            <a:r>
              <a:rPr lang="en-US" b="1" dirty="0" err="1"/>
              <a:t>FullBath</a:t>
            </a:r>
            <a:r>
              <a:rPr lang="en-US" b="1" dirty="0"/>
              <a:t> into a new variable with three categories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C9515-4D38-6FB7-A756-EA73B3D4E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21191" y="1446825"/>
            <a:ext cx="5425910" cy="2743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6FAD81-67A3-8BB1-D29A-5869B8874C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442" y="2537443"/>
            <a:ext cx="5418290" cy="4168501"/>
          </a:xfrm>
          <a:prstGeom prst="rect">
            <a:avLst/>
          </a:pr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E36717-1469-F2BE-C002-2B1E52384A01}"/>
              </a:ext>
            </a:extLst>
          </p:cNvPr>
          <p:cNvSpPr/>
          <p:nvPr/>
        </p:nvSpPr>
        <p:spPr>
          <a:xfrm>
            <a:off x="882845" y="1630017"/>
            <a:ext cx="1055285" cy="1053548"/>
          </a:xfrm>
          <a:custGeom>
            <a:avLst/>
            <a:gdLst>
              <a:gd name="connsiteX0" fmla="*/ 280033 w 1055285"/>
              <a:gd name="connsiteY0" fmla="*/ 69574 h 1053548"/>
              <a:gd name="connsiteX1" fmla="*/ 280033 w 1055285"/>
              <a:gd name="connsiteY1" fmla="*/ 69574 h 1053548"/>
              <a:gd name="connsiteX2" fmla="*/ 61372 w 1055285"/>
              <a:gd name="connsiteY2" fmla="*/ 168966 h 1053548"/>
              <a:gd name="connsiteX3" fmla="*/ 1738 w 1055285"/>
              <a:gd name="connsiteY3" fmla="*/ 397566 h 1053548"/>
              <a:gd name="connsiteX4" fmla="*/ 11677 w 1055285"/>
              <a:gd name="connsiteY4" fmla="*/ 745435 h 1053548"/>
              <a:gd name="connsiteX5" fmla="*/ 91190 w 1055285"/>
              <a:gd name="connsiteY5" fmla="*/ 884583 h 1053548"/>
              <a:gd name="connsiteX6" fmla="*/ 289972 w 1055285"/>
              <a:gd name="connsiteY6" fmla="*/ 1003853 h 1053548"/>
              <a:gd name="connsiteX7" fmla="*/ 538451 w 1055285"/>
              <a:gd name="connsiteY7" fmla="*/ 1033670 h 1053548"/>
              <a:gd name="connsiteX8" fmla="*/ 687538 w 1055285"/>
              <a:gd name="connsiteY8" fmla="*/ 1053548 h 1053548"/>
              <a:gd name="connsiteX9" fmla="*/ 776990 w 1055285"/>
              <a:gd name="connsiteY9" fmla="*/ 1033670 h 1053548"/>
              <a:gd name="connsiteX10" fmla="*/ 856503 w 1055285"/>
              <a:gd name="connsiteY10" fmla="*/ 954157 h 1053548"/>
              <a:gd name="connsiteX11" fmla="*/ 886320 w 1055285"/>
              <a:gd name="connsiteY11" fmla="*/ 894522 h 1053548"/>
              <a:gd name="connsiteX12" fmla="*/ 936016 w 1055285"/>
              <a:gd name="connsiteY12" fmla="*/ 815009 h 1053548"/>
              <a:gd name="connsiteX13" fmla="*/ 985712 w 1055285"/>
              <a:gd name="connsiteY13" fmla="*/ 735496 h 1053548"/>
              <a:gd name="connsiteX14" fmla="*/ 1035407 w 1055285"/>
              <a:gd name="connsiteY14" fmla="*/ 616226 h 1053548"/>
              <a:gd name="connsiteX15" fmla="*/ 1055285 w 1055285"/>
              <a:gd name="connsiteY15" fmla="*/ 308113 h 1053548"/>
              <a:gd name="connsiteX16" fmla="*/ 1055285 w 1055285"/>
              <a:gd name="connsiteY16" fmla="*/ 159026 h 1053548"/>
              <a:gd name="connsiteX17" fmla="*/ 985712 w 1055285"/>
              <a:gd name="connsiteY17" fmla="*/ 19879 h 1053548"/>
              <a:gd name="connsiteX18" fmla="*/ 936016 w 1055285"/>
              <a:gd name="connsiteY18" fmla="*/ 0 h 1053548"/>
              <a:gd name="connsiteX19" fmla="*/ 458938 w 1055285"/>
              <a:gd name="connsiteY19" fmla="*/ 9940 h 1053548"/>
              <a:gd name="connsiteX20" fmla="*/ 369485 w 1055285"/>
              <a:gd name="connsiteY20" fmla="*/ 29818 h 1053548"/>
              <a:gd name="connsiteX21" fmla="*/ 280033 w 1055285"/>
              <a:gd name="connsiteY21" fmla="*/ 69574 h 105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55285" h="1053548">
                <a:moveTo>
                  <a:pt x="280033" y="69574"/>
                </a:moveTo>
                <a:lnTo>
                  <a:pt x="280033" y="69574"/>
                </a:lnTo>
                <a:cubicBezTo>
                  <a:pt x="201905" y="87957"/>
                  <a:pt x="96221" y="77091"/>
                  <a:pt x="61372" y="168966"/>
                </a:cubicBezTo>
                <a:cubicBezTo>
                  <a:pt x="33443" y="242597"/>
                  <a:pt x="1738" y="397566"/>
                  <a:pt x="1738" y="397566"/>
                </a:cubicBezTo>
                <a:cubicBezTo>
                  <a:pt x="5051" y="513522"/>
                  <a:pt x="-9279" y="631340"/>
                  <a:pt x="11677" y="745435"/>
                </a:cubicBezTo>
                <a:cubicBezTo>
                  <a:pt x="21328" y="797977"/>
                  <a:pt x="58814" y="842090"/>
                  <a:pt x="91190" y="884583"/>
                </a:cubicBezTo>
                <a:cubicBezTo>
                  <a:pt x="135756" y="943076"/>
                  <a:pt x="220571" y="988847"/>
                  <a:pt x="289972" y="1003853"/>
                </a:cubicBezTo>
                <a:cubicBezTo>
                  <a:pt x="371508" y="1021482"/>
                  <a:pt x="455675" y="1023323"/>
                  <a:pt x="538451" y="1033670"/>
                </a:cubicBezTo>
                <a:lnTo>
                  <a:pt x="687538" y="1053548"/>
                </a:lnTo>
                <a:cubicBezTo>
                  <a:pt x="717355" y="1046922"/>
                  <a:pt x="749311" y="1046587"/>
                  <a:pt x="776990" y="1033670"/>
                </a:cubicBezTo>
                <a:cubicBezTo>
                  <a:pt x="810193" y="1018175"/>
                  <a:pt x="838710" y="986185"/>
                  <a:pt x="856503" y="954157"/>
                </a:cubicBezTo>
                <a:cubicBezTo>
                  <a:pt x="867296" y="934729"/>
                  <a:pt x="875294" y="913818"/>
                  <a:pt x="886320" y="894522"/>
                </a:cubicBezTo>
                <a:cubicBezTo>
                  <a:pt x="901827" y="867385"/>
                  <a:pt x="919451" y="841513"/>
                  <a:pt x="936016" y="815009"/>
                </a:cubicBezTo>
                <a:cubicBezTo>
                  <a:pt x="952581" y="788505"/>
                  <a:pt x="973691" y="764347"/>
                  <a:pt x="985712" y="735496"/>
                </a:cubicBezTo>
                <a:lnTo>
                  <a:pt x="1035407" y="616226"/>
                </a:lnTo>
                <a:cubicBezTo>
                  <a:pt x="1046930" y="374247"/>
                  <a:pt x="1038415" y="476812"/>
                  <a:pt x="1055285" y="308113"/>
                </a:cubicBezTo>
                <a:lnTo>
                  <a:pt x="1055285" y="159026"/>
                </a:lnTo>
                <a:cubicBezTo>
                  <a:pt x="1026880" y="73810"/>
                  <a:pt x="1046085" y="50066"/>
                  <a:pt x="985712" y="19879"/>
                </a:cubicBezTo>
                <a:cubicBezTo>
                  <a:pt x="969754" y="11900"/>
                  <a:pt x="952581" y="6626"/>
                  <a:pt x="936016" y="0"/>
                </a:cubicBezTo>
                <a:lnTo>
                  <a:pt x="458938" y="9940"/>
                </a:lnTo>
                <a:cubicBezTo>
                  <a:pt x="437543" y="10747"/>
                  <a:pt x="391915" y="25332"/>
                  <a:pt x="369485" y="29818"/>
                </a:cubicBezTo>
                <a:cubicBezTo>
                  <a:pt x="349724" y="33770"/>
                  <a:pt x="294942" y="62948"/>
                  <a:pt x="280033" y="69574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C91AED5-6016-E9ED-B2D9-5A0B5AB105ED}"/>
              </a:ext>
            </a:extLst>
          </p:cNvPr>
          <p:cNvSpPr/>
          <p:nvPr/>
        </p:nvSpPr>
        <p:spPr>
          <a:xfrm>
            <a:off x="6668557" y="4321865"/>
            <a:ext cx="1086582" cy="975692"/>
          </a:xfrm>
          <a:custGeom>
            <a:avLst/>
            <a:gdLst>
              <a:gd name="connsiteX0" fmla="*/ 139747 w 1086582"/>
              <a:gd name="connsiteY0" fmla="*/ 41413 h 975692"/>
              <a:gd name="connsiteX1" fmla="*/ 139747 w 1086582"/>
              <a:gd name="connsiteY1" fmla="*/ 41413 h 975692"/>
              <a:gd name="connsiteX2" fmla="*/ 50295 w 1086582"/>
              <a:gd name="connsiteY2" fmla="*/ 120926 h 975692"/>
              <a:gd name="connsiteX3" fmla="*/ 40356 w 1086582"/>
              <a:gd name="connsiteY3" fmla="*/ 180561 h 975692"/>
              <a:gd name="connsiteX4" fmla="*/ 10539 w 1086582"/>
              <a:gd name="connsiteY4" fmla="*/ 250135 h 975692"/>
              <a:gd name="connsiteX5" fmla="*/ 10539 w 1086582"/>
              <a:gd name="connsiteY5" fmla="*/ 498613 h 975692"/>
              <a:gd name="connsiteX6" fmla="*/ 20478 w 1086582"/>
              <a:gd name="connsiteY6" fmla="*/ 548309 h 975692"/>
              <a:gd name="connsiteX7" fmla="*/ 60234 w 1086582"/>
              <a:gd name="connsiteY7" fmla="*/ 647700 h 975692"/>
              <a:gd name="connsiteX8" fmla="*/ 149686 w 1086582"/>
              <a:gd name="connsiteY8" fmla="*/ 806726 h 975692"/>
              <a:gd name="connsiteX9" fmla="*/ 348469 w 1086582"/>
              <a:gd name="connsiteY9" fmla="*/ 925996 h 975692"/>
              <a:gd name="connsiteX10" fmla="*/ 427982 w 1086582"/>
              <a:gd name="connsiteY10" fmla="*/ 945874 h 975692"/>
              <a:gd name="connsiteX11" fmla="*/ 577069 w 1086582"/>
              <a:gd name="connsiteY11" fmla="*/ 975692 h 975692"/>
              <a:gd name="connsiteX12" fmla="*/ 646643 w 1086582"/>
              <a:gd name="connsiteY12" fmla="*/ 965752 h 975692"/>
              <a:gd name="connsiteX13" fmla="*/ 746034 w 1086582"/>
              <a:gd name="connsiteY13" fmla="*/ 955813 h 975692"/>
              <a:gd name="connsiteX14" fmla="*/ 775852 w 1086582"/>
              <a:gd name="connsiteY14" fmla="*/ 935935 h 975692"/>
              <a:gd name="connsiteX15" fmla="*/ 865304 w 1086582"/>
              <a:gd name="connsiteY15" fmla="*/ 816665 h 975692"/>
              <a:gd name="connsiteX16" fmla="*/ 915000 w 1086582"/>
              <a:gd name="connsiteY16" fmla="*/ 796787 h 975692"/>
              <a:gd name="connsiteX17" fmla="*/ 974634 w 1086582"/>
              <a:gd name="connsiteY17" fmla="*/ 747092 h 975692"/>
              <a:gd name="connsiteX18" fmla="*/ 1054147 w 1086582"/>
              <a:gd name="connsiteY18" fmla="*/ 687457 h 975692"/>
              <a:gd name="connsiteX19" fmla="*/ 1074026 w 1086582"/>
              <a:gd name="connsiteY19" fmla="*/ 637761 h 975692"/>
              <a:gd name="connsiteX20" fmla="*/ 1054147 w 1086582"/>
              <a:gd name="connsiteY20" fmla="*/ 309770 h 975692"/>
              <a:gd name="connsiteX21" fmla="*/ 1034269 w 1086582"/>
              <a:gd name="connsiteY21" fmla="*/ 279952 h 975692"/>
              <a:gd name="connsiteX22" fmla="*/ 974634 w 1086582"/>
              <a:gd name="connsiteY22" fmla="*/ 210378 h 975692"/>
              <a:gd name="connsiteX23" fmla="*/ 825547 w 1086582"/>
              <a:gd name="connsiteY23" fmla="*/ 110987 h 975692"/>
              <a:gd name="connsiteX24" fmla="*/ 726156 w 1086582"/>
              <a:gd name="connsiteY24" fmla="*/ 31474 h 975692"/>
              <a:gd name="connsiteX25" fmla="*/ 606886 w 1086582"/>
              <a:gd name="connsiteY25" fmla="*/ 1657 h 975692"/>
              <a:gd name="connsiteX26" fmla="*/ 179504 w 1086582"/>
              <a:gd name="connsiteY26" fmla="*/ 21535 h 975692"/>
              <a:gd name="connsiteX27" fmla="*/ 139747 w 1086582"/>
              <a:gd name="connsiteY27" fmla="*/ 41413 h 975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086582" h="975692">
                <a:moveTo>
                  <a:pt x="139747" y="41413"/>
                </a:moveTo>
                <a:lnTo>
                  <a:pt x="139747" y="41413"/>
                </a:lnTo>
                <a:cubicBezTo>
                  <a:pt x="109930" y="67917"/>
                  <a:pt x="73483" y="88463"/>
                  <a:pt x="50295" y="120926"/>
                </a:cubicBezTo>
                <a:cubicBezTo>
                  <a:pt x="38582" y="137325"/>
                  <a:pt x="46282" y="161300"/>
                  <a:pt x="40356" y="180561"/>
                </a:cubicBezTo>
                <a:cubicBezTo>
                  <a:pt x="32936" y="204677"/>
                  <a:pt x="20478" y="226944"/>
                  <a:pt x="10539" y="250135"/>
                </a:cubicBezTo>
                <a:cubicBezTo>
                  <a:pt x="-2325" y="378773"/>
                  <a:pt x="-4653" y="346689"/>
                  <a:pt x="10539" y="498613"/>
                </a:cubicBezTo>
                <a:cubicBezTo>
                  <a:pt x="12220" y="515423"/>
                  <a:pt x="15136" y="532283"/>
                  <a:pt x="20478" y="548309"/>
                </a:cubicBezTo>
                <a:cubicBezTo>
                  <a:pt x="31762" y="582160"/>
                  <a:pt x="46387" y="614814"/>
                  <a:pt x="60234" y="647700"/>
                </a:cubicBezTo>
                <a:cubicBezTo>
                  <a:pt x="84029" y="704213"/>
                  <a:pt x="105077" y="762117"/>
                  <a:pt x="149686" y="806726"/>
                </a:cubicBezTo>
                <a:cubicBezTo>
                  <a:pt x="198312" y="855352"/>
                  <a:pt x="288714" y="902094"/>
                  <a:pt x="348469" y="925996"/>
                </a:cubicBezTo>
                <a:cubicBezTo>
                  <a:pt x="373835" y="936142"/>
                  <a:pt x="401286" y="940070"/>
                  <a:pt x="427982" y="945874"/>
                </a:cubicBezTo>
                <a:cubicBezTo>
                  <a:pt x="477505" y="956640"/>
                  <a:pt x="577069" y="975692"/>
                  <a:pt x="577069" y="975692"/>
                </a:cubicBezTo>
                <a:lnTo>
                  <a:pt x="646643" y="965752"/>
                </a:lnTo>
                <a:cubicBezTo>
                  <a:pt x="729079" y="955447"/>
                  <a:pt x="707233" y="955813"/>
                  <a:pt x="746034" y="955813"/>
                </a:cubicBezTo>
                <a:lnTo>
                  <a:pt x="775852" y="935935"/>
                </a:lnTo>
                <a:cubicBezTo>
                  <a:pt x="779192" y="931259"/>
                  <a:pt x="851426" y="827459"/>
                  <a:pt x="865304" y="816665"/>
                </a:cubicBezTo>
                <a:cubicBezTo>
                  <a:pt x="879387" y="805712"/>
                  <a:pt x="898435" y="803413"/>
                  <a:pt x="915000" y="796787"/>
                </a:cubicBezTo>
                <a:cubicBezTo>
                  <a:pt x="934878" y="780222"/>
                  <a:pt x="953708" y="762311"/>
                  <a:pt x="974634" y="747092"/>
                </a:cubicBezTo>
                <a:cubicBezTo>
                  <a:pt x="1065198" y="681227"/>
                  <a:pt x="989704" y="751900"/>
                  <a:pt x="1054147" y="687457"/>
                </a:cubicBezTo>
                <a:cubicBezTo>
                  <a:pt x="1060773" y="670892"/>
                  <a:pt x="1071900" y="655475"/>
                  <a:pt x="1074026" y="637761"/>
                </a:cubicBezTo>
                <a:cubicBezTo>
                  <a:pt x="1091862" y="489132"/>
                  <a:pt x="1095093" y="440795"/>
                  <a:pt x="1054147" y="309770"/>
                </a:cubicBezTo>
                <a:cubicBezTo>
                  <a:pt x="1050584" y="298368"/>
                  <a:pt x="1041731" y="289280"/>
                  <a:pt x="1034269" y="279952"/>
                </a:cubicBezTo>
                <a:cubicBezTo>
                  <a:pt x="1015188" y="256100"/>
                  <a:pt x="996964" y="231219"/>
                  <a:pt x="974634" y="210378"/>
                </a:cubicBezTo>
                <a:cubicBezTo>
                  <a:pt x="814238" y="60676"/>
                  <a:pt x="950387" y="196815"/>
                  <a:pt x="825547" y="110987"/>
                </a:cubicBezTo>
                <a:cubicBezTo>
                  <a:pt x="790585" y="86950"/>
                  <a:pt x="767760" y="39795"/>
                  <a:pt x="726156" y="31474"/>
                </a:cubicBezTo>
                <a:cubicBezTo>
                  <a:pt x="652809" y="16805"/>
                  <a:pt x="692703" y="26176"/>
                  <a:pt x="606886" y="1657"/>
                </a:cubicBezTo>
                <a:cubicBezTo>
                  <a:pt x="500909" y="4446"/>
                  <a:pt x="313981" y="-12083"/>
                  <a:pt x="179504" y="21535"/>
                </a:cubicBezTo>
                <a:cubicBezTo>
                  <a:pt x="169340" y="24076"/>
                  <a:pt x="146373" y="38100"/>
                  <a:pt x="139747" y="41413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7F58C0-1161-CF88-6B5A-9B24D60A569F}"/>
              </a:ext>
            </a:extLst>
          </p:cNvPr>
          <p:cNvCxnSpPr>
            <a:stCxn id="8" idx="11"/>
            <a:endCxn id="10" idx="7"/>
          </p:cNvCxnSpPr>
          <p:nvPr/>
        </p:nvCxnSpPr>
        <p:spPr>
          <a:xfrm>
            <a:off x="1769165" y="2524539"/>
            <a:ext cx="4959626" cy="2445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720E9CC-0A09-5CFF-78DC-55AFBCD9F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90" y="4223305"/>
            <a:ext cx="5997460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14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97F0-D214-400A-D9DC-AFFF0252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650"/>
            <a:ext cx="10515600" cy="1325563"/>
          </a:xfrm>
        </p:spPr>
        <p:txBody>
          <a:bodyPr/>
          <a:lstStyle/>
          <a:p>
            <a:r>
              <a:rPr lang="en-US" b="1" dirty="0"/>
              <a:t>Transforming </a:t>
            </a:r>
            <a:r>
              <a:rPr lang="en-US" b="1" dirty="0" err="1"/>
              <a:t>YearBuilt</a:t>
            </a:r>
            <a:r>
              <a:rPr lang="en-US" b="1" dirty="0"/>
              <a:t> variable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285E51-9910-5C08-D5CC-37974789CA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5878" y="1576918"/>
            <a:ext cx="3246401" cy="1409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68D38-A4E8-F298-FC33-A34094994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980" y="1336928"/>
            <a:ext cx="5121084" cy="499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426866-B55B-0771-CF8C-FD74E09C7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7613" y="4004621"/>
            <a:ext cx="3589331" cy="255292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AEAB1E-49FC-B18A-18D4-5E4496151872}"/>
              </a:ext>
            </a:extLst>
          </p:cNvPr>
          <p:cNvCxnSpPr/>
          <p:nvPr/>
        </p:nvCxnSpPr>
        <p:spPr>
          <a:xfrm>
            <a:off x="4512365" y="2425148"/>
            <a:ext cx="2286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F2B175-B39A-691B-280C-84B02043AC8E}"/>
              </a:ext>
            </a:extLst>
          </p:cNvPr>
          <p:cNvCxnSpPr/>
          <p:nvPr/>
        </p:nvCxnSpPr>
        <p:spPr>
          <a:xfrm flipH="1" flipV="1">
            <a:off x="5158409" y="4880113"/>
            <a:ext cx="1461052" cy="12523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163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DEC6-D228-F2A9-43AB-781AA472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SalePrice</a:t>
            </a:r>
            <a:r>
              <a:rPr lang="en-US" b="1" dirty="0"/>
              <a:t> by YearBuilt2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BCE2C-55E2-8CA1-EA9A-7DFD6115C7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62" y="1838739"/>
            <a:ext cx="6037243" cy="3319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2530F-02AE-523B-4EE8-D15BDDEF9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43" y="2654739"/>
            <a:ext cx="6119390" cy="389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49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3EFB-6875-4538-7B45-77199FE7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7"/>
            <a:ext cx="10515600" cy="1325563"/>
          </a:xfrm>
        </p:spPr>
        <p:txBody>
          <a:bodyPr/>
          <a:lstStyle/>
          <a:p>
            <a:r>
              <a:rPr lang="en-US" b="1" dirty="0"/>
              <a:t>Python Libraries</a:t>
            </a:r>
            <a:endParaRPr lang="en-CA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FE832F5-F382-8367-2599-80E794FDC3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9530" y="1307066"/>
            <a:ext cx="8756374" cy="53782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1D29AE-9806-AB5C-CFFF-D53E063EB09F}"/>
              </a:ext>
            </a:extLst>
          </p:cNvPr>
          <p:cNvSpPr txBox="1"/>
          <p:nvPr/>
        </p:nvSpPr>
        <p:spPr>
          <a:xfrm>
            <a:off x="6305384" y="4055168"/>
            <a:ext cx="3077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dataframe</a:t>
            </a:r>
            <a:r>
              <a:rPr lang="en-US" dirty="0"/>
              <a:t> contains 1399 rows (observations) and 10 columns (variables) </a:t>
            </a:r>
          </a:p>
          <a:p>
            <a:endParaRPr lang="en-US" dirty="0"/>
          </a:p>
          <a:p>
            <a:r>
              <a:rPr lang="en-US" dirty="0"/>
              <a:t>No missing values in the dataset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900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C5190-06BC-7439-4D51-99416E6E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Exploring the Data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C14551-AEC4-F16A-1E95-820538AF2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9802" y="2012301"/>
            <a:ext cx="7734970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091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F74B8-546C-DEB3-0D03-8A7B1C2E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Graphical Representation of </a:t>
            </a:r>
            <a:r>
              <a:rPr lang="en-US" b="1" dirty="0" err="1"/>
              <a:t>FullBath</a:t>
            </a:r>
            <a:r>
              <a:rPr lang="en-US" b="1" dirty="0"/>
              <a:t> and </a:t>
            </a:r>
            <a:r>
              <a:rPr lang="en-US" b="1" dirty="0" err="1"/>
              <a:t>TotRmsAbvGrd</a:t>
            </a:r>
            <a:endParaRPr lang="en-CA" b="1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AD2AE50-9294-8409-A503-0DFACEA24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6044" y="1597086"/>
            <a:ext cx="4643430" cy="5042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7F2E101-0694-C5EF-0484-B743EF99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9356" y="1413698"/>
            <a:ext cx="5204911" cy="33149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879AB4-CECA-18E8-5A8A-434F366986EF}"/>
              </a:ext>
            </a:extLst>
          </p:cNvPr>
          <p:cNvSpPr txBox="1"/>
          <p:nvPr/>
        </p:nvSpPr>
        <p:spPr>
          <a:xfrm>
            <a:off x="5754758" y="4870174"/>
            <a:ext cx="64411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The more bathrooms are in the house the higher the price for the house</a:t>
            </a:r>
          </a:p>
          <a:p>
            <a:r>
              <a:rPr lang="en-US" sz="1600" dirty="0"/>
              <a:t>Though, there is no much difference between 0 and 1 </a:t>
            </a:r>
            <a:r>
              <a:rPr lang="en-US" sz="1600" dirty="0" err="1"/>
              <a:t>FullBath</a:t>
            </a:r>
            <a:endParaRPr lang="en-US" sz="1600" dirty="0"/>
          </a:p>
          <a:p>
            <a:r>
              <a:rPr lang="en-US" sz="1600" dirty="0"/>
              <a:t>There is only 8 houses with the </a:t>
            </a:r>
            <a:r>
              <a:rPr lang="en-US" sz="1600" dirty="0" err="1"/>
              <a:t>FullBath</a:t>
            </a:r>
            <a:r>
              <a:rPr lang="en-US" sz="1600" dirty="0"/>
              <a:t> = 0</a:t>
            </a:r>
          </a:p>
          <a:p>
            <a:r>
              <a:rPr lang="en-US" sz="1600" dirty="0"/>
              <a:t>So, we can combine this group with the </a:t>
            </a:r>
            <a:r>
              <a:rPr lang="en-US" sz="1600" dirty="0" err="1"/>
              <a:t>FullBath</a:t>
            </a:r>
            <a:r>
              <a:rPr lang="en-US" sz="1600" dirty="0"/>
              <a:t> = 1</a:t>
            </a:r>
          </a:p>
          <a:p>
            <a:endParaRPr lang="en-US" sz="1600" dirty="0"/>
          </a:p>
          <a:p>
            <a:r>
              <a:rPr lang="en-US" sz="1600" dirty="0"/>
              <a:t>For the </a:t>
            </a:r>
            <a:r>
              <a:rPr lang="en-US" sz="1600" dirty="0" err="1"/>
              <a:t>TotRmsAbvGrd</a:t>
            </a:r>
            <a:r>
              <a:rPr lang="en-US" sz="1600" dirty="0"/>
              <a:t> above 9 there is no rise in the </a:t>
            </a:r>
            <a:r>
              <a:rPr lang="en-US" sz="1600" dirty="0" err="1"/>
              <a:t>SalePrice</a:t>
            </a:r>
            <a:r>
              <a:rPr lang="en-US" sz="1600" dirty="0"/>
              <a:t> (the median</a:t>
            </a:r>
          </a:p>
          <a:p>
            <a:r>
              <a:rPr lang="en-US" sz="1600" dirty="0"/>
              <a:t>goes down)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873897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55B2D-E583-DCE1-0E9E-67279693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7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Exploring the </a:t>
            </a:r>
            <a:r>
              <a:rPr lang="en-US" b="1" dirty="0" err="1"/>
              <a:t>SalePrice</a:t>
            </a:r>
            <a:r>
              <a:rPr lang="en-US" b="1" dirty="0"/>
              <a:t> by the </a:t>
            </a:r>
            <a:r>
              <a:rPr lang="en-US" b="1" dirty="0" err="1"/>
              <a:t>YearBuilt</a:t>
            </a:r>
            <a:r>
              <a:rPr lang="en-US" b="1" dirty="0"/>
              <a:t> with mean</a:t>
            </a:r>
            <a:endParaRPr lang="en-CA" b="1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2D0F7B2-0472-EF9E-B726-5961B5373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51468" y="1825625"/>
            <a:ext cx="59716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5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8301-BD9D-EAE3-A7B6-FCBFAF4E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Exploring the </a:t>
            </a:r>
            <a:r>
              <a:rPr lang="en-US" b="1" dirty="0" err="1"/>
              <a:t>SalePrice</a:t>
            </a:r>
            <a:r>
              <a:rPr lang="en-US" b="1" dirty="0"/>
              <a:t> by the </a:t>
            </a:r>
            <a:r>
              <a:rPr lang="en-US" b="1" dirty="0" err="1"/>
              <a:t>YearBuilt</a:t>
            </a:r>
            <a:r>
              <a:rPr lang="en-US" b="1" dirty="0"/>
              <a:t> with median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A0D34F-51C8-1FA5-20B0-D42D47631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3536" y="2024408"/>
            <a:ext cx="6702911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3AEE0-A367-6B9A-00DE-C877CD228207}"/>
              </a:ext>
            </a:extLst>
          </p:cNvPr>
          <p:cNvSpPr txBox="1"/>
          <p:nvPr/>
        </p:nvSpPr>
        <p:spPr>
          <a:xfrm>
            <a:off x="122586" y="2852530"/>
            <a:ext cx="4566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Both graphs show that there are three </a:t>
            </a:r>
          </a:p>
          <a:p>
            <a:r>
              <a:rPr lang="en-US" dirty="0"/>
              <a:t>years in which the sales were higher than </a:t>
            </a:r>
          </a:p>
          <a:p>
            <a:r>
              <a:rPr lang="en-US" dirty="0"/>
              <a:t>the rest of the houses in the same period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2129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EE2-799E-A656-FADD-7F65A647B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Creating three groups of time</a:t>
            </a:r>
            <a:br>
              <a:rPr lang="en-US" b="1" dirty="0"/>
            </a:br>
            <a:r>
              <a:rPr lang="en-US" b="1" dirty="0" err="1"/>
              <a:t>YearBuilt</a:t>
            </a:r>
            <a:r>
              <a:rPr lang="en-US" b="1" dirty="0"/>
              <a:t> &lt;=1915</a:t>
            </a:r>
            <a:endParaRPr lang="en-C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A146-AFEF-01C6-BD04-E9164B0E4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 further exploration of the sales price over the years, we create three chanks of time: before 1915, 1916 – 1960, after 1960</a:t>
            </a:r>
          </a:p>
          <a:p>
            <a:pPr marL="0" indent="0">
              <a:buNone/>
            </a:pPr>
            <a:r>
              <a:rPr lang="en-US" dirty="0"/>
              <a:t>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E0480C-FAE9-EB93-0A7D-2996A29E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28" y="2661313"/>
            <a:ext cx="7110076" cy="40999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1AE131-2C00-E033-E613-F5A63D389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286" y="3098591"/>
            <a:ext cx="5166808" cy="22709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B66F8B-E8E0-0789-0ECD-F1827DB062D6}"/>
              </a:ext>
            </a:extLst>
          </p:cNvPr>
          <p:cNvSpPr txBox="1"/>
          <p:nvPr/>
        </p:nvSpPr>
        <p:spPr>
          <a:xfrm>
            <a:off x="7695077" y="5452608"/>
            <a:ext cx="4152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one house in the 1893 which median </a:t>
            </a:r>
            <a:r>
              <a:rPr lang="en-US" dirty="0" err="1"/>
              <a:t>SalePrice</a:t>
            </a:r>
            <a:r>
              <a:rPr lang="en-US" dirty="0"/>
              <a:t> is higher ($325000)</a:t>
            </a:r>
          </a:p>
          <a:p>
            <a:r>
              <a:rPr lang="en-US" dirty="0"/>
              <a:t> compared to other houses built in the same period of time</a:t>
            </a:r>
            <a:endParaRPr lang="en-CA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FBF403D-22C8-3290-06E2-7FF35FF50506}"/>
              </a:ext>
            </a:extLst>
          </p:cNvPr>
          <p:cNvSpPr/>
          <p:nvPr/>
        </p:nvSpPr>
        <p:spPr>
          <a:xfrm>
            <a:off x="1141922" y="5178287"/>
            <a:ext cx="388704" cy="427792"/>
          </a:xfrm>
          <a:custGeom>
            <a:avLst/>
            <a:gdLst>
              <a:gd name="connsiteX0" fmla="*/ 199861 w 388704"/>
              <a:gd name="connsiteY0" fmla="*/ 0 h 427792"/>
              <a:gd name="connsiteX1" fmla="*/ 199861 w 388704"/>
              <a:gd name="connsiteY1" fmla="*/ 0 h 427792"/>
              <a:gd name="connsiteX2" fmla="*/ 110408 w 388704"/>
              <a:gd name="connsiteY2" fmla="*/ 9939 h 427792"/>
              <a:gd name="connsiteX3" fmla="*/ 80591 w 388704"/>
              <a:gd name="connsiteY3" fmla="*/ 39756 h 427792"/>
              <a:gd name="connsiteX4" fmla="*/ 40835 w 388704"/>
              <a:gd name="connsiteY4" fmla="*/ 49696 h 427792"/>
              <a:gd name="connsiteX5" fmla="*/ 11017 w 388704"/>
              <a:gd name="connsiteY5" fmla="*/ 89452 h 427792"/>
              <a:gd name="connsiteX6" fmla="*/ 11017 w 388704"/>
              <a:gd name="connsiteY6" fmla="*/ 308113 h 427792"/>
              <a:gd name="connsiteX7" fmla="*/ 80591 w 388704"/>
              <a:gd name="connsiteY7" fmla="*/ 377687 h 427792"/>
              <a:gd name="connsiteX8" fmla="*/ 90530 w 388704"/>
              <a:gd name="connsiteY8" fmla="*/ 377687 h 427792"/>
              <a:gd name="connsiteX9" fmla="*/ 90530 w 388704"/>
              <a:gd name="connsiteY9" fmla="*/ 377687 h 427792"/>
              <a:gd name="connsiteX10" fmla="*/ 170043 w 388704"/>
              <a:gd name="connsiteY10" fmla="*/ 417443 h 427792"/>
              <a:gd name="connsiteX11" fmla="*/ 279374 w 388704"/>
              <a:gd name="connsiteY11" fmla="*/ 427383 h 427792"/>
              <a:gd name="connsiteX12" fmla="*/ 319130 w 388704"/>
              <a:gd name="connsiteY12" fmla="*/ 407504 h 427792"/>
              <a:gd name="connsiteX13" fmla="*/ 348948 w 388704"/>
              <a:gd name="connsiteY13" fmla="*/ 397565 h 427792"/>
              <a:gd name="connsiteX14" fmla="*/ 378765 w 388704"/>
              <a:gd name="connsiteY14" fmla="*/ 318052 h 427792"/>
              <a:gd name="connsiteX15" fmla="*/ 378765 w 388704"/>
              <a:gd name="connsiteY15" fmla="*/ 288235 h 427792"/>
              <a:gd name="connsiteX16" fmla="*/ 378765 w 388704"/>
              <a:gd name="connsiteY16" fmla="*/ 288235 h 427792"/>
              <a:gd name="connsiteX17" fmla="*/ 388704 w 388704"/>
              <a:gd name="connsiteY17" fmla="*/ 168965 h 427792"/>
              <a:gd name="connsiteX18" fmla="*/ 388704 w 388704"/>
              <a:gd name="connsiteY18" fmla="*/ 168965 h 427792"/>
              <a:gd name="connsiteX19" fmla="*/ 358887 w 388704"/>
              <a:gd name="connsiteY19" fmla="*/ 59635 h 427792"/>
              <a:gd name="connsiteX20" fmla="*/ 269435 w 388704"/>
              <a:gd name="connsiteY20" fmla="*/ 19878 h 427792"/>
              <a:gd name="connsiteX21" fmla="*/ 199861 w 388704"/>
              <a:gd name="connsiteY21" fmla="*/ 0 h 427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8704" h="427792">
                <a:moveTo>
                  <a:pt x="199861" y="0"/>
                </a:moveTo>
                <a:lnTo>
                  <a:pt x="199861" y="0"/>
                </a:lnTo>
                <a:cubicBezTo>
                  <a:pt x="170043" y="3313"/>
                  <a:pt x="138870" y="452"/>
                  <a:pt x="110408" y="9939"/>
                </a:cubicBezTo>
                <a:cubicBezTo>
                  <a:pt x="97073" y="14384"/>
                  <a:pt x="92795" y="32782"/>
                  <a:pt x="80591" y="39756"/>
                </a:cubicBezTo>
                <a:cubicBezTo>
                  <a:pt x="68731" y="46533"/>
                  <a:pt x="54087" y="46383"/>
                  <a:pt x="40835" y="49696"/>
                </a:cubicBezTo>
                <a:cubicBezTo>
                  <a:pt x="30896" y="62948"/>
                  <a:pt x="17745" y="74315"/>
                  <a:pt x="11017" y="89452"/>
                </a:cubicBezTo>
                <a:cubicBezTo>
                  <a:pt x="-12560" y="142500"/>
                  <a:pt x="8682" y="295853"/>
                  <a:pt x="11017" y="308113"/>
                </a:cubicBezTo>
                <a:cubicBezTo>
                  <a:pt x="15577" y="332052"/>
                  <a:pt x="62779" y="367000"/>
                  <a:pt x="80591" y="377687"/>
                </a:cubicBezTo>
                <a:cubicBezTo>
                  <a:pt x="83432" y="379392"/>
                  <a:pt x="87217" y="377687"/>
                  <a:pt x="90530" y="377687"/>
                </a:cubicBezTo>
                <a:lnTo>
                  <a:pt x="90530" y="377687"/>
                </a:lnTo>
                <a:lnTo>
                  <a:pt x="170043" y="417443"/>
                </a:lnTo>
                <a:cubicBezTo>
                  <a:pt x="206487" y="420756"/>
                  <a:pt x="242861" y="429817"/>
                  <a:pt x="279374" y="427383"/>
                </a:cubicBezTo>
                <a:cubicBezTo>
                  <a:pt x="294158" y="426397"/>
                  <a:pt x="305512" y="413341"/>
                  <a:pt x="319130" y="407504"/>
                </a:cubicBezTo>
                <a:cubicBezTo>
                  <a:pt x="328760" y="403377"/>
                  <a:pt x="339009" y="400878"/>
                  <a:pt x="348948" y="397565"/>
                </a:cubicBezTo>
                <a:cubicBezTo>
                  <a:pt x="349976" y="394995"/>
                  <a:pt x="376539" y="331409"/>
                  <a:pt x="378765" y="318052"/>
                </a:cubicBezTo>
                <a:cubicBezTo>
                  <a:pt x="380399" y="308248"/>
                  <a:pt x="378765" y="298174"/>
                  <a:pt x="378765" y="288235"/>
                </a:cubicBezTo>
                <a:lnTo>
                  <a:pt x="378765" y="288235"/>
                </a:lnTo>
                <a:lnTo>
                  <a:pt x="388704" y="168965"/>
                </a:lnTo>
                <a:lnTo>
                  <a:pt x="388704" y="168965"/>
                </a:lnTo>
                <a:lnTo>
                  <a:pt x="358887" y="59635"/>
                </a:lnTo>
                <a:cubicBezTo>
                  <a:pt x="329070" y="46383"/>
                  <a:pt x="298620" y="34470"/>
                  <a:pt x="269435" y="19878"/>
                </a:cubicBezTo>
                <a:cubicBezTo>
                  <a:pt x="258751" y="14536"/>
                  <a:pt x="211457" y="3313"/>
                  <a:pt x="199861" y="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726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4EAF4-25FD-69FF-CDB0-92D19EB4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YearBuilt</a:t>
            </a:r>
            <a:r>
              <a:rPr lang="en-US" b="1" dirty="0"/>
              <a:t> between 1915 and 1960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64BE2-B1C9-D250-C052-04058FEA86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976" y="1832056"/>
            <a:ext cx="5349704" cy="17984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E4420C-4EB4-89F6-C0D1-82786BD8B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07736"/>
            <a:ext cx="5989839" cy="4237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0AA149-1DE7-D4A9-CC7F-FF7209887C31}"/>
              </a:ext>
            </a:extLst>
          </p:cNvPr>
          <p:cNvSpPr txBox="1"/>
          <p:nvPr/>
        </p:nvSpPr>
        <p:spPr>
          <a:xfrm>
            <a:off x="140030" y="5501194"/>
            <a:ext cx="5955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4 houses in 1932 who’s median </a:t>
            </a:r>
            <a:r>
              <a:rPr lang="en-US" dirty="0" err="1"/>
              <a:t>SalePrice</a:t>
            </a:r>
            <a:r>
              <a:rPr lang="en-US" dirty="0"/>
              <a:t> ($229500) </a:t>
            </a:r>
          </a:p>
          <a:p>
            <a:r>
              <a:rPr lang="en-US" dirty="0"/>
              <a:t>Is higher compared to other houses built in the same period of time</a:t>
            </a:r>
            <a:endParaRPr lang="en-CA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9C1DA84-2A07-69F3-D8B4-2BD0C399338C}"/>
              </a:ext>
            </a:extLst>
          </p:cNvPr>
          <p:cNvSpPr/>
          <p:nvPr/>
        </p:nvSpPr>
        <p:spPr>
          <a:xfrm>
            <a:off x="6997148" y="5347252"/>
            <a:ext cx="566530" cy="467750"/>
          </a:xfrm>
          <a:custGeom>
            <a:avLst/>
            <a:gdLst>
              <a:gd name="connsiteX0" fmla="*/ 9939 w 566530"/>
              <a:gd name="connsiteY0" fmla="*/ 49696 h 467750"/>
              <a:gd name="connsiteX1" fmla="*/ 9939 w 566530"/>
              <a:gd name="connsiteY1" fmla="*/ 49696 h 467750"/>
              <a:gd name="connsiteX2" fmla="*/ 19878 w 566530"/>
              <a:gd name="connsiteY2" fmla="*/ 149087 h 467750"/>
              <a:gd name="connsiteX3" fmla="*/ 39756 w 566530"/>
              <a:gd name="connsiteY3" fmla="*/ 178905 h 467750"/>
              <a:gd name="connsiteX4" fmla="*/ 59635 w 566530"/>
              <a:gd name="connsiteY4" fmla="*/ 228600 h 467750"/>
              <a:gd name="connsiteX5" fmla="*/ 109330 w 566530"/>
              <a:gd name="connsiteY5" fmla="*/ 308113 h 467750"/>
              <a:gd name="connsiteX6" fmla="*/ 238539 w 566530"/>
              <a:gd name="connsiteY6" fmla="*/ 417444 h 467750"/>
              <a:gd name="connsiteX7" fmla="*/ 268356 w 566530"/>
              <a:gd name="connsiteY7" fmla="*/ 437322 h 467750"/>
              <a:gd name="connsiteX8" fmla="*/ 288235 w 566530"/>
              <a:gd name="connsiteY8" fmla="*/ 457200 h 467750"/>
              <a:gd name="connsiteX9" fmla="*/ 377687 w 566530"/>
              <a:gd name="connsiteY9" fmla="*/ 467139 h 467750"/>
              <a:gd name="connsiteX10" fmla="*/ 487017 w 566530"/>
              <a:gd name="connsiteY10" fmla="*/ 457200 h 467750"/>
              <a:gd name="connsiteX11" fmla="*/ 536713 w 566530"/>
              <a:gd name="connsiteY11" fmla="*/ 318052 h 467750"/>
              <a:gd name="connsiteX12" fmla="*/ 566530 w 566530"/>
              <a:gd name="connsiteY12" fmla="*/ 168965 h 467750"/>
              <a:gd name="connsiteX13" fmla="*/ 536713 w 566530"/>
              <a:gd name="connsiteY13" fmla="*/ 49696 h 467750"/>
              <a:gd name="connsiteX14" fmla="*/ 496956 w 566530"/>
              <a:gd name="connsiteY14" fmla="*/ 39757 h 467750"/>
              <a:gd name="connsiteX15" fmla="*/ 467139 w 566530"/>
              <a:gd name="connsiteY15" fmla="*/ 19878 h 467750"/>
              <a:gd name="connsiteX16" fmla="*/ 417443 w 566530"/>
              <a:gd name="connsiteY16" fmla="*/ 9939 h 467750"/>
              <a:gd name="connsiteX17" fmla="*/ 377687 w 566530"/>
              <a:gd name="connsiteY17" fmla="*/ 0 h 467750"/>
              <a:gd name="connsiteX18" fmla="*/ 119269 w 566530"/>
              <a:gd name="connsiteY18" fmla="*/ 9939 h 467750"/>
              <a:gd name="connsiteX19" fmla="*/ 109330 w 566530"/>
              <a:gd name="connsiteY19" fmla="*/ 39757 h 467750"/>
              <a:gd name="connsiteX20" fmla="*/ 49695 w 566530"/>
              <a:gd name="connsiteY20" fmla="*/ 69574 h 467750"/>
              <a:gd name="connsiteX21" fmla="*/ 0 w 566530"/>
              <a:gd name="connsiteY21" fmla="*/ 99391 h 467750"/>
              <a:gd name="connsiteX22" fmla="*/ 39756 w 566530"/>
              <a:gd name="connsiteY22" fmla="*/ 99391 h 46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530" h="467750">
                <a:moveTo>
                  <a:pt x="9939" y="49696"/>
                </a:moveTo>
                <a:lnTo>
                  <a:pt x="9939" y="49696"/>
                </a:lnTo>
                <a:cubicBezTo>
                  <a:pt x="13252" y="82826"/>
                  <a:pt x="12391" y="116644"/>
                  <a:pt x="19878" y="149087"/>
                </a:cubicBezTo>
                <a:cubicBezTo>
                  <a:pt x="22564" y="160727"/>
                  <a:pt x="34414" y="168221"/>
                  <a:pt x="39756" y="178905"/>
                </a:cubicBezTo>
                <a:cubicBezTo>
                  <a:pt x="47735" y="194863"/>
                  <a:pt x="51656" y="212642"/>
                  <a:pt x="59635" y="228600"/>
                </a:cubicBezTo>
                <a:cubicBezTo>
                  <a:pt x="62061" y="233451"/>
                  <a:pt x="99473" y="296285"/>
                  <a:pt x="109330" y="308113"/>
                </a:cubicBezTo>
                <a:cubicBezTo>
                  <a:pt x="137576" y="342008"/>
                  <a:pt x="223472" y="407399"/>
                  <a:pt x="238539" y="417444"/>
                </a:cubicBezTo>
                <a:cubicBezTo>
                  <a:pt x="248478" y="424070"/>
                  <a:pt x="259028" y="429860"/>
                  <a:pt x="268356" y="437322"/>
                </a:cubicBezTo>
                <a:cubicBezTo>
                  <a:pt x="275673" y="443176"/>
                  <a:pt x="279194" y="454734"/>
                  <a:pt x="288235" y="457200"/>
                </a:cubicBezTo>
                <a:cubicBezTo>
                  <a:pt x="317179" y="465094"/>
                  <a:pt x="347870" y="463826"/>
                  <a:pt x="377687" y="467139"/>
                </a:cubicBezTo>
                <a:cubicBezTo>
                  <a:pt x="414130" y="463826"/>
                  <a:pt x="455245" y="475355"/>
                  <a:pt x="487017" y="457200"/>
                </a:cubicBezTo>
                <a:cubicBezTo>
                  <a:pt x="501649" y="448839"/>
                  <a:pt x="533502" y="332180"/>
                  <a:pt x="536713" y="318052"/>
                </a:cubicBezTo>
                <a:cubicBezTo>
                  <a:pt x="547945" y="268632"/>
                  <a:pt x="566530" y="168965"/>
                  <a:pt x="566530" y="168965"/>
                </a:cubicBezTo>
                <a:cubicBezTo>
                  <a:pt x="564444" y="150190"/>
                  <a:pt x="569581" y="71607"/>
                  <a:pt x="536713" y="49696"/>
                </a:cubicBezTo>
                <a:cubicBezTo>
                  <a:pt x="525347" y="42119"/>
                  <a:pt x="510208" y="43070"/>
                  <a:pt x="496956" y="39757"/>
                </a:cubicBezTo>
                <a:cubicBezTo>
                  <a:pt x="487017" y="33131"/>
                  <a:pt x="478324" y="24072"/>
                  <a:pt x="467139" y="19878"/>
                </a:cubicBezTo>
                <a:cubicBezTo>
                  <a:pt x="451321" y="13946"/>
                  <a:pt x="433934" y="13604"/>
                  <a:pt x="417443" y="9939"/>
                </a:cubicBezTo>
                <a:cubicBezTo>
                  <a:pt x="404108" y="6976"/>
                  <a:pt x="390939" y="3313"/>
                  <a:pt x="377687" y="0"/>
                </a:cubicBezTo>
                <a:cubicBezTo>
                  <a:pt x="291548" y="3313"/>
                  <a:pt x="204541" y="-2694"/>
                  <a:pt x="119269" y="9939"/>
                </a:cubicBezTo>
                <a:cubicBezTo>
                  <a:pt x="108905" y="11474"/>
                  <a:pt x="115875" y="31576"/>
                  <a:pt x="109330" y="39757"/>
                </a:cubicBezTo>
                <a:cubicBezTo>
                  <a:pt x="95318" y="57273"/>
                  <a:pt x="69337" y="63027"/>
                  <a:pt x="49695" y="69574"/>
                </a:cubicBezTo>
                <a:cubicBezTo>
                  <a:pt x="13714" y="93561"/>
                  <a:pt x="30562" y="84110"/>
                  <a:pt x="0" y="99391"/>
                </a:cubicBezTo>
                <a:lnTo>
                  <a:pt x="39756" y="99391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9147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2991-ADB8-4592-E5D3-D8A0862B2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101"/>
            <a:ext cx="10515600" cy="1325563"/>
          </a:xfrm>
        </p:spPr>
        <p:txBody>
          <a:bodyPr/>
          <a:lstStyle/>
          <a:p>
            <a:r>
              <a:rPr lang="en-US" b="1" dirty="0" err="1"/>
              <a:t>YearBuilt</a:t>
            </a:r>
            <a:r>
              <a:rPr lang="en-US" b="1" dirty="0"/>
              <a:t> after 1960</a:t>
            </a:r>
            <a:endParaRPr lang="en-CA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3143CA-19C2-40E4-40E6-501C7AA62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202" y="1451113"/>
            <a:ext cx="5313320" cy="53062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A6359-722A-058D-E4F5-741B470C1707}"/>
              </a:ext>
            </a:extLst>
          </p:cNvPr>
          <p:cNvSpPr txBox="1"/>
          <p:nvPr/>
        </p:nvSpPr>
        <p:spPr>
          <a:xfrm>
            <a:off x="5655366" y="2892287"/>
            <a:ext cx="6502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3 houses in 1989 who’s 75% quantile </a:t>
            </a:r>
            <a:r>
              <a:rPr lang="en-US" dirty="0" err="1"/>
              <a:t>SalePrice</a:t>
            </a:r>
            <a:r>
              <a:rPr lang="en-US" dirty="0"/>
              <a:t> ($305000)</a:t>
            </a:r>
          </a:p>
          <a:p>
            <a:r>
              <a:rPr lang="en-US" dirty="0"/>
              <a:t>Is higher compared to other houses in the same period of time</a:t>
            </a:r>
            <a:endParaRPr lang="en-CA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1262FBA-2857-9721-3A6D-DE7DC3E54661}"/>
              </a:ext>
            </a:extLst>
          </p:cNvPr>
          <p:cNvSpPr/>
          <p:nvPr/>
        </p:nvSpPr>
        <p:spPr>
          <a:xfrm>
            <a:off x="1013527" y="5715000"/>
            <a:ext cx="477777" cy="536713"/>
          </a:xfrm>
          <a:custGeom>
            <a:avLst/>
            <a:gdLst>
              <a:gd name="connsiteX0" fmla="*/ 89716 w 477777"/>
              <a:gd name="connsiteY0" fmla="*/ 0 h 536713"/>
              <a:gd name="connsiteX1" fmla="*/ 89716 w 477777"/>
              <a:gd name="connsiteY1" fmla="*/ 0 h 536713"/>
              <a:gd name="connsiteX2" fmla="*/ 49960 w 477777"/>
              <a:gd name="connsiteY2" fmla="*/ 89452 h 536713"/>
              <a:gd name="connsiteX3" fmla="*/ 40021 w 477777"/>
              <a:gd name="connsiteY3" fmla="*/ 119270 h 536713"/>
              <a:gd name="connsiteX4" fmla="*/ 10203 w 477777"/>
              <a:gd name="connsiteY4" fmla="*/ 159026 h 536713"/>
              <a:gd name="connsiteX5" fmla="*/ 264 w 477777"/>
              <a:gd name="connsiteY5" fmla="*/ 208722 h 536713"/>
              <a:gd name="connsiteX6" fmla="*/ 69838 w 477777"/>
              <a:gd name="connsiteY6" fmla="*/ 417443 h 536713"/>
              <a:gd name="connsiteX7" fmla="*/ 119534 w 477777"/>
              <a:gd name="connsiteY7" fmla="*/ 477078 h 536713"/>
              <a:gd name="connsiteX8" fmla="*/ 159290 w 477777"/>
              <a:gd name="connsiteY8" fmla="*/ 506896 h 536713"/>
              <a:gd name="connsiteX9" fmla="*/ 189108 w 477777"/>
              <a:gd name="connsiteY9" fmla="*/ 516835 h 536713"/>
              <a:gd name="connsiteX10" fmla="*/ 238803 w 477777"/>
              <a:gd name="connsiteY10" fmla="*/ 536713 h 536713"/>
              <a:gd name="connsiteX11" fmla="*/ 368012 w 477777"/>
              <a:gd name="connsiteY11" fmla="*/ 516835 h 536713"/>
              <a:gd name="connsiteX12" fmla="*/ 397830 w 477777"/>
              <a:gd name="connsiteY12" fmla="*/ 467139 h 536713"/>
              <a:gd name="connsiteX13" fmla="*/ 407769 w 477777"/>
              <a:gd name="connsiteY13" fmla="*/ 437322 h 536713"/>
              <a:gd name="connsiteX14" fmla="*/ 427647 w 477777"/>
              <a:gd name="connsiteY14" fmla="*/ 407504 h 536713"/>
              <a:gd name="connsiteX15" fmla="*/ 467403 w 477777"/>
              <a:gd name="connsiteY15" fmla="*/ 337930 h 536713"/>
              <a:gd name="connsiteX16" fmla="*/ 447525 w 477777"/>
              <a:gd name="connsiteY16" fmla="*/ 238539 h 536713"/>
              <a:gd name="connsiteX17" fmla="*/ 427647 w 477777"/>
              <a:gd name="connsiteY17" fmla="*/ 168965 h 536713"/>
              <a:gd name="connsiteX18" fmla="*/ 368012 w 477777"/>
              <a:gd name="connsiteY18" fmla="*/ 69574 h 536713"/>
              <a:gd name="connsiteX19" fmla="*/ 328256 w 477777"/>
              <a:gd name="connsiteY19" fmla="*/ 39757 h 536713"/>
              <a:gd name="connsiteX20" fmla="*/ 268621 w 477777"/>
              <a:gd name="connsiteY20" fmla="*/ 19878 h 536713"/>
              <a:gd name="connsiteX21" fmla="*/ 159290 w 477777"/>
              <a:gd name="connsiteY21" fmla="*/ 39757 h 536713"/>
              <a:gd name="connsiteX22" fmla="*/ 129473 w 477777"/>
              <a:gd name="connsiteY22" fmla="*/ 49696 h 536713"/>
              <a:gd name="connsiteX23" fmla="*/ 89716 w 477777"/>
              <a:gd name="connsiteY23" fmla="*/ 59635 h 536713"/>
              <a:gd name="connsiteX24" fmla="*/ 49960 w 477777"/>
              <a:gd name="connsiteY24" fmla="*/ 69574 h 536713"/>
              <a:gd name="connsiteX25" fmla="*/ 49960 w 477777"/>
              <a:gd name="connsiteY25" fmla="*/ 69574 h 5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77777" h="536713">
                <a:moveTo>
                  <a:pt x="89716" y="0"/>
                </a:moveTo>
                <a:lnTo>
                  <a:pt x="89716" y="0"/>
                </a:lnTo>
                <a:cubicBezTo>
                  <a:pt x="76464" y="29817"/>
                  <a:pt x="62510" y="59332"/>
                  <a:pt x="49960" y="89452"/>
                </a:cubicBezTo>
                <a:cubicBezTo>
                  <a:pt x="45930" y="99123"/>
                  <a:pt x="45219" y="110173"/>
                  <a:pt x="40021" y="119270"/>
                </a:cubicBezTo>
                <a:cubicBezTo>
                  <a:pt x="31802" y="133653"/>
                  <a:pt x="20142" y="145774"/>
                  <a:pt x="10203" y="159026"/>
                </a:cubicBezTo>
                <a:cubicBezTo>
                  <a:pt x="6890" y="175591"/>
                  <a:pt x="-1602" y="191932"/>
                  <a:pt x="264" y="208722"/>
                </a:cubicBezTo>
                <a:cubicBezTo>
                  <a:pt x="10925" y="304669"/>
                  <a:pt x="27625" y="340050"/>
                  <a:pt x="69838" y="417443"/>
                </a:cubicBezTo>
                <a:cubicBezTo>
                  <a:pt x="83306" y="442135"/>
                  <a:pt x="97986" y="458608"/>
                  <a:pt x="119534" y="477078"/>
                </a:cubicBezTo>
                <a:cubicBezTo>
                  <a:pt x="132111" y="487859"/>
                  <a:pt x="144907" y="498677"/>
                  <a:pt x="159290" y="506896"/>
                </a:cubicBezTo>
                <a:cubicBezTo>
                  <a:pt x="168387" y="512094"/>
                  <a:pt x="179298" y="513156"/>
                  <a:pt x="189108" y="516835"/>
                </a:cubicBezTo>
                <a:cubicBezTo>
                  <a:pt x="205813" y="523099"/>
                  <a:pt x="222238" y="530087"/>
                  <a:pt x="238803" y="536713"/>
                </a:cubicBezTo>
                <a:cubicBezTo>
                  <a:pt x="281873" y="530087"/>
                  <a:pt x="328089" y="534301"/>
                  <a:pt x="368012" y="516835"/>
                </a:cubicBezTo>
                <a:cubicBezTo>
                  <a:pt x="385711" y="509092"/>
                  <a:pt x="389190" y="484418"/>
                  <a:pt x="397830" y="467139"/>
                </a:cubicBezTo>
                <a:cubicBezTo>
                  <a:pt x="402515" y="457768"/>
                  <a:pt x="403084" y="446693"/>
                  <a:pt x="407769" y="437322"/>
                </a:cubicBezTo>
                <a:cubicBezTo>
                  <a:pt x="413111" y="426638"/>
                  <a:pt x="421501" y="417747"/>
                  <a:pt x="427647" y="407504"/>
                </a:cubicBezTo>
                <a:cubicBezTo>
                  <a:pt x="441389" y="384600"/>
                  <a:pt x="454151" y="361121"/>
                  <a:pt x="467403" y="337930"/>
                </a:cubicBezTo>
                <a:cubicBezTo>
                  <a:pt x="484469" y="252606"/>
                  <a:pt x="482218" y="321802"/>
                  <a:pt x="447525" y="238539"/>
                </a:cubicBezTo>
                <a:cubicBezTo>
                  <a:pt x="438248" y="216275"/>
                  <a:pt x="436305" y="191477"/>
                  <a:pt x="427647" y="168965"/>
                </a:cubicBezTo>
                <a:cubicBezTo>
                  <a:pt x="416441" y="139829"/>
                  <a:pt x="391771" y="93333"/>
                  <a:pt x="368012" y="69574"/>
                </a:cubicBezTo>
                <a:cubicBezTo>
                  <a:pt x="356299" y="57861"/>
                  <a:pt x="343072" y="47165"/>
                  <a:pt x="328256" y="39757"/>
                </a:cubicBezTo>
                <a:cubicBezTo>
                  <a:pt x="309515" y="30386"/>
                  <a:pt x="268621" y="19878"/>
                  <a:pt x="268621" y="19878"/>
                </a:cubicBezTo>
                <a:cubicBezTo>
                  <a:pt x="232177" y="26504"/>
                  <a:pt x="195509" y="31996"/>
                  <a:pt x="159290" y="39757"/>
                </a:cubicBezTo>
                <a:cubicBezTo>
                  <a:pt x="149046" y="41952"/>
                  <a:pt x="139547" y="46818"/>
                  <a:pt x="129473" y="49696"/>
                </a:cubicBezTo>
                <a:cubicBezTo>
                  <a:pt x="116338" y="53449"/>
                  <a:pt x="102851" y="55882"/>
                  <a:pt x="89716" y="59635"/>
                </a:cubicBezTo>
                <a:cubicBezTo>
                  <a:pt x="51262" y="70622"/>
                  <a:pt x="72113" y="69574"/>
                  <a:pt x="49960" y="69574"/>
                </a:cubicBezTo>
                <a:lnTo>
                  <a:pt x="49960" y="69574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8D166-0BB8-7929-6C0B-FC161F2A3781}"/>
              </a:ext>
            </a:extLst>
          </p:cNvPr>
          <p:cNvSpPr txBox="1"/>
          <p:nvPr/>
        </p:nvSpPr>
        <p:spPr>
          <a:xfrm>
            <a:off x="5641230" y="4417051"/>
            <a:ext cx="6706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So, there are three years – </a:t>
            </a:r>
            <a:r>
              <a:rPr lang="en-US" b="1" dirty="0"/>
              <a:t>1893</a:t>
            </a:r>
            <a:r>
              <a:rPr lang="en-US" dirty="0"/>
              <a:t> (1 house), </a:t>
            </a:r>
            <a:r>
              <a:rPr lang="en-US" b="1" dirty="0"/>
              <a:t>1932</a:t>
            </a:r>
            <a:r>
              <a:rPr lang="en-US" dirty="0"/>
              <a:t> </a:t>
            </a:r>
          </a:p>
          <a:p>
            <a:r>
              <a:rPr lang="en-US" dirty="0"/>
              <a:t>(4 houses), and </a:t>
            </a:r>
            <a:r>
              <a:rPr lang="en-US" b="1" dirty="0"/>
              <a:t>1989</a:t>
            </a:r>
            <a:r>
              <a:rPr lang="en-US" dirty="0"/>
              <a:t> (3 houses) in which the </a:t>
            </a:r>
            <a:r>
              <a:rPr lang="en-US" dirty="0" err="1"/>
              <a:t>SalePrice</a:t>
            </a:r>
            <a:r>
              <a:rPr lang="en-US" dirty="0"/>
              <a:t> was</a:t>
            </a:r>
          </a:p>
          <a:p>
            <a:r>
              <a:rPr lang="en-US" dirty="0"/>
              <a:t>higher compared to other properties built in the same period of time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2618389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3439</TotalTime>
  <Words>413</Words>
  <Application>Microsoft Office PowerPoint</Application>
  <PresentationFormat>Widescreen</PresentationFormat>
  <Paragraphs>54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Corbel</vt:lpstr>
      <vt:lpstr>Depth</vt:lpstr>
      <vt:lpstr>Cleaning and Transforming the Data</vt:lpstr>
      <vt:lpstr>Python Libraries</vt:lpstr>
      <vt:lpstr>Exploring the Data</vt:lpstr>
      <vt:lpstr>Graphical Representation of FullBath and TotRmsAbvGrd</vt:lpstr>
      <vt:lpstr>Exploring the SalePrice by the YearBuilt with mean</vt:lpstr>
      <vt:lpstr>Exploring the SalePrice by the YearBuilt with median</vt:lpstr>
      <vt:lpstr>Creating three groups of time YearBuilt &lt;=1915</vt:lpstr>
      <vt:lpstr>YearBuilt between 1915 and 1960</vt:lpstr>
      <vt:lpstr>YearBuilt after 1960</vt:lpstr>
      <vt:lpstr>Further Exploration of the houses in 1893, 1932, and 1989</vt:lpstr>
      <vt:lpstr>Removing the rows by ID</vt:lpstr>
      <vt:lpstr>Transforming FullBath into a new variable with three categories</vt:lpstr>
      <vt:lpstr>Transforming YearBuilt variable</vt:lpstr>
      <vt:lpstr>SalePrice by YearBuilt2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Larisa B</cp:lastModifiedBy>
  <cp:revision>76</cp:revision>
  <dcterms:created xsi:type="dcterms:W3CDTF">2025-09-10T15:16:41Z</dcterms:created>
  <dcterms:modified xsi:type="dcterms:W3CDTF">2025-09-16T22:09:36Z</dcterms:modified>
</cp:coreProperties>
</file>