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4600-1141-481C-9EE3-525EF9E2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9834-3B5A-4806-9900-81C68E66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327A-CE2A-4A61-9A2C-BD04C84D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D96B-B2D3-4A68-A0BB-55D14D49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F1F3-B6FC-4244-9829-82431769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39CD-B238-4692-940F-295C24B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D1BD5-9801-4E94-8869-E69F7164C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85F1-DFD3-4933-B351-9258804D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87F2-6245-4DFA-B97D-3CF76129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8988-DE98-4E70-93F2-E6B073D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D5481-DA00-4F74-8C53-CE880625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F6502-66B0-4950-BDDD-60CC7FA57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B2E1-27BA-46CC-9FEB-FFC292A0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CB1B-E9CB-454E-894C-4A4EDF84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A9BE-A512-449D-A25C-EFEBF598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70C0-2887-473C-9EEE-D57C1905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BE37-C849-40B5-BF22-4A127B4F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44FD-DC8D-4412-A363-7338717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334E-8B97-41DC-9FFB-29662FFB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812E-040C-4FE1-8E6E-9F85E5C3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2A65-5257-4094-BEFC-C077B988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74432-34BE-4162-B7B3-8BFC9061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DDCE-5D93-4043-B6B4-21BAC34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C446-3203-4EC6-B063-B76213B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5BED-1D71-48C1-8365-D0436A9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30BC-8C40-4B30-83C4-779E14DB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0FF1-7571-404F-A581-48BA3F8C5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0CB9E-87A8-4DB7-B002-27C251C1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D0A27-C0E1-4CC3-9BCE-26CA4B8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1385-3F27-4F30-8F37-1660625D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D72A-B7F3-4400-A4BA-24E21E7D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F2D-D496-40B4-A77A-799D8BD5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37A8-92B4-4DFA-A2CC-9A7962D8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1B64-4BE6-444C-97CC-3DBD2FC4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5DEE-B0EC-457E-94C4-DE17946A8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B7813-29E4-47CF-9F07-B530B301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9BADE-1983-4AC5-AD3A-3B65783E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D2E61-3ACC-4916-8122-460DB309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46577-F382-4830-952C-76567F2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D2B-6FA9-4B15-BF8D-91405C08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8735E-D7E3-481D-840E-C8A939B4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4D664-55CC-4E10-A182-44B6E6BF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D7F53-695D-461E-957D-CE7ADABD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0C299-D4D5-4E47-A7FD-E386FBE2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58A13-2F34-439E-8871-9EC50A5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BAEE-3EDC-4FD7-8C58-3DB5E920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1CA7-57E0-4715-A9FF-46986912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31F6-8667-4BA9-A038-E64A0F95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88939-759E-4012-9874-3BED682D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0E5F-9886-4B0C-B7F2-BBD961BB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CA865-2182-48E7-8A77-DCC493D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A4E5F-3888-4320-A9A3-5E38C24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9D4A-3917-4178-AAC9-818A0E51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5F431-9824-4A71-B03A-6F767D855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D9D2-26FE-4A08-9584-359B5457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DC3F-8905-43DD-8672-892856B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92E8-EFB3-4C98-80E9-96757843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EB57-C171-4568-B2EB-65C7C46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CCC10-C8EE-4A77-B165-CB13E304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5F48-6A65-4916-9CEB-5AC49476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EECA-9F63-4943-AD23-F1E71F52A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057C-44AD-4DB2-8139-CDEF1D78601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88A7-2DBA-4A5C-9663-B7B7C817E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7E49-7374-4EF4-9310-A8FF54BF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1A2D-D8B2-4C12-A037-A32D0B2E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orgiana.Frusescu@endav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w" TargetMode="External"/><Relationship Id="rId4" Type="http://schemas.openxmlformats.org/officeDocument/2006/relationships/hyperlink" Target="https://git-scm.com/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9C94-3271-4D99-97E1-D029284A3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Web technologies using </a:t>
            </a:r>
            <a:r>
              <a:rPr lang="en-GB" b="1" dirty="0">
                <a:solidFill>
                  <a:srgbClr val="DE411B"/>
                </a:solidFill>
              </a:rPr>
              <a:t>java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F4DEE-5728-4AB1-BDBF-D616541F6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1</a:t>
            </a:r>
          </a:p>
          <a:p>
            <a:r>
              <a:rPr lang="en-US" dirty="0"/>
              <a:t>Georgiana Frusescu</a:t>
            </a:r>
          </a:p>
          <a:p>
            <a:r>
              <a:rPr lang="en-US" dirty="0">
                <a:hlinkClick r:id="rId2"/>
              </a:rPr>
              <a:t>Georgiana.Frusescu@endava.com</a:t>
            </a:r>
            <a:endParaRPr lang="en-US" dirty="0"/>
          </a:p>
          <a:p>
            <a:r>
              <a:rPr lang="en-US" dirty="0"/>
              <a:t>soare.georgiana95@gmail.com</a:t>
            </a:r>
          </a:p>
        </p:txBody>
      </p:sp>
    </p:spTree>
    <p:extLst>
      <p:ext uri="{BB962C8B-B14F-4D97-AF65-F5344CB8AC3E}">
        <p14:creationId xmlns:p14="http://schemas.microsoft.com/office/powerpoint/2010/main" val="15847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DD6E-553A-4B43-888E-24D7C0D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49FD-AEC3-4A32-BA9D-F2CA6E77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servlet containers are usually running inside a Java web server such as Jetty, Tomcat, etc.</a:t>
            </a:r>
          </a:p>
          <a:p>
            <a:r>
              <a:rPr lang="en-US" dirty="0"/>
              <a:t>For our lab, we will use a Tomcat web server.</a:t>
            </a:r>
          </a:p>
          <a:p>
            <a:r>
              <a:rPr lang="en-US" dirty="0"/>
              <a:t>Let’s setup a Tomcat web server by:</a:t>
            </a:r>
          </a:p>
          <a:p>
            <a:pPr lvl="1"/>
            <a:r>
              <a:rPr lang="en-US" dirty="0"/>
              <a:t>Download Tomcat from </a:t>
            </a:r>
            <a:r>
              <a:rPr lang="en-US" dirty="0">
                <a:hlinkClick r:id="rId2"/>
              </a:rPr>
              <a:t>https://tomcat.apache.org/</a:t>
            </a:r>
            <a:r>
              <a:rPr lang="en-US" dirty="0"/>
              <a:t> - Tomcat 9.0 zip file</a:t>
            </a:r>
          </a:p>
          <a:p>
            <a:pPr lvl="1"/>
            <a:r>
              <a:rPr lang="en-US" dirty="0"/>
              <a:t>Unzip and add the folder in a location of your preference</a:t>
            </a:r>
          </a:p>
          <a:p>
            <a:pPr lvl="1"/>
            <a:r>
              <a:rPr lang="en-US" dirty="0"/>
              <a:t>In your IDE create a project: </a:t>
            </a:r>
            <a:r>
              <a:rPr lang="en-US" b="1" dirty="0"/>
              <a:t>Java Enterprise </a:t>
            </a:r>
            <a:r>
              <a:rPr lang="en-US" dirty="0"/>
              <a:t>and setup the application server as the downloaded tomcat web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28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C0B-CACA-4CD3-A774-92EE97B4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2616-D9A4-425E-99F6-5DB14CB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JavaEE</a:t>
            </a:r>
            <a:r>
              <a:rPr lang="en-US" dirty="0"/>
              <a:t> project in IntelliJ running on a Tomcat Application Server;</a:t>
            </a:r>
          </a:p>
          <a:p>
            <a:r>
              <a:rPr lang="en-US" dirty="0"/>
              <a:t>Create a form on JSP file;</a:t>
            </a:r>
          </a:p>
          <a:p>
            <a:r>
              <a:rPr lang="en-US" dirty="0"/>
              <a:t>Create a Servlet:</a:t>
            </a:r>
          </a:p>
          <a:p>
            <a:pPr lvl="1"/>
            <a:r>
              <a:rPr lang="en-US" dirty="0"/>
              <a:t>Configure URL through web.xml/ @WebServlet annotation</a:t>
            </a:r>
          </a:p>
          <a:p>
            <a:pPr lvl="1"/>
            <a:r>
              <a:rPr lang="en-US" dirty="0"/>
              <a:t>Receive Request parameters from URL (GET)</a:t>
            </a:r>
          </a:p>
          <a:p>
            <a:pPr lvl="1"/>
            <a:r>
              <a:rPr lang="en-US" dirty="0"/>
              <a:t>Receive Request parameters from form (POST)</a:t>
            </a:r>
          </a:p>
          <a:p>
            <a:pPr lvl="1"/>
            <a:r>
              <a:rPr lang="en-US" dirty="0"/>
              <a:t>Send values to a new JSP page</a:t>
            </a:r>
          </a:p>
          <a:p>
            <a:r>
              <a:rPr lang="en-US" dirty="0"/>
              <a:t>Validate login-form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AD35-0A35-4F54-9EA7-F9EB9417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the IntelliJ IDEA version is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66FD-2582-40D5-B49A-54FBCD8B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Java Enterprise project and configure it as following: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B0B9-D9E7-4031-ADD6-C954D1876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05800" y="1309732"/>
            <a:ext cx="304800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55C74-7238-481B-9DD2-87ACD7FE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49" y="2297333"/>
            <a:ext cx="6935003" cy="35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8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A6CF-F639-4283-9E13-A41C2A20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Web Profile (includes Servlets)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C7BD9-FAB8-4352-81E0-D6A96B9ED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925" y="1690688"/>
            <a:ext cx="7626149" cy="4351338"/>
          </a:xfrm>
        </p:spPr>
      </p:pic>
    </p:spTree>
    <p:extLst>
      <p:ext uri="{BB962C8B-B14F-4D97-AF65-F5344CB8AC3E}">
        <p14:creationId xmlns:p14="http://schemas.microsoft.com/office/powerpoint/2010/main" val="390653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ECD-D4F5-40F6-8BED-B20259BC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JSP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4C3E-AB62-44BD-A354-5A9DA9DCD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6295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	A JSP file is a server-generated web page. It is similar to an .ASP or .PHP file, but contains Java code instead of ActiveX or PHP. </a:t>
            </a:r>
          </a:p>
          <a:p>
            <a:pPr marL="0" indent="0" algn="just">
              <a:buNone/>
            </a:pPr>
            <a:r>
              <a:rPr lang="en-US" dirty="0"/>
              <a:t>	The code is parsed by the web server, which generates HTML that is sent to the user's computer.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2A4044-6D4F-4538-AC04-24FBE2891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4495" y="1959429"/>
            <a:ext cx="7260643" cy="3673746"/>
          </a:xfrm>
        </p:spPr>
      </p:pic>
    </p:spTree>
    <p:extLst>
      <p:ext uri="{BB962C8B-B14F-4D97-AF65-F5344CB8AC3E}">
        <p14:creationId xmlns:p14="http://schemas.microsoft.com/office/powerpoint/2010/main" val="236355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90F0-B8A8-4B96-8A27-8CBD363F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Create a Java Servlet</a:t>
            </a:r>
            <a:br>
              <a:rPr lang="en-US" dirty="0"/>
            </a:br>
            <a:r>
              <a:rPr lang="en-US" sz="1800" dirty="0"/>
              <a:t>All servlets must implement the </a:t>
            </a:r>
            <a:r>
              <a:rPr lang="en-US" sz="1800" b="1" dirty="0"/>
              <a:t>Servlet</a:t>
            </a:r>
            <a:r>
              <a:rPr lang="en-US" sz="1800" dirty="0"/>
              <a:t> interface, which defines life-cycle methods. When it comes to HTTP Servlets, the java class must extend the abstract </a:t>
            </a:r>
            <a:r>
              <a:rPr lang="en-US" sz="1800" b="1" dirty="0" err="1"/>
              <a:t>HttpServlet</a:t>
            </a:r>
            <a:r>
              <a:rPr lang="en-US" sz="1800" dirty="0"/>
              <a:t> class which provides methods, such as </a:t>
            </a:r>
            <a:r>
              <a:rPr lang="en-US" sz="1800" b="1" dirty="0" err="1"/>
              <a:t>doGet</a:t>
            </a:r>
            <a:r>
              <a:rPr lang="en-US" sz="1800" dirty="0"/>
              <a:t> and </a:t>
            </a:r>
            <a:r>
              <a:rPr lang="en-US" sz="1800" b="1" dirty="0" err="1"/>
              <a:t>doPos</a:t>
            </a:r>
            <a:r>
              <a:rPr lang="en-US" sz="1800" dirty="0" err="1"/>
              <a:t>t</a:t>
            </a:r>
            <a:r>
              <a:rPr lang="en-US" sz="1800" dirty="0"/>
              <a:t>, for handling HTTP-specific services.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A7FADF-744E-49E7-9EA9-950C21A4D0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4818"/>
            <a:ext cx="5181600" cy="31929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15306D-C7C6-4C1C-AC5D-A96AA5C25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96152"/>
            <a:ext cx="5181600" cy="3610284"/>
          </a:xfrm>
        </p:spPr>
      </p:pic>
    </p:spTree>
    <p:extLst>
      <p:ext uri="{BB962C8B-B14F-4D97-AF65-F5344CB8AC3E}">
        <p14:creationId xmlns:p14="http://schemas.microsoft.com/office/powerpoint/2010/main" val="296815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679A-4937-473E-B810-3BEB85B0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8DB8-8CA9-4D94-A3EB-415BC1617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Map the servlet using XML deployment descriptor named </a:t>
            </a:r>
            <a:r>
              <a:rPr lang="en-US" i="1" dirty="0"/>
              <a:t>web.xml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AAE90-D75F-4126-A75C-4BE25AC0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8231"/>
            <a:ext cx="5181600" cy="5438732"/>
          </a:xfrm>
        </p:spPr>
        <p:txBody>
          <a:bodyPr/>
          <a:lstStyle/>
          <a:p>
            <a:r>
              <a:rPr lang="en-US" sz="1800" dirty="0"/>
              <a:t>We can avoid using XML deployment descriptor named </a:t>
            </a:r>
            <a:r>
              <a:rPr lang="en-US" sz="1800" i="1" dirty="0"/>
              <a:t>web.xml </a:t>
            </a:r>
            <a:r>
              <a:rPr lang="en-US" sz="1800" dirty="0"/>
              <a:t>for our Servlet mapping by using the </a:t>
            </a:r>
            <a:r>
              <a:rPr lang="en-US" sz="1800" b="1" dirty="0"/>
              <a:t>@WebServlet </a:t>
            </a:r>
            <a:r>
              <a:rPr lang="en-US" sz="1800" dirty="0"/>
              <a:t>annotation which is processed by the container at deployment time, and the corresponding servlet made available at the specified URL patterns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CA668-543F-4FB0-884E-AA968D0C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74" y="3095538"/>
            <a:ext cx="5179926" cy="2480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E90D12-ED2A-4DFB-BE9E-8AA8F6B9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82473"/>
            <a:ext cx="5165801" cy="31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D020-6662-42C2-BAE7-A85A59F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E4CAE-13D2-4D0E-88D1-8C4321DC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482" y="1825625"/>
            <a:ext cx="4507035" cy="4351338"/>
          </a:xfrm>
        </p:spPr>
      </p:pic>
    </p:spTree>
    <p:extLst>
      <p:ext uri="{BB962C8B-B14F-4D97-AF65-F5344CB8AC3E}">
        <p14:creationId xmlns:p14="http://schemas.microsoft.com/office/powerpoint/2010/main" val="20273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888-FC86-4DD7-9716-BB51857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2058-CFC3-44B1-AA55-E0B0EBDB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Setup the environment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Java Servlets</a:t>
            </a:r>
          </a:p>
        </p:txBody>
      </p:sp>
    </p:spTree>
    <p:extLst>
      <p:ext uri="{BB962C8B-B14F-4D97-AF65-F5344CB8AC3E}">
        <p14:creationId xmlns:p14="http://schemas.microsoft.com/office/powerpoint/2010/main" val="402910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FFBA-F8BC-48A0-A241-71333B87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Setup the environment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6944-FBBF-4942-971D-F82937FD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Setup </a:t>
            </a:r>
            <a:r>
              <a:rPr lang="en-US" u="sng" dirty="0"/>
              <a:t>Java Development Kit </a:t>
            </a:r>
            <a:r>
              <a:rPr lang="en-US" dirty="0"/>
              <a:t>(JDK) :</a:t>
            </a:r>
          </a:p>
          <a:p>
            <a:pPr marL="1485900" lvl="2" indent="-571500">
              <a:buFont typeface="+mj-lt"/>
              <a:buAutoNum type="alphaLcParenR"/>
            </a:pPr>
            <a:r>
              <a:rPr lang="en-US" dirty="0"/>
              <a:t>Download the open-source build from: </a:t>
            </a:r>
            <a:r>
              <a:rPr lang="en-US" dirty="0">
                <a:hlinkClick r:id="rId2"/>
              </a:rPr>
              <a:t>https://jdk.java.net/11/</a:t>
            </a:r>
            <a:endParaRPr lang="en-US" dirty="0"/>
          </a:p>
          <a:p>
            <a:pPr marL="1485900" lvl="2" indent="-571500">
              <a:buFont typeface="+mj-lt"/>
              <a:buAutoNum type="alphaLcParenR"/>
            </a:pPr>
            <a:r>
              <a:rPr lang="en-US" dirty="0"/>
              <a:t>Extract the zip file into a folder: e.g. </a:t>
            </a:r>
            <a:r>
              <a:rPr lang="pt-BR" dirty="0"/>
              <a:t>C:\Program Files\Java\jdk-11.0.6</a:t>
            </a:r>
            <a:endParaRPr lang="en-US" dirty="0"/>
          </a:p>
          <a:p>
            <a:pPr marL="1485900" lvl="2" indent="-571500">
              <a:buFont typeface="+mj-lt"/>
              <a:buAutoNum type="alphaLcParenR"/>
            </a:pPr>
            <a:r>
              <a:rPr lang="en-US" dirty="0"/>
              <a:t>Edit the system environment variables to support java: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 Add the location of the bin folder of the JDK installation to the PATH variable in System Variables;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Set JAVA_HOME: Under System Variables, click New-&gt; Enter the variable name as JAVA_HOME -&gt; Enter the variable value as the installation path of the JDK ( where the zip file was extracted)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Test the installation: open the Command Prompt and type </a:t>
            </a:r>
            <a:r>
              <a:rPr lang="en-US" dirty="0">
                <a:highlight>
                  <a:srgbClr val="C0C0C0"/>
                </a:highlight>
              </a:rPr>
              <a:t>java –version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and install an Integrated Development Environment for Java </a:t>
            </a:r>
            <a:r>
              <a:rPr lang="en-US" dirty="0">
                <a:hlinkClick r:id="rId3"/>
              </a:rPr>
              <a:t>(IntelliJ)</a:t>
            </a:r>
            <a:r>
              <a:rPr lang="en-US" dirty="0"/>
              <a:t>-</a:t>
            </a:r>
            <a:r>
              <a:rPr lang="en-US" b="1" dirty="0"/>
              <a:t>ideaU-2020.2.3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a distributed version control system </a:t>
            </a:r>
            <a:r>
              <a:rPr lang="en-US" dirty="0">
                <a:hlinkClick r:id="rId4"/>
              </a:rPr>
              <a:t>(Git)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GitHub repository: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Create a GitHub account: https://github.com/join?source=header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Create a new repository </a:t>
            </a:r>
            <a:r>
              <a:rPr lang="en-US" u="sng" dirty="0"/>
              <a:t>web-technologies-java-labs </a:t>
            </a:r>
            <a:r>
              <a:rPr lang="en-US" dirty="0"/>
              <a:t>from </a:t>
            </a:r>
            <a:r>
              <a:rPr lang="en-US" dirty="0">
                <a:hlinkClick r:id="rId5"/>
              </a:rPr>
              <a:t>https://github.com/new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Clone the repository: Open the Command Prompt</a:t>
            </a:r>
            <a:r>
              <a:rPr lang="en-US" b="1" dirty="0"/>
              <a:t> </a:t>
            </a:r>
            <a:r>
              <a:rPr lang="en-US" dirty="0"/>
              <a:t>and run the following command:</a:t>
            </a:r>
          </a:p>
          <a:p>
            <a:pPr marL="914400" lvl="2" indent="0">
              <a:buNone/>
            </a:pPr>
            <a:r>
              <a:rPr lang="en-US" i="1" dirty="0"/>
              <a:t>git clone https://github.com/&lt;&lt;git-username&gt;&gt;/web-technologies-java-labs.git</a:t>
            </a:r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ACB-69FE-4B58-BF59-5C297DDE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D43-FD04-44C0-B283-2787DB83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3719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What is a Servlet?</a:t>
            </a:r>
          </a:p>
          <a:p>
            <a:pPr marL="0" indent="0" algn="just">
              <a:buNone/>
            </a:pPr>
            <a:r>
              <a:rPr lang="en-US" dirty="0"/>
              <a:t>	A Servlet is a Java class that handles requests, processes them and reply back with a response.</a:t>
            </a:r>
          </a:p>
          <a:p>
            <a:pPr marL="0" indent="0" algn="just">
              <a:buNone/>
            </a:pPr>
            <a:r>
              <a:rPr lang="en-US" dirty="0"/>
              <a:t>	A servlet is used to create a Java web application, in order to dynamically generate the contents according to a particular type  of a request received by the client (most commonly an HTTP request).</a:t>
            </a:r>
          </a:p>
          <a:p>
            <a:pPr marL="0" indent="0" algn="just">
              <a:buNone/>
            </a:pPr>
            <a:r>
              <a:rPr lang="en-US" dirty="0"/>
              <a:t>	A Java Servlet runs inside a Servlet container. A Servlet container may run multiple web applications at the same time, each having multiple servlets running inside.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848A2-BC0C-463F-AC73-18C579C3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12" y="554320"/>
            <a:ext cx="3984588" cy="60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F531-8961-4DE2-9923-496E103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usages: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B0159-DE16-472F-841E-905201E625CE}"/>
              </a:ext>
            </a:extLst>
          </p:cNvPr>
          <p:cNvSpPr txBox="1"/>
          <p:nvPr/>
        </p:nvSpPr>
        <p:spPr>
          <a:xfrm>
            <a:off x="1001749" y="2146056"/>
            <a:ext cx="3687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A Java Servlet can be used: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collect input from a user through an HTML form;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query records from a database;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create web pages dynamically;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C8F748-242F-4335-B2E0-8E3AF031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444" y="1690688"/>
            <a:ext cx="6501356" cy="3219061"/>
          </a:xfrm>
        </p:spPr>
      </p:pic>
    </p:spTree>
    <p:extLst>
      <p:ext uri="{BB962C8B-B14F-4D97-AF65-F5344CB8AC3E}">
        <p14:creationId xmlns:p14="http://schemas.microsoft.com/office/powerpoint/2010/main" val="11019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B021-5CE5-45F8-8EF0-3419A7B8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0EA-2419-4109-B9E1-FA31DD44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i="0" dirty="0">
                <a:effectLst/>
                <a:latin typeface="Roboto"/>
              </a:rPr>
              <a:t>Servlet container</a:t>
            </a:r>
            <a:r>
              <a:rPr lang="en-US" b="0" i="0" dirty="0">
                <a:effectLst/>
                <a:latin typeface="Roboto"/>
              </a:rPr>
              <a:t>, also known as </a:t>
            </a:r>
            <a:r>
              <a:rPr lang="en-US" b="1" i="0" dirty="0">
                <a:effectLst/>
                <a:latin typeface="Roboto"/>
              </a:rPr>
              <a:t>Servlet engine</a:t>
            </a:r>
            <a:r>
              <a:rPr lang="en-US" dirty="0">
                <a:latin typeface="Roboto"/>
              </a:rPr>
              <a:t>,</a:t>
            </a:r>
            <a:r>
              <a:rPr lang="en-US" b="0" i="0" dirty="0">
                <a:effectLst/>
                <a:latin typeface="Roboto"/>
              </a:rPr>
              <a:t> uses Java to dynamically generate a web page on the Server </a:t>
            </a:r>
            <a:r>
              <a:rPr lang="en-US" dirty="0">
                <a:latin typeface="Roboto"/>
              </a:rPr>
              <a:t>S</a:t>
            </a:r>
            <a:r>
              <a:rPr lang="en-US" b="0" i="0" dirty="0">
                <a:effectLst/>
                <a:latin typeface="Roboto"/>
              </a:rPr>
              <a:t>ide. </a:t>
            </a:r>
          </a:p>
          <a:p>
            <a:pPr algn="just" fontAlgn="base"/>
            <a:r>
              <a:rPr lang="en-US" b="0" i="0" dirty="0">
                <a:effectLst/>
                <a:latin typeface="Roboto"/>
              </a:rPr>
              <a:t>In a nutshell, it is a system that manages the Java Servlet components on top of the Web server to handle the Web client requests (e.g. parsing an HTTP request, connection handling </a:t>
            </a:r>
            <a:r>
              <a:rPr lang="en-US" b="0" i="0" dirty="0" err="1">
                <a:effectLst/>
                <a:latin typeface="Roboto"/>
              </a:rPr>
              <a:t>etc</a:t>
            </a:r>
            <a:r>
              <a:rPr lang="en-US" b="0" i="0" dirty="0">
                <a:effectLst/>
                <a:latin typeface="Roboto"/>
              </a:rPr>
              <a:t>).</a:t>
            </a:r>
          </a:p>
          <a:p>
            <a:pPr algn="just" fontAlgn="base"/>
            <a:r>
              <a:rPr lang="en-US" b="0" i="0" dirty="0">
                <a:effectLst/>
                <a:latin typeface="Roboto"/>
              </a:rPr>
              <a:t> One of the best-known open source servlet containers is </a:t>
            </a:r>
            <a:r>
              <a:rPr lang="en-US" b="1" i="0" dirty="0">
                <a:effectLst/>
                <a:latin typeface="Roboto"/>
              </a:rPr>
              <a:t>Tomcat</a:t>
            </a:r>
            <a:r>
              <a:rPr lang="en-US" b="0" i="0" dirty="0">
                <a:effectLst/>
                <a:latin typeface="Roboto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B9E-D728-4919-8B23-EF6D2F11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Servlet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184E-D971-4EA2-B10D-15B59664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dirty="0">
                <a:latin typeface="Roboto"/>
              </a:rPr>
              <a:t>The Servlet container manages the servlet lifecycle. There are three methods which define the servlet lifecycle and they can be found in the Servlet interface.</a:t>
            </a:r>
          </a:p>
          <a:p>
            <a:pPr algn="l" fontAlgn="base"/>
            <a:endParaRPr lang="en-US" dirty="0">
              <a:latin typeface="Roboto"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dirty="0" err="1">
                <a:latin typeface="Roboto"/>
              </a:rPr>
              <a:t>i</a:t>
            </a:r>
            <a:r>
              <a:rPr lang="en-US" b="0" i="0" dirty="0" err="1">
                <a:effectLst/>
                <a:latin typeface="Roboto"/>
              </a:rPr>
              <a:t>nit</a:t>
            </a:r>
            <a:r>
              <a:rPr lang="en-US" b="0" i="0" dirty="0">
                <a:effectLst/>
                <a:latin typeface="Roboto"/>
              </a:rPr>
              <a:t>()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Roboto"/>
              </a:rPr>
              <a:t>	The first time a servlet is invoked, the </a:t>
            </a:r>
            <a:r>
              <a:rPr lang="en-US" b="0" i="0" dirty="0" err="1">
                <a:effectLst/>
                <a:latin typeface="Roboto"/>
              </a:rPr>
              <a:t>init</a:t>
            </a:r>
            <a:r>
              <a:rPr lang="en-US" b="0" i="0" dirty="0">
                <a:effectLst/>
                <a:latin typeface="Roboto"/>
              </a:rPr>
              <a:t>() method is called (only once during a lifetime of a servlet)</a:t>
            </a:r>
          </a:p>
          <a:p>
            <a:pPr marL="514350" indent="-514350" algn="l" fontAlgn="base">
              <a:buAutoNum type="arabicPeriod" startAt="2"/>
            </a:pPr>
            <a:r>
              <a:rPr lang="en-US" dirty="0">
                <a:latin typeface="Roboto"/>
              </a:rPr>
              <a:t>service()</a:t>
            </a:r>
          </a:p>
          <a:p>
            <a:pPr marL="0" indent="0" algn="l" fontAlgn="base">
              <a:buNone/>
            </a:pPr>
            <a:r>
              <a:rPr lang="en-US" dirty="0">
                <a:latin typeface="Roboto"/>
              </a:rPr>
              <a:t>	The Container calls the service() method after the </a:t>
            </a:r>
            <a:r>
              <a:rPr lang="en-US" dirty="0" err="1">
                <a:latin typeface="Roboto"/>
              </a:rPr>
              <a:t>init</a:t>
            </a:r>
            <a:r>
              <a:rPr lang="en-US" dirty="0">
                <a:latin typeface="Roboto"/>
              </a:rPr>
              <a:t> method was successfully completed, to handle requests coming from the client, interprets the HTTP request type (GET, POST, PUT, DELETE, etc.) and calls </a:t>
            </a:r>
            <a:r>
              <a:rPr lang="en-US" dirty="0" err="1">
                <a:latin typeface="Roboto"/>
              </a:rPr>
              <a:t>doGet</a:t>
            </a:r>
            <a:r>
              <a:rPr lang="en-US" dirty="0">
                <a:latin typeface="Roboto"/>
              </a:rPr>
              <a:t>, </a:t>
            </a:r>
            <a:r>
              <a:rPr lang="en-US" dirty="0" err="1">
                <a:latin typeface="Roboto"/>
              </a:rPr>
              <a:t>doPost</a:t>
            </a:r>
            <a:r>
              <a:rPr lang="en-US" dirty="0">
                <a:latin typeface="Roboto"/>
              </a:rPr>
              <a:t>, </a:t>
            </a:r>
            <a:r>
              <a:rPr lang="en-US" dirty="0" err="1">
                <a:latin typeface="Roboto"/>
              </a:rPr>
              <a:t>doPut</a:t>
            </a:r>
            <a:r>
              <a:rPr lang="en-US" dirty="0">
                <a:latin typeface="Roboto"/>
              </a:rPr>
              <a:t>, </a:t>
            </a:r>
            <a:r>
              <a:rPr lang="en-US" dirty="0" err="1">
                <a:latin typeface="Roboto"/>
              </a:rPr>
              <a:t>doDelete</a:t>
            </a:r>
            <a:r>
              <a:rPr lang="en-US" dirty="0">
                <a:latin typeface="Roboto"/>
              </a:rPr>
              <a:t>, etc. methods as appropriate.</a:t>
            </a:r>
          </a:p>
          <a:p>
            <a:pPr marL="514350" indent="-514350" fontAlgn="base">
              <a:buFont typeface="Arial" panose="020B0604020202020204" pitchFamily="34" charset="0"/>
              <a:buAutoNum type="arabicPeriod" startAt="2"/>
            </a:pPr>
            <a:r>
              <a:rPr lang="en-US" dirty="0">
                <a:latin typeface="Roboto"/>
              </a:rPr>
              <a:t>destroy()</a:t>
            </a:r>
            <a:endParaRPr lang="en-US" dirty="0"/>
          </a:p>
          <a:p>
            <a:pPr marL="514350" indent="-514350" algn="l" fontAlgn="base">
              <a:buAutoNum type="arabicPeriod" startAt="2"/>
            </a:pPr>
            <a:endParaRPr lang="en-US" dirty="0">
              <a:latin typeface="Roboto"/>
            </a:endParaRPr>
          </a:p>
          <a:p>
            <a:pPr marL="514350" indent="-514350" algn="l" fontAlgn="base">
              <a:buAutoNum type="arabicPeriod" startAt="2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33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F69D-1D50-49AC-9BB5-8A6E0F0E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AADB0-34BB-437C-99E7-21320648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0629"/>
            <a:ext cx="10515600" cy="4333340"/>
          </a:xfrm>
        </p:spPr>
      </p:pic>
    </p:spTree>
    <p:extLst>
      <p:ext uri="{BB962C8B-B14F-4D97-AF65-F5344CB8AC3E}">
        <p14:creationId xmlns:p14="http://schemas.microsoft.com/office/powerpoint/2010/main" val="137863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DCD-5F2D-47B8-BC55-7D903A3F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Execution of Servlets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28F-2BCE-4EB9-B0C0-11F5D2528F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Execution of Servlets involves six basic steps: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The clients send the request to the web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web server receives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web server passes the request to the corresponding servlet.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servlet processes the request and generates the response in the form of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servlet sends the response back to the web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web server sends the response back to the client and the client browser displays it on the screen.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A02E01B-42C9-4C08-8A0F-B06162AD51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725083" cy="3814887"/>
          </a:xfrm>
        </p:spPr>
      </p:pic>
    </p:spTree>
    <p:extLst>
      <p:ext uri="{BB962C8B-B14F-4D97-AF65-F5344CB8AC3E}">
        <p14:creationId xmlns:p14="http://schemas.microsoft.com/office/powerpoint/2010/main" val="308159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993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Wingdings</vt:lpstr>
      <vt:lpstr>Office Theme</vt:lpstr>
      <vt:lpstr>Web technologies using java</vt:lpstr>
      <vt:lpstr>Agenda</vt:lpstr>
      <vt:lpstr> Setup the environment </vt:lpstr>
      <vt:lpstr>Java Servlets</vt:lpstr>
      <vt:lpstr>Java Servlet usages:</vt:lpstr>
      <vt:lpstr>Servlet container</vt:lpstr>
      <vt:lpstr>Servlet Lifecycle</vt:lpstr>
      <vt:lpstr>PowerPoint Presentation</vt:lpstr>
      <vt:lpstr> Execution of Servlets  </vt:lpstr>
      <vt:lpstr> Practice Time</vt:lpstr>
      <vt:lpstr>Requirements:</vt:lpstr>
      <vt:lpstr>Ensure the IntelliJ IDEA version is : </vt:lpstr>
      <vt:lpstr>Choose the Web Profile (includes Servlets)</vt:lpstr>
      <vt:lpstr>Create a JSP file</vt:lpstr>
      <vt:lpstr> Create a Java Servlet All servlets must implement the Servlet interface, which defines life-cycle methods. When it comes to HTTP Servlets, the java class must extend the abstract HttpServlet class which provides methods, such as doGet and doPost, for handling HTTP-specific services. </vt:lpstr>
      <vt:lpstr>Mapping the Servlet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using java</dc:title>
  <dc:creator>Georgiana Frusescu</dc:creator>
  <cp:lastModifiedBy>Georgiana Frusescu</cp:lastModifiedBy>
  <cp:revision>32</cp:revision>
  <dcterms:created xsi:type="dcterms:W3CDTF">2020-10-08T15:47:12Z</dcterms:created>
  <dcterms:modified xsi:type="dcterms:W3CDTF">2020-10-13T06:05:45Z</dcterms:modified>
</cp:coreProperties>
</file>