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59" r:id="rId6"/>
    <p:sldId id="272" r:id="rId7"/>
    <p:sldId id="262" r:id="rId8"/>
    <p:sldId id="264" r:id="rId9"/>
    <p:sldId id="263" r:id="rId10"/>
    <p:sldId id="270" r:id="rId11"/>
    <p:sldId id="276" r:id="rId12"/>
    <p:sldId id="265" r:id="rId13"/>
    <p:sldId id="273" r:id="rId14"/>
    <p:sldId id="271" r:id="rId15"/>
    <p:sldId id="275" r:id="rId16"/>
    <p:sldId id="274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3200" autoAdjust="0"/>
  </p:normalViewPr>
  <p:slideViewPr>
    <p:cSldViewPr snapToGrid="0">
      <p:cViewPr varScale="1">
        <p:scale>
          <a:sx n="107" d="100"/>
          <a:sy n="107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6:24:0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6:24:0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9D4F-6546-4885-8B1B-4662F137865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3A05C-E051-4EF4-A0AC-80C275D3C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3A05C-E051-4EF4-A0AC-80C275D3C9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3A05C-E051-4EF4-A0AC-80C275D3C9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3A05C-E051-4EF4-A0AC-80C275D3C9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4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73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1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4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E23A-BA24-4E80-8419-31EAB6305A8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835B-D4BA-441A-9193-FCA39287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14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152185.html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88500-text-awesome-question-mark-font-symbol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14690&amp;picture=hospital-entrances" TargetMode="External"/><Relationship Id="rId7" Type="http://schemas.openxmlformats.org/officeDocument/2006/relationships/hyperlink" Target="https://hacklibraryschool.com/2020/01/24/ten-tips-for-time-management-surviving-library-school-and-lif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www.pexels.com/photo/photo-of-pile-of-papers-2928232/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6/how-machine-learning-and-ai-are-transforming-the-online-gambling-industry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dfeet.com/blog/2018/05/how-to-find-the-cell-reference-for-a-searched-value-in-an-array-in-excel/" TargetMode="External"/><Relationship Id="rId13" Type="http://schemas.openxmlformats.org/officeDocument/2006/relationships/image" Target="../media/image13.jpg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testingftp.square7.ch/WikiCONTRATACION/index.php?title=Archivo:Icono_pdf.png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C_sharp_music.sv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jpg"/><Relationship Id="rId10" Type="http://schemas.openxmlformats.org/officeDocument/2006/relationships/hyperlink" Target="https://blog.hametbenoit.info/2020/11/05/sql-azure-data-studio-is-now-installed-automatically-with-sql-management-studio/" TargetMode="External"/><Relationship Id="rId4" Type="http://schemas.openxmlformats.org/officeDocument/2006/relationships/hyperlink" Target="https://schwabencode.com/blog/2019/10/18/Enable-CodeLens-in-Visual-Studio-2019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ru.bmstu.wiki/SQL_(Structured_Query_Language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AE79D5-3567-9257-9581-E5F238D27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Suport Robot Processing Automation – Clinică medicală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8D6704-33A4-DB89-8634-7C3B69D2D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155" y="4553836"/>
            <a:ext cx="4300051" cy="879298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Coordonator    </a:t>
            </a:r>
            <a:endParaRPr lang="ro-RO" sz="1800"/>
          </a:p>
          <a:p>
            <a:pPr algn="l"/>
            <a:r>
              <a:rPr lang="en-US" sz="1800"/>
              <a:t>Șef lucr. dr. ing. Cofaru Ioana Ileana   </a:t>
            </a:r>
            <a:endParaRPr lang="ro-RO" sz="1800"/>
          </a:p>
          <a:p>
            <a:pPr algn="l"/>
            <a:endParaRPr lang="en-US" sz="180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45613DCC-A0DC-3623-40AE-88BFE0C27ACD}"/>
              </a:ext>
            </a:extLst>
          </p:cNvPr>
          <p:cNvSpPr txBox="1">
            <a:spLocks/>
          </p:cNvSpPr>
          <p:nvPr/>
        </p:nvSpPr>
        <p:spPr>
          <a:xfrm>
            <a:off x="8577484" y="4604883"/>
            <a:ext cx="3181165" cy="77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Absolvent</a:t>
            </a:r>
            <a:r>
              <a:rPr lang="ro-RO" sz="1800"/>
              <a:t> </a:t>
            </a:r>
          </a:p>
          <a:p>
            <a:r>
              <a:rPr lang="en-US" sz="1800"/>
              <a:t>Giubega Larisa-Nicoleta</a:t>
            </a:r>
          </a:p>
          <a:p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399E6-A4A7-190B-DD2D-4564E8C6FC23}"/>
              </a:ext>
            </a:extLst>
          </p:cNvPr>
          <p:cNvSpPr txBox="1"/>
          <p:nvPr/>
        </p:nvSpPr>
        <p:spPr>
          <a:xfrm>
            <a:off x="4508006" y="6176158"/>
            <a:ext cx="3175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/>
              <a:t>Specializarea Calculatoare</a:t>
            </a:r>
          </a:p>
          <a:p>
            <a:pPr algn="ctr"/>
            <a:r>
              <a:rPr lang="ro-RO"/>
              <a:t>2022</a:t>
            </a:r>
            <a:endParaRPr lang="en-US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14D14F5C-8136-5DC3-DE14-6B5A13893415}"/>
              </a:ext>
            </a:extLst>
          </p:cNvPr>
          <p:cNvSpPr txBox="1">
            <a:spLocks/>
          </p:cNvSpPr>
          <p:nvPr/>
        </p:nvSpPr>
        <p:spPr>
          <a:xfrm>
            <a:off x="2023933" y="0"/>
            <a:ext cx="8144134" cy="10206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UNIVERSITATEA “LUCIAN BLAGA” DIN SIBIU</a:t>
            </a:r>
          </a:p>
          <a:p>
            <a:pPr algn="ctr"/>
            <a:r>
              <a:rPr lang="en-US" sz="2000"/>
              <a:t>FACULTATEA DE INGINERIE</a:t>
            </a:r>
          </a:p>
          <a:p>
            <a:pPr algn="ctr"/>
            <a:r>
              <a:rPr lang="en-US" sz="2000"/>
              <a:t>DEPARTAMENTUL DE CALCULATOARE ŞI INGINERIE ELECTRICĂ</a:t>
            </a:r>
          </a:p>
        </p:txBody>
      </p:sp>
    </p:spTree>
    <p:extLst>
      <p:ext uri="{BB962C8B-B14F-4D97-AF65-F5344CB8AC3E}">
        <p14:creationId xmlns:p14="http://schemas.microsoft.com/office/powerpoint/2010/main" val="40822599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110C-C20E-BFB4-B727-3DF193C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aplicație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707824-E766-7DAF-746C-58562C490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8"/>
          <a:stretch/>
        </p:blipFill>
        <p:spPr>
          <a:xfrm>
            <a:off x="7601774" y="2716365"/>
            <a:ext cx="2486372" cy="108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75E3E5-46DC-D3E8-AE5F-F0A1D1E73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098" b="6200"/>
          <a:stretch/>
        </p:blipFill>
        <p:spPr>
          <a:xfrm>
            <a:off x="8208577" y="2277795"/>
            <a:ext cx="1272766" cy="223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3F0A3A-D13F-7FCF-ECE5-F25B62A1C72F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8844960" y="2501186"/>
            <a:ext cx="0" cy="215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1C23B83-933C-6EDC-F007-A8767D4A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158" y="3893711"/>
            <a:ext cx="5681603" cy="2480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AF9F60-2D43-ACA3-1828-F14EA4630789}"/>
              </a:ext>
            </a:extLst>
          </p:cNvPr>
          <p:cNvSpPr txBox="1"/>
          <p:nvPr/>
        </p:nvSpPr>
        <p:spPr>
          <a:xfrm>
            <a:off x="7505490" y="6365225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Exemplu </a:t>
            </a:r>
            <a:r>
              <a:rPr lang="ro-RO"/>
              <a:t>conținut </a:t>
            </a:r>
            <a:r>
              <a:rPr lang="en-US"/>
              <a:t>fi</a:t>
            </a:r>
            <a:r>
              <a:rPr lang="ro-RO"/>
              <a:t>șier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C3B7F5-9161-FECD-757A-7587399D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17" y="2484329"/>
            <a:ext cx="5160834" cy="3889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322326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110C-C20E-BFB4-B727-3DF193C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aplicație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4C240-EAF8-28EC-DF65-D61776A2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11" y="5197537"/>
            <a:ext cx="6624545" cy="1439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EB0DB-6C0C-C207-3916-2432EFDF8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25"/>
          <a:stretch/>
        </p:blipFill>
        <p:spPr>
          <a:xfrm>
            <a:off x="524726" y="2253147"/>
            <a:ext cx="4962525" cy="1071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2D313-C064-ACBA-E88D-291622992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8" b="4661"/>
          <a:stretch/>
        </p:blipFill>
        <p:spPr>
          <a:xfrm>
            <a:off x="596172" y="3533290"/>
            <a:ext cx="4819631" cy="1071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8CB6E9-A309-F8B8-A7B6-3FA7D8709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76475"/>
            <a:ext cx="4876800" cy="981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AFCD10-6B59-DF50-6D53-3078D80D50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2137" r="3551" b="2137"/>
          <a:stretch/>
        </p:blipFill>
        <p:spPr>
          <a:xfrm>
            <a:off x="6096000" y="3533290"/>
            <a:ext cx="4914900" cy="1019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AFB433-5448-3FA8-3A02-9CEC21B231FB}"/>
              </a:ext>
            </a:extLst>
          </p:cNvPr>
          <p:cNvSpPr txBox="1"/>
          <p:nvPr/>
        </p:nvSpPr>
        <p:spPr>
          <a:xfrm>
            <a:off x="4415191" y="4828205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Exemplu </a:t>
            </a:r>
            <a:r>
              <a:rPr lang="ro-RO"/>
              <a:t>conținut </a:t>
            </a:r>
            <a:r>
              <a:rPr lang="en-US"/>
              <a:t>fi</a:t>
            </a:r>
            <a:r>
              <a:rPr lang="ro-RO"/>
              <a:t>șier: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86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E60C-C0C1-5033-9C6A-BC1DF611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RPA</a:t>
            </a:r>
            <a:r>
              <a:rPr lang="en-US"/>
              <a:t>. Activare</a:t>
            </a:r>
            <a:r>
              <a:rPr lang="ro-RO"/>
              <a:t> </a:t>
            </a:r>
            <a:r>
              <a:rPr lang="en-US"/>
              <a:t>modul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53694-03D7-2800-CA53-6F035FFD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68" y="2055159"/>
            <a:ext cx="6162675" cy="464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82A92-3AA4-7E61-E2F1-4E4C1283A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514" y="2504085"/>
            <a:ext cx="23241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85094-1C8D-7AEA-F648-E5ABA8922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339" y="4656972"/>
            <a:ext cx="207645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701576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E60C-C0C1-5033-9C6A-BC1DF611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RPA. Șabloane utilizate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BA468C-E6C7-E16E-A7AC-B2976888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26" y="2156680"/>
            <a:ext cx="4481131" cy="394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85BF46-28E5-34EB-AA0F-8F5DD0EAD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1" y="2156680"/>
            <a:ext cx="3931434" cy="3948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7DE18B-E782-3920-462D-984933597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608" y="3718178"/>
            <a:ext cx="1099556" cy="8250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E2F9D9-7A7A-0DCF-7560-44FAE933A422}"/>
              </a:ext>
            </a:extLst>
          </p:cNvPr>
          <p:cNvSpPr txBox="1">
            <a:spLocks/>
          </p:cNvSpPr>
          <p:nvPr/>
        </p:nvSpPr>
        <p:spPr>
          <a:xfrm>
            <a:off x="110821" y="6296617"/>
            <a:ext cx="11970358" cy="44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/>
              <a:t>PDF-ul este manipulat prin clasa statică UsePDF. RPA transmite către baza de date.</a:t>
            </a:r>
          </a:p>
        </p:txBody>
      </p:sp>
    </p:spTree>
    <p:extLst>
      <p:ext uri="{BB962C8B-B14F-4D97-AF65-F5344CB8AC3E}">
        <p14:creationId xmlns:p14="http://schemas.microsoft.com/office/powerpoint/2010/main" val="343124198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E60C-C0C1-5033-9C6A-BC1DF611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RPA.</a:t>
            </a:r>
            <a:r>
              <a:rPr lang="en-US"/>
              <a:t> Activare</a:t>
            </a:r>
            <a:r>
              <a:rPr lang="ro-RO"/>
              <a:t> </a:t>
            </a:r>
            <a:r>
              <a:rPr lang="en-US"/>
              <a:t>modul</a:t>
            </a:r>
            <a:r>
              <a:rPr lang="ro-RO"/>
              <a:t> 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5FED02-E784-C5DD-1C3A-3DF7ECF1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57" y="2429244"/>
            <a:ext cx="3752850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219E5E-6EA4-0EF5-AE1F-A54136E9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82" y="4330144"/>
            <a:ext cx="22098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77ED19-8BCC-9BE5-7779-28F3DEC4DA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7" t="25250" r="30233" b="8880"/>
          <a:stretch/>
        </p:blipFill>
        <p:spPr>
          <a:xfrm>
            <a:off x="4622762" y="2192061"/>
            <a:ext cx="3484468" cy="4473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1DAE44-7F90-E508-6454-900CD6017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98" y="2661621"/>
            <a:ext cx="4427555" cy="3337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792149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E60C-C0C1-5033-9C6A-BC1DF611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RPA.</a:t>
            </a:r>
            <a:r>
              <a:rPr lang="en-US"/>
              <a:t> Activare</a:t>
            </a:r>
            <a:r>
              <a:rPr lang="ro-RO"/>
              <a:t> </a:t>
            </a:r>
            <a:r>
              <a:rPr lang="en-US"/>
              <a:t>modul</a:t>
            </a:r>
            <a:r>
              <a:rPr lang="ro-RO"/>
              <a:t> 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4AE5E-2A54-B4FF-BD5E-3CB06FDB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659" y="2705100"/>
            <a:ext cx="2276475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86A01C-7F83-952F-3A18-9F47B8CE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672" y="4656972"/>
            <a:ext cx="207645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4C8A-76CE-A99A-13B2-3D9B67D71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40" y="2197843"/>
            <a:ext cx="5760384" cy="434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812615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E60C-C0C1-5033-9C6A-BC1DF611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Implementare RPA. Șabloane utilizate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632EA2-E64E-9BB3-85E3-2B59BFD4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298"/>
          <a:stretch/>
        </p:blipFill>
        <p:spPr>
          <a:xfrm>
            <a:off x="412845" y="2655849"/>
            <a:ext cx="4691464" cy="247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90C28-21FB-D691-2E02-B3A9E9A43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76" y="3535275"/>
            <a:ext cx="1099556" cy="82509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795396-5FAD-8084-9598-DE1909E8BA2E}"/>
              </a:ext>
            </a:extLst>
          </p:cNvPr>
          <p:cNvSpPr txBox="1">
            <a:spLocks/>
          </p:cNvSpPr>
          <p:nvPr/>
        </p:nvSpPr>
        <p:spPr>
          <a:xfrm>
            <a:off x="195008" y="6092431"/>
            <a:ext cx="11970358" cy="44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/>
              <a:t>Excelul este manipulat prin clasa statică UseExcel. RPA transmite către baza de date.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65F9C-B4C7-1DC8-5BC1-7C2A425D6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24" y="2598930"/>
            <a:ext cx="4953426" cy="2614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432447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2579-16B6-E03D-DE4C-3D320649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Concluzii</a:t>
            </a:r>
            <a:r>
              <a:rPr lang="en-US"/>
              <a:t>. Viitoare implement</a:t>
            </a:r>
            <a:r>
              <a:rPr lang="ro-RO"/>
              <a:t>ări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2651-54B5-FA8E-D999-332DFE14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11" y="2554943"/>
            <a:ext cx="8301316" cy="328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/>
              <a:t>Obiectivele propuse au fost atinse cu success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ro-RO"/>
              <a:t>Ulterioare dezvoltări ar putea consta în</a:t>
            </a:r>
            <a:r>
              <a:rPr lang="en-US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extinderea localizării prin adăugarea mai multor limbi;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modificarea componentei pentru trimiterea de e-mail;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divizarea soluției în multiple proiecte;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extinderea drepturilor administratorilor;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un serviciu automatizat dedicat modulului de RPA.</a:t>
            </a:r>
          </a:p>
          <a:p>
            <a:pPr marL="0" indent="0">
              <a:buNone/>
            </a:pPr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C7C06-D2B8-80C5-02B8-B362B5C27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0321" y="2720066"/>
            <a:ext cx="2711790" cy="27091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1293634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60E5-954D-E05D-5292-A4111BE7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79861"/>
            <a:ext cx="9613861" cy="1080938"/>
          </a:xfrm>
        </p:spPr>
        <p:txBody>
          <a:bodyPr/>
          <a:lstStyle/>
          <a:p>
            <a:r>
              <a:rPr lang="ro-RO"/>
              <a:t>Vă mulțumesc pentru atenție!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D50BD80-DFB3-B1F3-1117-18FF090E3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5939" y="3042285"/>
            <a:ext cx="2410642" cy="2410642"/>
          </a:xfrm>
        </p:spPr>
      </p:pic>
    </p:spTree>
    <p:extLst>
      <p:ext uri="{BB962C8B-B14F-4D97-AF65-F5344CB8AC3E}">
        <p14:creationId xmlns:p14="http://schemas.microsoft.com/office/powerpoint/2010/main" val="22684933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E041-C63A-E1D3-8000-FF94397D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Prezentarea problemei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1945C-135E-4926-B01A-ACBD744C4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213" y="2269625"/>
            <a:ext cx="3507819" cy="2172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F971F-92E9-016A-0042-E50B3BCDB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60484" y="4877374"/>
            <a:ext cx="3080551" cy="1609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2AA7C8-47A1-2427-8939-E12F2C380C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6169" r="33891"/>
          <a:stretch/>
        </p:blipFill>
        <p:spPr>
          <a:xfrm>
            <a:off x="6609018" y="4877374"/>
            <a:ext cx="1918390" cy="1609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6CB3AE0-7B30-F7CF-B9F1-88BF840F16BB}"/>
              </a:ext>
            </a:extLst>
          </p:cNvPr>
          <p:cNvSpPr txBox="1">
            <a:spLocks/>
          </p:cNvSpPr>
          <p:nvPr/>
        </p:nvSpPr>
        <p:spPr>
          <a:xfrm>
            <a:off x="458379" y="2642257"/>
            <a:ext cx="659936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/>
              <a:t>Principalele </a:t>
            </a:r>
            <a:r>
              <a:rPr lang="en-US"/>
              <a:t>probleme ale</a:t>
            </a:r>
            <a:r>
              <a:rPr lang="ro-RO"/>
              <a:t> sistemul</a:t>
            </a:r>
            <a:r>
              <a:rPr lang="en-US"/>
              <a:t>ui</a:t>
            </a:r>
            <a:r>
              <a:rPr lang="ro-RO"/>
              <a:t> medical tradițional sunt: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alocarea</a:t>
            </a:r>
            <a:r>
              <a:rPr lang="ro-RO"/>
              <a:t> în mod </a:t>
            </a:r>
            <a:r>
              <a:rPr lang="en-US"/>
              <a:t>eronat</a:t>
            </a:r>
            <a:r>
              <a:rPr lang="ro-RO"/>
              <a:t> a resurselor umane</a:t>
            </a:r>
            <a:r>
              <a:rPr lang="en-US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gr</a:t>
            </a:r>
            <a:r>
              <a:rPr lang="ro-RO"/>
              <a:t>ămezi nesfârșite de </a:t>
            </a:r>
            <a:r>
              <a:rPr lang="en-US"/>
              <a:t>documente;</a:t>
            </a:r>
            <a:r>
              <a:rPr lang="ro-RO"/>
              <a:t> 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ro-RO"/>
              <a:t>dificultăți administrative</a:t>
            </a:r>
            <a:r>
              <a:rPr lang="en-US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/>
              <a:t>timp pie</a:t>
            </a:r>
            <a:r>
              <a:rPr lang="en-US"/>
              <a:t>r</a:t>
            </a:r>
            <a:r>
              <a:rPr lang="ro-RO"/>
              <a:t>dut în cozi interminabile</a:t>
            </a:r>
            <a:r>
              <a:rPr lang="en-US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ro-RO"/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77195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67D8-205A-1A85-7A5F-FFCE9C6C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</a:t>
            </a:r>
            <a:r>
              <a:rPr lang="ro-RO"/>
              <a:t>ția propusă. Tehnologia RPA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18176-CCA2-C1CB-068D-2862D7922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28412" y="3521906"/>
            <a:ext cx="4198182" cy="2582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F5940A-B345-6D25-EE6F-CA8D32163628}"/>
              </a:ext>
            </a:extLst>
          </p:cNvPr>
          <p:cNvSpPr txBox="1">
            <a:spLocks/>
          </p:cNvSpPr>
          <p:nvPr/>
        </p:nvSpPr>
        <p:spPr>
          <a:xfrm>
            <a:off x="596881" y="2749803"/>
            <a:ext cx="11254460" cy="108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Solu</a:t>
            </a:r>
            <a:r>
              <a:rPr lang="ro-RO"/>
              <a:t>ția constă în realizarea unei aplicații de gestionare a unei clinici medicale cu suport de Robot Processing Automation.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0E3922-0E14-0F31-4631-6E36F74553F5}"/>
              </a:ext>
            </a:extLst>
          </p:cNvPr>
          <p:cNvSpPr txBox="1">
            <a:spLocks/>
          </p:cNvSpPr>
          <p:nvPr/>
        </p:nvSpPr>
        <p:spPr>
          <a:xfrm>
            <a:off x="596881" y="3830742"/>
            <a:ext cx="4487910" cy="237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/>
              <a:t>Avantaje: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economie costuri;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satisfacția utilizatorilor;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acuratețe mai bună</a:t>
            </a:r>
            <a:r>
              <a:rPr lang="ro-RO"/>
              <a:t>.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603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A826-4161-46BA-0509-1F7B19B1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Obiectivele aplicației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9DAFB2-AFBE-5F51-D30B-6F121FF23935}"/>
              </a:ext>
            </a:extLst>
          </p:cNvPr>
          <p:cNvSpPr txBox="1">
            <a:spLocks/>
          </p:cNvSpPr>
          <p:nvPr/>
        </p:nvSpPr>
        <p:spPr>
          <a:xfrm>
            <a:off x="680321" y="2996870"/>
            <a:ext cx="11062952" cy="290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/>
              <a:t>Principalele funcționalități propuse: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/>
              <a:t>avizier publi</a:t>
            </a:r>
            <a:r>
              <a:rPr lang="en-US"/>
              <a:t>c;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sistem de diagnosticare;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afi</a:t>
            </a:r>
            <a:r>
              <a:rPr lang="ro-RO"/>
              <a:t>șare </a:t>
            </a:r>
            <a:r>
              <a:rPr lang="en-US"/>
              <a:t>program doctori;</a:t>
            </a:r>
            <a:endParaRPr lang="ro-RO"/>
          </a:p>
          <a:p>
            <a:pPr>
              <a:buFont typeface="Wingdings" panose="05000000000000000000" pitchFamily="2" charset="2"/>
              <a:buChar char="§"/>
            </a:pPr>
            <a:r>
              <a:rPr lang="ro-RO"/>
              <a:t>modul Robot Processing Automation.</a:t>
            </a:r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72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D29D-80D0-9AE1-E1BE-6560151C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Tehnologii utilizate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4381B-AB5E-D3A2-79F7-E967E1F21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80749" y="2914619"/>
            <a:ext cx="1412550" cy="14125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AABA6-FE5A-B7FC-59AC-F4AF1ABAE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1700" y="2951370"/>
            <a:ext cx="1339049" cy="13390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F5C45-3B3F-B50A-5504-0F24C1DDC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48302" y="4682094"/>
            <a:ext cx="1676853" cy="167685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A28D4E-23C9-3A50-F65A-7576A592C9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880497" y="2947729"/>
            <a:ext cx="1663113" cy="10809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8700B1-2B34-0FAB-2129-453AB453C9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113355" y="4685734"/>
            <a:ext cx="1334947" cy="14226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A40EB9-0404-7CFA-4323-63827562A6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888986" y="2947729"/>
            <a:ext cx="2080374" cy="11702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22FCDD-3AD9-36E4-11E8-5E8D021D5C9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5" r="18094"/>
          <a:stretch/>
        </p:blipFill>
        <p:spPr>
          <a:xfrm>
            <a:off x="901105" y="4682094"/>
            <a:ext cx="1412551" cy="1422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7FC6A-2FA3-3913-2FD0-7C47C4423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03" y="4682094"/>
            <a:ext cx="1401987" cy="14267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2BE1D2-2D31-3C24-9D16-BA48A01D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1" y="2378613"/>
            <a:ext cx="1422679" cy="1422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2E01E-4478-7CDF-0367-D97BAE8C2E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93" y="4069820"/>
            <a:ext cx="3202029" cy="441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680759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B2C0-DA71-0378-0729-2BD3D178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Utilizatori </a:t>
            </a:r>
            <a:r>
              <a:rPr lang="ro-RO"/>
              <a:t>și drepturi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C65AB9-C3C0-0854-EDDE-09CEF509D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45" y="4355475"/>
            <a:ext cx="3372473" cy="2267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0BDF09-CF9B-2D06-2807-0CCA5A35A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86" y="2213269"/>
            <a:ext cx="3372473" cy="218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3AF718-F2D9-134E-B2AF-69854A6E2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40" y="2171351"/>
            <a:ext cx="4176864" cy="445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10DC40-9901-B30A-920A-124121EF9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1" y="2171351"/>
            <a:ext cx="3630464" cy="445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31644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9F16-BD4A-7AC3-0C92-B5DA03CF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Arhitectura bazei de date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5484A5-45C7-4F48-B304-1A2E5F0CF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218" y="2330575"/>
            <a:ext cx="7197564" cy="4222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298906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110C-C20E-BFB4-B727-3DF193C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Structură aplicație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6116-FE30-047D-1864-930D8700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2" y="2514425"/>
            <a:ext cx="11908215" cy="174685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Aplica</a:t>
            </a:r>
            <a:r>
              <a:rPr lang="ro-RO"/>
              <a:t>ția conține două proiecte separate: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Biblioteca</a:t>
            </a:r>
            <a:r>
              <a:rPr lang="ro-RO"/>
              <a:t> EmailClassLibrary - cuprinde clasa EmailLibrary</a:t>
            </a:r>
            <a:r>
              <a:rPr lang="en-US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/>
              <a:t>Proiectul HealthClinic – structurat în foldere și clase independente, astfel:</a:t>
            </a:r>
          </a:p>
          <a:p>
            <a:pPr marL="0" indent="0">
              <a:buNone/>
            </a:pPr>
            <a:endParaRPr lang="ro-RO"/>
          </a:p>
          <a:p>
            <a:pPr>
              <a:buFont typeface="Wingdings" panose="05000000000000000000" pitchFamily="2" charset="2"/>
              <a:buChar char="§"/>
            </a:pPr>
            <a:endParaRPr lang="ro-RO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E927F-FD59-4149-956E-634E250F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33" y="4085087"/>
            <a:ext cx="4143953" cy="2591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5D1578-C11B-3ECE-4FB7-5E0E35DE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70" y="4656667"/>
            <a:ext cx="2772162" cy="1448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96475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F5EA-01F9-AE3D-5146-5FF1EE5F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Arhitectura </a:t>
            </a:r>
            <a:r>
              <a:rPr lang="en-US"/>
              <a:t>Model-View-Presenter</a:t>
            </a:r>
            <a:r>
              <a:rPr lang="ro-RO"/>
              <a:t> a aplicației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F77E49-1643-6C71-A0BD-5EEC3D3295B0}"/>
                  </a:ext>
                </a:extLst>
              </p14:cNvPr>
              <p14:cNvContentPartPr/>
              <p14:nvPr/>
            </p14:nvContentPartPr>
            <p14:xfrm>
              <a:off x="3186577" y="121612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F77E49-1643-6C71-A0BD-5EEC3D3295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7937" y="12071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5B9EA4-A47D-6A4B-F401-8EFB9444B6EC}"/>
                  </a:ext>
                </a:extLst>
              </p14:cNvPr>
              <p14:cNvContentPartPr/>
              <p14:nvPr/>
            </p14:nvContentPartPr>
            <p14:xfrm>
              <a:off x="3106657" y="141124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5B9EA4-A47D-6A4B-F401-8EFB9444B6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8017" y="140260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C78DCE6-BCFE-0E91-7BF4-43F1B41AAF7D}"/>
              </a:ext>
            </a:extLst>
          </p:cNvPr>
          <p:cNvSpPr txBox="1"/>
          <p:nvPr/>
        </p:nvSpPr>
        <p:spPr>
          <a:xfrm>
            <a:off x="4944129" y="4157158"/>
            <a:ext cx="212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204FB-E9A6-686D-43B7-9BC1EA9FA2F8}"/>
              </a:ext>
            </a:extLst>
          </p:cNvPr>
          <p:cNvSpPr txBox="1"/>
          <p:nvPr/>
        </p:nvSpPr>
        <p:spPr>
          <a:xfrm>
            <a:off x="9415621" y="4157157"/>
            <a:ext cx="1322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41C8F-E672-BB4B-4D2B-0D3B60801E85}"/>
              </a:ext>
            </a:extLst>
          </p:cNvPr>
          <p:cNvSpPr txBox="1"/>
          <p:nvPr/>
        </p:nvSpPr>
        <p:spPr>
          <a:xfrm>
            <a:off x="7418132" y="2754605"/>
            <a:ext cx="145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Events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2B545B-79F9-EE1A-5B26-AC3ABC6B5FE4}"/>
              </a:ext>
            </a:extLst>
          </p:cNvPr>
          <p:cNvGrpSpPr/>
          <p:nvPr/>
        </p:nvGrpSpPr>
        <p:grpSpPr>
          <a:xfrm>
            <a:off x="1111163" y="3888092"/>
            <a:ext cx="1694969" cy="1148578"/>
            <a:chOff x="2486414" y="4071492"/>
            <a:chExt cx="1694969" cy="11485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BA59EB-B2DE-45F1-0E1B-F85B589DBFF8}"/>
                </a:ext>
              </a:extLst>
            </p:cNvPr>
            <p:cNvSpPr txBox="1"/>
            <p:nvPr/>
          </p:nvSpPr>
          <p:spPr>
            <a:xfrm>
              <a:off x="2645578" y="4353393"/>
              <a:ext cx="1376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View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4F40B26-E8DC-5765-9440-3FE5C344AD00}"/>
                </a:ext>
              </a:extLst>
            </p:cNvPr>
            <p:cNvSpPr/>
            <p:nvPr/>
          </p:nvSpPr>
          <p:spPr>
            <a:xfrm>
              <a:off x="2486414" y="4071492"/>
              <a:ext cx="1694969" cy="11485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C2E42C-4A52-010A-5D8C-F041DFEAEFEA}"/>
              </a:ext>
            </a:extLst>
          </p:cNvPr>
          <p:cNvCxnSpPr>
            <a:cxnSpLocks/>
            <a:stCxn id="12" idx="3"/>
            <a:endCxn id="53" idx="1"/>
          </p:cNvCxnSpPr>
          <p:nvPr/>
        </p:nvCxnSpPr>
        <p:spPr>
          <a:xfrm flipV="1">
            <a:off x="2806132" y="4449546"/>
            <a:ext cx="2124180" cy="12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3FEDAE-FE54-C3C3-F30F-A88F4316A431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7073141" y="4449546"/>
            <a:ext cx="2156387" cy="2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C4EE3B-2E2A-CF3F-148D-97307016A557}"/>
              </a:ext>
            </a:extLst>
          </p:cNvPr>
          <p:cNvCxnSpPr>
            <a:cxnSpLocks/>
            <a:stCxn id="54" idx="0"/>
            <a:endCxn id="11" idx="3"/>
          </p:cNvCxnSpPr>
          <p:nvPr/>
        </p:nvCxnSpPr>
        <p:spPr>
          <a:xfrm rot="16200000" flipV="1">
            <a:off x="9047868" y="2867804"/>
            <a:ext cx="849956" cy="1208334"/>
          </a:xfrm>
          <a:prstGeom prst="bent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5B1A6E6-FE4F-D4D7-5338-DBDAA2CC1D36}"/>
              </a:ext>
            </a:extLst>
          </p:cNvPr>
          <p:cNvCxnSpPr>
            <a:cxnSpLocks/>
            <a:stCxn id="11" idx="1"/>
            <a:endCxn id="53" idx="0"/>
          </p:cNvCxnSpPr>
          <p:nvPr/>
        </p:nvCxnSpPr>
        <p:spPr>
          <a:xfrm rot="10800000" flipV="1">
            <a:off x="5994818" y="3046993"/>
            <a:ext cx="1423314" cy="828264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E4847D0-3CC6-2C3F-3DE7-0030305E2C02}"/>
              </a:ext>
            </a:extLst>
          </p:cNvPr>
          <p:cNvSpPr/>
          <p:nvPr/>
        </p:nvSpPr>
        <p:spPr>
          <a:xfrm>
            <a:off x="4930312" y="3875257"/>
            <a:ext cx="2129012" cy="1148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E17E2BC-6D5E-39EA-4F8C-22AA2183F778}"/>
              </a:ext>
            </a:extLst>
          </p:cNvPr>
          <p:cNvSpPr/>
          <p:nvPr/>
        </p:nvSpPr>
        <p:spPr>
          <a:xfrm>
            <a:off x="9229528" y="3896949"/>
            <a:ext cx="1694969" cy="1148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9082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erlin">
  <a:themeElements>
    <a:clrScheme name="LICEN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CDB5DC"/>
      </a:accent4>
      <a:accent5>
        <a:srgbClr val="864EA9"/>
      </a:accent5>
      <a:accent6>
        <a:srgbClr val="CDB5DC"/>
      </a:accent6>
      <a:hlink>
        <a:srgbClr val="AD84C6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312</Words>
  <Application>Microsoft Office PowerPoint</Application>
  <PresentationFormat>Widescreen</PresentationFormat>
  <Paragraphs>64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Berlin</vt:lpstr>
      <vt:lpstr>Suport Robot Processing Automation – Clinică medicală</vt:lpstr>
      <vt:lpstr>Prezentarea problemei</vt:lpstr>
      <vt:lpstr>Soluția propusă. Tehnologia RPA</vt:lpstr>
      <vt:lpstr>Obiectivele aplicației</vt:lpstr>
      <vt:lpstr>Tehnologii utilizate</vt:lpstr>
      <vt:lpstr>Utilizatori și drepturi</vt:lpstr>
      <vt:lpstr>Arhitectura bazei de date</vt:lpstr>
      <vt:lpstr>Structură aplicație</vt:lpstr>
      <vt:lpstr>Arhitectura Model-View-Presenter a aplicației </vt:lpstr>
      <vt:lpstr>Implementare aplicație</vt:lpstr>
      <vt:lpstr>Implementare aplicație</vt:lpstr>
      <vt:lpstr>Implementare RPA. Activare modul</vt:lpstr>
      <vt:lpstr>Implementare RPA. Șabloane utilizate</vt:lpstr>
      <vt:lpstr>Implementare RPA. Activare modul </vt:lpstr>
      <vt:lpstr>Implementare RPA. Activare modul </vt:lpstr>
      <vt:lpstr>Implementare RPA. Șabloane utilizate</vt:lpstr>
      <vt:lpstr>Concluzii. Viitoare implementări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Suport Robot Processing Automation – Clinică medicală </dc:title>
  <dc:creator>Larisa Giubega</dc:creator>
  <cp:lastModifiedBy>Larisa Giubega</cp:lastModifiedBy>
  <cp:revision>191</cp:revision>
  <dcterms:created xsi:type="dcterms:W3CDTF">2022-06-14T09:51:48Z</dcterms:created>
  <dcterms:modified xsi:type="dcterms:W3CDTF">2022-07-01T11:08:52Z</dcterms:modified>
</cp:coreProperties>
</file>