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31120" y="243720"/>
            <a:ext cx="11722680" cy="637596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231120" y="243720"/>
            <a:ext cx="11722680" cy="637596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978560" y="3733560"/>
            <a:ext cx="822960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" sz="4400" spc="-1" strike="noStrike">
                <a:latin typeface="Arial"/>
              </a:rPr>
              <a:t>Для правки текста заглавия щёлкните мышью</a:t>
            </a:r>
            <a:endParaRPr b="0" lang="ru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3200" spc="-1" strike="noStrike">
                <a:latin typeface="Arial"/>
              </a:rPr>
              <a:t>Для правки структуры щёлкните мышью</a:t>
            </a:r>
            <a:endParaRPr b="0" lang="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" sz="2800" spc="-1" strike="noStrike">
                <a:latin typeface="Arial"/>
              </a:rPr>
              <a:t>Второй уровень структуры</a:t>
            </a:r>
            <a:endParaRPr b="0" lang="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2400" spc="-1" strike="noStrike">
                <a:latin typeface="Arial"/>
              </a:rPr>
              <a:t>Третий уровень структуры</a:t>
            </a:r>
            <a:endParaRPr b="0" lang="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" sz="2000" spc="-1" strike="noStrike">
                <a:latin typeface="Arial"/>
              </a:rPr>
              <a:t>Четвёртый уровень структуры</a:t>
            </a:r>
            <a:endParaRPr b="0" lang="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2000" spc="-1" strike="noStrike">
                <a:latin typeface="Arial"/>
              </a:rPr>
              <a:t>Пятый уровень структуры</a:t>
            </a:r>
            <a:endParaRPr b="0" lang="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2000" spc="-1" strike="noStrike">
                <a:latin typeface="Arial"/>
              </a:rPr>
              <a:t>Шестой уровень структуры</a:t>
            </a:r>
            <a:endParaRPr b="0" lang="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2000" spc="-1" strike="noStrike">
                <a:latin typeface="Arial"/>
              </a:rPr>
              <a:t>Седьмой уровень структуры</a:t>
            </a:r>
            <a:endParaRPr b="0" lang="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31120" y="243720"/>
            <a:ext cx="11722680" cy="637596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" sz="4400" spc="-1" strike="noStrike">
                <a:latin typeface="Arial"/>
              </a:rPr>
              <a:t>Для правки текста заглавия щёлкните мышью</a:t>
            </a:r>
            <a:endParaRPr b="0" lang="ru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3200" spc="-1" strike="noStrike">
                <a:latin typeface="Arial"/>
              </a:rPr>
              <a:t>Для правки структуры щёлкните мышью</a:t>
            </a:r>
            <a:endParaRPr b="0" lang="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" sz="2800" spc="-1" strike="noStrike">
                <a:latin typeface="Arial"/>
              </a:rPr>
              <a:t>Второй уровень структуры</a:t>
            </a:r>
            <a:endParaRPr b="0" lang="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2400" spc="-1" strike="noStrike">
                <a:latin typeface="Arial"/>
              </a:rPr>
              <a:t>Третий уровень структуры</a:t>
            </a:r>
            <a:endParaRPr b="0" lang="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" sz="2000" spc="-1" strike="noStrike">
                <a:latin typeface="Arial"/>
              </a:rPr>
              <a:t>Четвёртый уровень структуры</a:t>
            </a:r>
            <a:endParaRPr b="0" lang="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2000" spc="-1" strike="noStrike">
                <a:latin typeface="Arial"/>
              </a:rPr>
              <a:t>Пятый уровень структуры</a:t>
            </a:r>
            <a:endParaRPr b="0" lang="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2000" spc="-1" strike="noStrike">
                <a:latin typeface="Arial"/>
              </a:rPr>
              <a:t>Шестой уровень структуры</a:t>
            </a:r>
            <a:endParaRPr b="0" lang="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2000" spc="-1" strike="noStrike">
                <a:latin typeface="Arial"/>
              </a:rPr>
              <a:t>Седьмой уровень структуры</a:t>
            </a:r>
            <a:endParaRPr b="0" lang="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09880" y="882360"/>
            <a:ext cx="9965160" cy="29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85000"/>
              </a:lnSpc>
            </a:pPr>
            <a:r>
              <a:rPr b="1" lang="ru" sz="7200" spc="-1" strike="noStrike" cap="all">
                <a:solidFill>
                  <a:srgbClr val="808080"/>
                </a:solidFill>
                <a:latin typeface="Corbel"/>
                <a:ea typeface="DejaVu Sans"/>
              </a:rPr>
              <a:t>Text simplification</a:t>
            </a:r>
            <a:endParaRPr b="0" lang="ru" sz="72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709640" y="4385520"/>
            <a:ext cx="876600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1400"/>
              </a:spcBef>
            </a:pPr>
            <a:r>
              <a:rPr b="0" lang="ru" sz="2200" spc="-1" strike="noStrike">
                <a:solidFill>
                  <a:srgbClr val="000000"/>
                </a:solidFill>
                <a:latin typeface="Corbel"/>
                <a:ea typeface="DejaVu Sans"/>
              </a:rPr>
              <a:t>By Larysa Oriekhova</a:t>
            </a:r>
            <a:endParaRPr b="0" lang="ru" sz="22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400"/>
              </a:spcBef>
            </a:pPr>
            <a:r>
              <a:rPr b="0" lang="ru" sz="2200" spc="-1" strike="noStrike">
                <a:solidFill>
                  <a:srgbClr val="000000"/>
                </a:solidFill>
                <a:latin typeface="Corbel"/>
                <a:ea typeface="DejaVu Sans"/>
              </a:rPr>
              <a:t>3.06-2018</a:t>
            </a:r>
            <a:endParaRPr b="0" lang="ru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143000" y="609480"/>
            <a:ext cx="987372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ru" sz="4400" spc="-1" strike="noStrike">
                <a:solidFill>
                  <a:srgbClr val="808080"/>
                </a:solidFill>
                <a:latin typeface="Corbel"/>
                <a:ea typeface="DejaVu Sans"/>
              </a:rPr>
              <a:t>Future work</a:t>
            </a:r>
            <a:endParaRPr b="0" lang="ru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143000" y="2057400"/>
            <a:ext cx="9871200" cy="40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10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rbel"/>
              <a:buChar char="•"/>
            </a:pPr>
            <a:r>
              <a:rPr b="0" lang="ru" sz="2600" spc="-1" strike="noStrike">
                <a:solidFill>
                  <a:srgbClr val="000000"/>
                </a:solidFill>
                <a:latin typeface="Corbel"/>
                <a:ea typeface="DejaVu Sans"/>
              </a:rPr>
              <a:t>More preprocessing</a:t>
            </a:r>
            <a:endParaRPr b="0" lang="ru" sz="2600" spc="-1" strike="noStrike">
              <a:latin typeface="Arial"/>
            </a:endParaRPr>
          </a:p>
          <a:p>
            <a:pPr marL="228600" indent="-1810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rbel"/>
              <a:buChar char="•"/>
            </a:pPr>
            <a:r>
              <a:rPr b="0" lang="ru" sz="2600" spc="-1" strike="noStrike">
                <a:solidFill>
                  <a:srgbClr val="000000"/>
                </a:solidFill>
                <a:latin typeface="Corbel"/>
                <a:ea typeface="DejaVu Sans"/>
              </a:rPr>
              <a:t>Deep Learning</a:t>
            </a:r>
            <a:endParaRPr b="0" lang="ru" sz="2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143000" y="609480"/>
            <a:ext cx="987372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ru" sz="4400" spc="-1" strike="noStrike">
                <a:solidFill>
                  <a:srgbClr val="808080"/>
                </a:solidFill>
                <a:latin typeface="Corbel"/>
                <a:ea typeface="DejaVu Sans"/>
              </a:rPr>
              <a:t>Motivation</a:t>
            </a:r>
            <a:endParaRPr b="0" lang="ru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143000" y="2057400"/>
            <a:ext cx="9871200" cy="40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10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rbel"/>
              <a:buChar char="•"/>
            </a:pPr>
            <a:r>
              <a:rPr b="0" lang="ru" sz="2600" spc="-1" strike="noStrike">
                <a:solidFill>
                  <a:srgbClr val="333333"/>
                </a:solidFill>
                <a:latin typeface="Corbel"/>
                <a:ea typeface="DejaVu Sans"/>
              </a:rPr>
              <a:t>Complex</a:t>
            </a:r>
            <a:endParaRPr b="0" lang="ru" sz="2600" spc="-1" strike="noStrike">
              <a:latin typeface="Arial"/>
            </a:endParaRPr>
          </a:p>
          <a:p>
            <a:pPr marL="228600" indent="-1810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rbel"/>
              <a:buChar char="•"/>
            </a:pPr>
            <a:r>
              <a:rPr b="0" lang="ru" sz="2600" spc="-1" strike="noStrike">
                <a:solidFill>
                  <a:srgbClr val="333333"/>
                </a:solidFill>
                <a:latin typeface="Corbel"/>
                <a:ea typeface="DejaVu Sans"/>
              </a:rPr>
              <a:t>Unsolved</a:t>
            </a:r>
            <a:endParaRPr b="0" lang="ru" sz="2600" spc="-1" strike="noStrike">
              <a:latin typeface="Arial"/>
            </a:endParaRPr>
          </a:p>
          <a:p>
            <a:pPr marL="228600" indent="-1810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rbel"/>
              <a:buChar char="•"/>
            </a:pPr>
            <a:r>
              <a:rPr b="0" lang="ru" sz="2600" spc="-1" strike="noStrike">
                <a:solidFill>
                  <a:srgbClr val="333333"/>
                </a:solidFill>
                <a:latin typeface="Corbel"/>
                <a:ea typeface="DejaVu Sans"/>
              </a:rPr>
              <a:t>Useful</a:t>
            </a:r>
            <a:endParaRPr b="0" lang="ru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43000" y="432000"/>
            <a:ext cx="987372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ru" sz="4400" spc="-1" strike="noStrike">
                <a:solidFill>
                  <a:srgbClr val="808080"/>
                </a:solidFill>
                <a:latin typeface="Corbel"/>
                <a:ea typeface="DejaVu Sans"/>
              </a:rPr>
              <a:t>Data examples</a:t>
            </a:r>
            <a:endParaRPr b="0" lang="ru" sz="4400" spc="-1" strike="noStrike">
              <a:latin typeface="Arial"/>
            </a:endParaRPr>
          </a:p>
        </p:txBody>
      </p:sp>
      <p:graphicFrame>
        <p:nvGraphicFramePr>
          <p:cNvPr id="85" name="Table 2"/>
          <p:cNvGraphicFramePr/>
          <p:nvPr/>
        </p:nvGraphicFramePr>
        <p:xfrm>
          <a:off x="720000" y="1584000"/>
          <a:ext cx="10727640" cy="1927080"/>
        </p:xfrm>
        <a:graphic>
          <a:graphicData uri="http://schemas.openxmlformats.org/drawingml/2006/table">
            <a:tbl>
              <a:tblPr/>
              <a:tblGrid>
                <a:gridCol w="5364000"/>
                <a:gridCol w="5364000"/>
              </a:tblGrid>
              <a:tr h="3841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" sz="18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Complex</a:t>
                      </a:r>
                      <a:endParaRPr b="0" lang="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" sz="18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Simple</a:t>
                      </a:r>
                      <a:endParaRPr b="0" lang="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14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" sz="2000" spc="-1" strike="noStrike">
                          <a:latin typeface="Arial"/>
                        </a:rPr>
                        <a:t>HOKSVE was the architect of the 3Arena, which is located at the NorthWallQuay.</a:t>
                      </a:r>
                      <a:endParaRPr b="0" lang="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" sz="2000" spc="-1" strike="noStrike">
                          <a:latin typeface="Arial"/>
                        </a:rPr>
                        <a:t>The 3Arena is located at the NorthWallQuay. HOKSVE was the architect of the 3Arena</a:t>
                      </a:r>
                      <a:r>
                        <a:rPr b="0" lang="ru" sz="1800" spc="-1" strike="noStrike">
                          <a:latin typeface="Arial"/>
                        </a:rPr>
                        <a:t>.</a:t>
                      </a:r>
                      <a:endParaRPr b="0" lang="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4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" sz="2000" spc="-1" strike="noStrike">
                          <a:latin typeface="Arial"/>
                        </a:rPr>
                        <a:t>Attica, in FountainCountyIndiana, is 4.14 square kilometres large and has 783.1 residents per square kilometre.</a:t>
                      </a:r>
                      <a:endParaRPr b="0" lang="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" sz="1800" spc="-1" strike="noStrike">
                          <a:latin typeface="Arial"/>
                        </a:rPr>
                        <a:t>Attica in Indiana, has a total area of 4.14 square kilometres. Attica is part of FountainCountyIndiana. Attica is part of the state of Indiana. The population density, of Attica, is 783.1 inhabitants per square kilometre.</a:t>
                      </a:r>
                      <a:endParaRPr b="0" lang="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4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" sz="1800" spc="-1" strike="noStrike">
                          <a:latin typeface="Arial"/>
                        </a:rPr>
                        <a:t>In order to bring some order to all of these geographical variations, and to provide a constant point of reference, a datum or base level was established based on averaging out the elevation of sea level from many tide gauges over an extended period of time.</a:t>
                      </a:r>
                      <a:endParaRPr b="0" lang="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" sz="2000" spc="-1" strike="noStrike">
                          <a:latin typeface="Arial"/>
                        </a:rPr>
                        <a:t>To make things simpler, a standard sea level was made. It was based on averages around the world.</a:t>
                      </a:r>
                      <a:endParaRPr b="0" lang="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43000" y="609480"/>
            <a:ext cx="98737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ru" sz="4400" spc="-1" strike="noStrike">
                <a:solidFill>
                  <a:srgbClr val="808080"/>
                </a:solidFill>
                <a:latin typeface="Corbel"/>
                <a:ea typeface="DejaVu Sans"/>
              </a:rPr>
              <a:t>Data and existing solutions</a:t>
            </a:r>
            <a:endParaRPr b="0" lang="ru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145520" y="1380960"/>
            <a:ext cx="987120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850"/>
              </a:spcBef>
            </a:pPr>
            <a:r>
              <a:rPr b="0" lang="ru" sz="1800" spc="-1" strike="noStrike" u="sng">
                <a:solidFill>
                  <a:srgbClr val="009353"/>
                </a:solidFill>
                <a:uFillTx/>
                <a:latin typeface="Corbel"/>
                <a:ea typeface="DejaVu Sans"/>
              </a:rPr>
              <a:t>www.ukp.tu-darmstadt.de/data/sentence-simplification/simple-complex-sentence-pairs</a:t>
            </a:r>
            <a:r>
              <a:rPr b="0" lang="ru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b="0" lang="ru" sz="18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850"/>
              </a:spcBef>
            </a:pPr>
            <a:r>
              <a:rPr b="0" lang="ru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ru" sz="1800" spc="-1" strike="noStrike">
                <a:solidFill>
                  <a:srgbClr val="000000"/>
                </a:solidFill>
                <a:latin typeface="Corbel"/>
                <a:ea typeface="DejaVu Sans"/>
              </a:rPr>
              <a:t>330.000 sentence pairs, wikipedia – simple wikipedia</a:t>
            </a:r>
            <a:endParaRPr b="0" lang="ru" sz="18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850"/>
              </a:spcBef>
            </a:pPr>
            <a:r>
              <a:rPr b="0" lang="ru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ru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Rule-based solution on constituency-based parse trees</a:t>
            </a:r>
            <a:endParaRPr b="0" lang="ru" sz="18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850"/>
              </a:spcBef>
            </a:pPr>
            <a:r>
              <a:rPr b="0" lang="ru" sz="1800" spc="-1" strike="noStrike" u="sng">
                <a:solidFill>
                  <a:srgbClr val="009353"/>
                </a:solidFill>
                <a:uFillTx/>
                <a:latin typeface="Corbel"/>
                <a:ea typeface="DejaVu Sans"/>
              </a:rPr>
              <a:t>www.cs.pomona.edu/~dkauchak/simplification</a:t>
            </a:r>
            <a:endParaRPr b="0" lang="ru" sz="18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850"/>
              </a:spcBef>
            </a:pPr>
            <a:r>
              <a:rPr b="0" lang="ru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ru" sz="1800" spc="-1" strike="noStrike">
                <a:solidFill>
                  <a:srgbClr val="000000"/>
                </a:solidFill>
                <a:latin typeface="Corbel"/>
                <a:ea typeface="DejaVu Sans"/>
              </a:rPr>
              <a:t>170.000 sentence pairs, wikipedia – simple wikipedia</a:t>
            </a:r>
            <a:endParaRPr b="0" lang="ru" sz="18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850"/>
              </a:spcBef>
            </a:pPr>
            <a:r>
              <a:rPr b="0" lang="ru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ru" sz="1800" spc="-1" strike="noStrike">
                <a:solidFill>
                  <a:srgbClr val="000000"/>
                </a:solidFill>
                <a:latin typeface="Corbel"/>
                <a:ea typeface="DejaVu Sans"/>
              </a:rPr>
              <a:t>Basic machine translation models</a:t>
            </a:r>
            <a:endParaRPr b="0" lang="ru" sz="18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850"/>
              </a:spcBef>
            </a:pPr>
            <a:r>
              <a:rPr b="0" lang="ru" sz="1800" spc="-1" strike="noStrike" u="sng">
                <a:solidFill>
                  <a:srgbClr val="009353"/>
                </a:solidFill>
                <a:uFillTx/>
                <a:latin typeface="Corbel"/>
                <a:ea typeface="DejaVu Sans"/>
              </a:rPr>
              <a:t>newsela.com</a:t>
            </a:r>
            <a:endParaRPr b="0" lang="ru" sz="18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850"/>
              </a:spcBef>
            </a:pPr>
            <a:r>
              <a:rPr b="0" lang="ru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ru" sz="1800" spc="-1" strike="noStrike">
                <a:solidFill>
                  <a:srgbClr val="000000"/>
                </a:solidFill>
                <a:latin typeface="Corbel"/>
                <a:ea typeface="DejaVu Sans"/>
              </a:rPr>
              <a:t>250 geography texts -&gt; 5.000 sentence pairs</a:t>
            </a:r>
            <a:endParaRPr b="0" lang="ru" sz="18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850"/>
              </a:spcBef>
            </a:pPr>
            <a:r>
              <a:rPr b="0" lang="ru" sz="1800" spc="-1" strike="noStrike" u="sng">
                <a:solidFill>
                  <a:srgbClr val="009353"/>
                </a:solidFill>
                <a:uFillTx/>
                <a:latin typeface="Corbel"/>
                <a:ea typeface="DejaVu Sans"/>
              </a:rPr>
              <a:t>github.com/shashiongithub/Split-and-Rephrase</a:t>
            </a:r>
            <a:endParaRPr b="0" lang="ru" sz="18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850"/>
              </a:spcBef>
            </a:pPr>
            <a:r>
              <a:rPr b="0" lang="ru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ru" sz="1800" spc="-1" strike="noStrike">
                <a:solidFill>
                  <a:srgbClr val="000000"/>
                </a:solidFill>
                <a:latin typeface="Corbel"/>
                <a:ea typeface="DejaVu Sans"/>
              </a:rPr>
              <a:t>5.000 geography / 18.000 sentence pairs,  generated from WebNLG dataset (RDF triples to sentences)</a:t>
            </a:r>
            <a:endParaRPr b="0" lang="ru" sz="18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850"/>
              </a:spcBef>
            </a:pPr>
            <a:r>
              <a:rPr b="0" lang="ru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ru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Probabilictic split + DL rephrase</a:t>
            </a:r>
            <a:endParaRPr b="0" lang="ru" sz="18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850"/>
              </a:spcBef>
            </a:pPr>
            <a:endParaRPr b="0" lang="ru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143000" y="609480"/>
            <a:ext cx="98737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ru" sz="4400" spc="-1" strike="noStrike">
                <a:solidFill>
                  <a:srgbClr val="808080"/>
                </a:solidFill>
                <a:latin typeface="Corbel"/>
                <a:ea typeface="DejaVu Sans"/>
              </a:rPr>
              <a:t>Rule-based solution</a:t>
            </a:r>
            <a:endParaRPr b="0" lang="ru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12520" y="1380960"/>
            <a:ext cx="10656360" cy="47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1810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rbel"/>
              <a:buChar char="•"/>
            </a:pPr>
            <a:r>
              <a:rPr b="0" lang="ru" sz="22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Verb with minimum meaningful tree</a:t>
            </a:r>
            <a:endParaRPr b="0" lang="ru" sz="22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</a:pPr>
            <a:r>
              <a:rPr b="0" lang="ru" sz="2200" spc="-1" strike="noStrike">
                <a:solidFill>
                  <a:srgbClr val="6e6e6e"/>
                </a:solidFill>
                <a:latin typeface="Corbel"/>
                <a:ea typeface="DejaVu Sans"/>
              </a:rPr>
              <a:t>	</a:t>
            </a:r>
            <a:r>
              <a:rPr b="0" lang="ru" sz="2200" spc="-1" strike="noStrike">
                <a:solidFill>
                  <a:srgbClr val="6e6e6e"/>
                </a:solidFill>
                <a:latin typeface="Corbel"/>
                <a:ea typeface="DejaVu Sans"/>
              </a:rPr>
              <a:t>Famous </a:t>
            </a:r>
            <a:r>
              <a:rPr b="0" lang="ru" sz="2200" spc="-1" strike="noStrike">
                <a:solidFill>
                  <a:srgbClr val="bc312e"/>
                </a:solidFill>
                <a:latin typeface="Corbel"/>
                <a:ea typeface="DejaVu Sans"/>
              </a:rPr>
              <a:t>AkitaMuseum</a:t>
            </a:r>
            <a:r>
              <a:rPr b="0" lang="ru" sz="22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ru" sz="2200" spc="-1" strike="noStrike">
                <a:solidFill>
                  <a:srgbClr val="6e6e6e"/>
                </a:solidFill>
                <a:latin typeface="Corbel"/>
                <a:ea typeface="DejaVu Sans"/>
              </a:rPr>
              <a:t>of Art </a:t>
            </a:r>
            <a:r>
              <a:rPr b="0" lang="ru" sz="2200" spc="-1" strike="noStrike">
                <a:solidFill>
                  <a:srgbClr val="bc312e"/>
                </a:solidFill>
                <a:latin typeface="Corbel"/>
                <a:ea typeface="DejaVu Sans"/>
              </a:rPr>
              <a:t>is located in Akita</a:t>
            </a:r>
            <a:r>
              <a:rPr b="0" lang="ru" sz="2200" spc="-1" strike="noStrike">
                <a:solidFill>
                  <a:srgbClr val="6e6e6e"/>
                </a:solidFill>
                <a:latin typeface="Corbel"/>
                <a:ea typeface="DejaVu Sans"/>
              </a:rPr>
              <a:t>, Japan. </a:t>
            </a:r>
            <a:endParaRPr b="0" lang="ru" sz="22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</a:pPr>
            <a:r>
              <a:rPr b="0" lang="ru" sz="2200" spc="-1" strike="noStrike">
                <a:solidFill>
                  <a:srgbClr val="6e6e6e"/>
                </a:solidFill>
                <a:latin typeface="Corbel"/>
                <a:ea typeface="DejaVu Sans"/>
              </a:rPr>
              <a:t>	</a:t>
            </a:r>
            <a:r>
              <a:rPr b="0" lang="ru" sz="2200" spc="-1" strike="noStrike">
                <a:solidFill>
                  <a:srgbClr val="21409a"/>
                </a:solidFill>
                <a:latin typeface="Corbel"/>
                <a:ea typeface="DejaVu Sans"/>
              </a:rPr>
              <a:t>=&gt;</a:t>
            </a:r>
            <a:r>
              <a:rPr b="0" lang="ru" sz="2200" spc="-1" strike="noStrike">
                <a:solidFill>
                  <a:srgbClr val="6e6e6e"/>
                </a:solidFill>
                <a:latin typeface="Corbel"/>
                <a:ea typeface="DejaVu Sans"/>
              </a:rPr>
              <a:t> </a:t>
            </a:r>
            <a:r>
              <a:rPr b="0" lang="ru" sz="2200" spc="-1" strike="noStrike">
                <a:solidFill>
                  <a:srgbClr val="21409a"/>
                </a:solidFill>
                <a:latin typeface="Corbel"/>
                <a:ea typeface="DejaVu Sans"/>
              </a:rPr>
              <a:t>AkitaMuseum is located in Akita.</a:t>
            </a:r>
            <a:endParaRPr b="0" lang="ru" sz="2200" spc="-1" strike="noStrike">
              <a:latin typeface="Arial"/>
            </a:endParaRPr>
          </a:p>
          <a:p>
            <a:pPr marL="228600" indent="-1810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rbel"/>
              <a:buChar char="•"/>
            </a:pPr>
            <a:r>
              <a:rPr b="0" lang="ru" sz="22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Noun (proper noun) + modifiers</a:t>
            </a:r>
            <a:endParaRPr b="0" lang="ru" sz="22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</a:pPr>
            <a:r>
              <a:rPr b="0" lang="ru" sz="22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ru" sz="22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ru" sz="2200" spc="-1" strike="noStrike">
                <a:solidFill>
                  <a:srgbClr val="bc312e"/>
                </a:solidFill>
                <a:latin typeface="Corbel"/>
                <a:ea typeface="DejaVu Sans"/>
              </a:rPr>
              <a:t>Famous AkitaMuseum </a:t>
            </a:r>
            <a:r>
              <a:rPr b="0" lang="ru" sz="2200" spc="-1" strike="noStrike">
                <a:solidFill>
                  <a:srgbClr val="6e6e6e"/>
                </a:solidFill>
                <a:latin typeface="Corbel"/>
                <a:ea typeface="DejaVu Sans"/>
              </a:rPr>
              <a:t>of Art is located in Akita , Japan . </a:t>
            </a:r>
            <a:endParaRPr b="0" lang="ru" sz="22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</a:pPr>
            <a:r>
              <a:rPr b="0" lang="ru" sz="2200" spc="-1" strike="noStrike">
                <a:solidFill>
                  <a:srgbClr val="6e6e6e"/>
                </a:solidFill>
                <a:latin typeface="Corbel"/>
                <a:ea typeface="DejaVu Sans"/>
              </a:rPr>
              <a:t>	</a:t>
            </a:r>
            <a:r>
              <a:rPr b="0" lang="ru" sz="2200" spc="-1" strike="noStrike">
                <a:solidFill>
                  <a:srgbClr val="21409a"/>
                </a:solidFill>
                <a:latin typeface="Corbel"/>
                <a:ea typeface="DejaVu Sans"/>
              </a:rPr>
              <a:t>=&gt; AkitaMuseum is famous. </a:t>
            </a:r>
            <a:endParaRPr b="0" lang="ru" sz="2200" spc="-1" strike="noStrike">
              <a:latin typeface="Arial"/>
            </a:endParaRPr>
          </a:p>
          <a:p>
            <a:pPr marL="228600" indent="-1810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rbel"/>
              <a:buChar char="•"/>
            </a:pPr>
            <a:r>
              <a:rPr b="0" lang="ru" sz="22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PROPN as part of another PROPN (very domain-specific)</a:t>
            </a:r>
            <a:endParaRPr b="0" lang="ru" sz="22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</a:pPr>
            <a:r>
              <a:rPr b="0" lang="ru" sz="22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ru" sz="2200" spc="-1" strike="noStrike">
                <a:solidFill>
                  <a:srgbClr val="00b050"/>
                </a:solidFill>
                <a:latin typeface="Corbel"/>
                <a:ea typeface="DejaVu Sans"/>
              </a:rPr>
              <a:t> </a:t>
            </a:r>
            <a:r>
              <a:rPr b="0" lang="ru" sz="2200" spc="-1" strike="noStrike">
                <a:solidFill>
                  <a:srgbClr val="6e6e6e"/>
                </a:solidFill>
                <a:latin typeface="Corbel"/>
                <a:ea typeface="DejaVu Sans"/>
              </a:rPr>
              <a:t>Famous AkitaMuseum of Art is located in </a:t>
            </a:r>
            <a:r>
              <a:rPr b="0" lang="ru" sz="2200" spc="-1" strike="noStrike">
                <a:solidFill>
                  <a:srgbClr val="bc312e"/>
                </a:solidFill>
                <a:latin typeface="Corbel"/>
                <a:ea typeface="DejaVu Sans"/>
              </a:rPr>
              <a:t>Akita , Japan</a:t>
            </a:r>
            <a:r>
              <a:rPr b="0" lang="ru" sz="2200" spc="-1" strike="noStrike">
                <a:solidFill>
                  <a:srgbClr val="00b050"/>
                </a:solidFill>
                <a:latin typeface="Corbel"/>
                <a:ea typeface="DejaVu Sans"/>
              </a:rPr>
              <a:t> </a:t>
            </a:r>
            <a:r>
              <a:rPr b="0" lang="ru" sz="2200" spc="-1" strike="noStrike">
                <a:solidFill>
                  <a:srgbClr val="000000"/>
                </a:solidFill>
                <a:latin typeface="Corbel"/>
                <a:ea typeface="DejaVu Sans"/>
              </a:rPr>
              <a:t>. </a:t>
            </a:r>
            <a:endParaRPr b="0" lang="ru" sz="22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</a:pPr>
            <a:r>
              <a:rPr b="0" lang="ru" sz="22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ru" sz="2200" spc="-1" strike="noStrike">
                <a:solidFill>
                  <a:srgbClr val="21409a"/>
                </a:solidFill>
                <a:latin typeface="Corbel"/>
                <a:ea typeface="DejaVu Sans"/>
              </a:rPr>
              <a:t>=&gt; Akita is located in Japan.</a:t>
            </a:r>
            <a:endParaRPr b="0" lang="ru" sz="2200" spc="-1" strike="noStrike">
              <a:latin typeface="Arial"/>
            </a:endParaRPr>
          </a:p>
          <a:p>
            <a:pPr marL="228600" indent="-1810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rbel"/>
              <a:buChar char="•"/>
            </a:pPr>
            <a:r>
              <a:rPr b="0" lang="ru" sz="22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Coreference resolution (which, that, who)</a:t>
            </a:r>
            <a:endParaRPr b="0" lang="ru" sz="2200" spc="-1" strike="noStrike">
              <a:latin typeface="Arial"/>
            </a:endParaRPr>
          </a:p>
          <a:p>
            <a:pPr marL="228600" indent="-1810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rbel"/>
              <a:buChar char="•"/>
            </a:pPr>
            <a:r>
              <a:rPr b="0" lang="ru" sz="22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Postprocessing (where, what)</a:t>
            </a:r>
            <a:endParaRPr b="0" lang="ru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143000" y="609480"/>
            <a:ext cx="987372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ru" sz="4400" spc="-1" strike="noStrike">
                <a:solidFill>
                  <a:srgbClr val="808080"/>
                </a:solidFill>
                <a:latin typeface="Corbel"/>
                <a:ea typeface="DejaVu Sans"/>
              </a:rPr>
              <a:t>Examples</a:t>
            </a:r>
            <a:endParaRPr b="0" lang="ru" sz="4400" spc="-1" strike="noStrike">
              <a:latin typeface="Arial"/>
            </a:endParaRPr>
          </a:p>
        </p:txBody>
      </p:sp>
      <p:graphicFrame>
        <p:nvGraphicFramePr>
          <p:cNvPr id="91" name="Table 2"/>
          <p:cNvGraphicFramePr/>
          <p:nvPr/>
        </p:nvGraphicFramePr>
        <p:xfrm>
          <a:off x="858240" y="1614240"/>
          <a:ext cx="10533600" cy="3774960"/>
        </p:xfrm>
        <a:graphic>
          <a:graphicData uri="http://schemas.openxmlformats.org/drawingml/2006/table">
            <a:tbl>
              <a:tblPr/>
              <a:tblGrid>
                <a:gridCol w="5262120"/>
                <a:gridCol w="5271840"/>
              </a:tblGrid>
              <a:tr h="320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" sz="18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Complex</a:t>
                      </a:r>
                      <a:endParaRPr b="0" lang="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" sz="18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Simple</a:t>
                      </a:r>
                      <a:endParaRPr b="0" lang="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513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Akron , Ohio is part of the UnitedStates where Native Americans are one of the ethnic groups .</a:t>
                      </a:r>
                      <a:endParaRPr b="0" lang="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Akron is part of the UnitedStates . Akron is located in Ohio . Here Native Americans are one of the ethnic groups . </a:t>
                      </a:r>
                      <a:endParaRPr b="0" lang="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513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Atlanta covers an area of 347.1 sq km and has a population density of 1299 inhabitants per sq kilometre .</a:t>
                      </a:r>
                      <a:endParaRPr b="0" lang="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Atlanta covers an area of 347.1 sq km . Atlanta has a population density of 1299 inhabitants per sq kilometre . </a:t>
                      </a:r>
                      <a:endParaRPr b="0" lang="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3000" y="643680"/>
            <a:ext cx="9873720" cy="10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ru" sz="4400" spc="-1" strike="noStrike">
                <a:solidFill>
                  <a:srgbClr val="808080"/>
                </a:solidFill>
                <a:latin typeface="Corbel"/>
                <a:ea typeface="DejaVu Sans"/>
              </a:rPr>
              <a:t>Ups…</a:t>
            </a:r>
            <a:endParaRPr b="0" lang="ru" sz="4400" spc="-1" strike="noStrike">
              <a:latin typeface="Arial"/>
            </a:endParaRPr>
          </a:p>
        </p:txBody>
      </p:sp>
      <p:graphicFrame>
        <p:nvGraphicFramePr>
          <p:cNvPr id="93" name="Table 2"/>
          <p:cNvGraphicFramePr/>
          <p:nvPr/>
        </p:nvGraphicFramePr>
        <p:xfrm>
          <a:off x="783720" y="1651680"/>
          <a:ext cx="10803960" cy="4271760"/>
        </p:xfrm>
        <a:graphic>
          <a:graphicData uri="http://schemas.openxmlformats.org/drawingml/2006/table">
            <a:tbl>
              <a:tblPr/>
              <a:tblGrid>
                <a:gridCol w="5402160"/>
                <a:gridCol w="5402160"/>
              </a:tblGrid>
              <a:tr h="338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" sz="18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Complex</a:t>
                      </a:r>
                      <a:endParaRPr b="0" lang="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" sz="18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Simple</a:t>
                      </a:r>
                      <a:endParaRPr b="0" lang="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589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Bosnia and Herzegovina is a diverse country made up of Bosniaks , Serbs and Croats .</a:t>
                      </a:r>
                      <a:endParaRPr b="0" lang="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Bosnia and Herzegovina is a country . Country is diverse . It is Made of Bosniaks . Bosniaks are located in Serbs . </a:t>
                      </a:r>
                      <a:endParaRPr b="0" lang="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915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Industrial activity has put stress on the country 's energy and transportation systems and degraded air , water , and soil quality .</a:t>
                      </a:r>
                      <a:endParaRPr b="0" lang="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Activity has put stress on systems . </a:t>
                      </a:r>
                      <a:endParaRPr b="0" lang="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143000" y="609480"/>
            <a:ext cx="987372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ru" sz="4400" spc="-1" strike="noStrike">
                <a:solidFill>
                  <a:srgbClr val="808080"/>
                </a:solidFill>
                <a:latin typeface="Corbel"/>
                <a:ea typeface="DejaVu Sans"/>
              </a:rPr>
              <a:t>Metrics. Human ratings.</a:t>
            </a:r>
            <a:endParaRPr b="0" lang="ru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143000" y="2057400"/>
            <a:ext cx="9871200" cy="40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">
              <a:lnSpc>
                <a:spcPct val="90000"/>
              </a:lnSpc>
              <a:spcBef>
                <a:spcPts val="1400"/>
              </a:spcBef>
            </a:pPr>
            <a:r>
              <a:rPr b="0" lang="ru" sz="22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endParaRPr b="0" lang="ru" sz="22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</a:pPr>
            <a:endParaRPr b="0" lang="ru" sz="22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</a:pPr>
            <a:endParaRPr b="0" lang="ru" sz="2200" spc="-1" strike="noStrike">
              <a:latin typeface="Arial"/>
            </a:endParaRPr>
          </a:p>
        </p:txBody>
      </p:sp>
      <p:graphicFrame>
        <p:nvGraphicFramePr>
          <p:cNvPr id="96" name="Table 3"/>
          <p:cNvGraphicFramePr/>
          <p:nvPr/>
        </p:nvGraphicFramePr>
        <p:xfrm>
          <a:off x="2593800" y="1965960"/>
          <a:ext cx="6801120" cy="3473280"/>
        </p:xfrm>
        <a:graphic>
          <a:graphicData uri="http://schemas.openxmlformats.org/drawingml/2006/table">
            <a:tbl>
              <a:tblPr/>
              <a:tblGrid>
                <a:gridCol w="1698120"/>
                <a:gridCol w="1212840"/>
                <a:gridCol w="1203480"/>
                <a:gridCol w="1326600"/>
                <a:gridCol w="1360440"/>
              </a:tblGrid>
              <a:tr h="701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" sz="24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Annotator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" sz="24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Fine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" sz="24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Wrong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" sz="24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Too small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" sz="24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I do not know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901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1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0.54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0.28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0.13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0.05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901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2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0.65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0.11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0.12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0.12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901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3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0.59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0.26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0.11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0.04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01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Common (58)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0.78 (45)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0.1</a:t>
                      </a:r>
                      <a:endParaRPr b="0" lang="ru" sz="2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(6)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0.09</a:t>
                      </a:r>
                      <a:endParaRPr b="0" lang="ru" sz="2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(5)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0.03</a:t>
                      </a:r>
                      <a:endParaRPr b="0" lang="ru" sz="2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" sz="24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(2)</a:t>
                      </a:r>
                      <a:endParaRPr b="0" lang="r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43000" y="609480"/>
            <a:ext cx="987372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ru" sz="44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Conclusions</a:t>
            </a:r>
            <a:endParaRPr b="0" lang="ru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143000" y="2057400"/>
            <a:ext cx="9871200" cy="40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10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rbel"/>
              <a:buChar char="•"/>
            </a:pPr>
            <a:r>
              <a:rPr b="0" lang="ru" sz="2600" spc="-1" strike="noStrike">
                <a:solidFill>
                  <a:srgbClr val="000000"/>
                </a:solidFill>
                <a:latin typeface="Corbel"/>
                <a:ea typeface="DejaVu Sans"/>
              </a:rPr>
              <a:t>It was fun</a:t>
            </a:r>
            <a:endParaRPr b="0" lang="ru" sz="2600" spc="-1" strike="noStrike">
              <a:latin typeface="Arial"/>
            </a:endParaRPr>
          </a:p>
          <a:p>
            <a:pPr marL="228600" indent="-1810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rbel"/>
              <a:buChar char="•"/>
            </a:pPr>
            <a:r>
              <a:rPr b="0" lang="ru" sz="2600" spc="-1" strike="noStrike">
                <a:solidFill>
                  <a:srgbClr val="000000"/>
                </a:solidFill>
                <a:latin typeface="Corbel"/>
                <a:ea typeface="DejaVu Sans"/>
              </a:rPr>
              <a:t>It is difficult to get enough data</a:t>
            </a:r>
            <a:endParaRPr b="0" lang="ru" sz="2600" spc="-1" strike="noStrike">
              <a:latin typeface="Arial"/>
            </a:endParaRPr>
          </a:p>
          <a:p>
            <a:pPr marL="228600" indent="-1810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rbel"/>
              <a:buChar char="•"/>
            </a:pPr>
            <a:r>
              <a:rPr b="0" lang="ru" sz="2600" spc="-1" strike="noStrike">
                <a:solidFill>
                  <a:srgbClr val="000000"/>
                </a:solidFill>
                <a:latin typeface="Corbel"/>
                <a:ea typeface="DejaVu Sans"/>
              </a:rPr>
              <a:t>Rules are self-contradictory</a:t>
            </a:r>
            <a:endParaRPr b="0" lang="ru" sz="2600" spc="-1" strike="noStrike">
              <a:latin typeface="Arial"/>
            </a:endParaRPr>
          </a:p>
          <a:p>
            <a:pPr marL="228600" indent="-1810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rbel"/>
              <a:buChar char="•"/>
            </a:pPr>
            <a:r>
              <a:rPr b="0" lang="ru" sz="2600" spc="-1" strike="noStrike">
                <a:solidFill>
                  <a:srgbClr val="000000"/>
                </a:solidFill>
                <a:latin typeface="Corbel"/>
                <a:ea typeface="DejaVu Sans"/>
              </a:rPr>
              <a:t>Yet they work</a:t>
            </a:r>
            <a:endParaRPr b="0" lang="ru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ru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731</TotalTime>
  <Application>LibreOffice/6.0.4.2$Windows_x86 LibreOffice_project/9b0d9b32d5dcda91d2f1a96dc04c645c450872bf</Application>
  <Words>273</Words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2018-06-01T09:17:18Z</dcterms:created>
  <dc:creator>Larysa Oriekhova</dc:creator>
  <dc:description/>
  <dc:language>ru</dc:language>
  <cp:lastModifiedBy/>
  <dcterms:modified xsi:type="dcterms:W3CDTF">2018-06-03T17:20:16Z</dcterms:modified>
  <cp:revision>55</cp:revision>
  <dc:subject/>
  <dc:title>Text simplification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