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67" r:id="rId4"/>
    <p:sldId id="257" r:id="rId5"/>
    <p:sldId id="259" r:id="rId6"/>
    <p:sldId id="273" r:id="rId7"/>
    <p:sldId id="276" r:id="rId8"/>
    <p:sldId id="275" r:id="rId9"/>
    <p:sldId id="277" r:id="rId10"/>
    <p:sldId id="278" r:id="rId11"/>
    <p:sldId id="281" r:id="rId12"/>
    <p:sldId id="282" r:id="rId13"/>
    <p:sldId id="283" r:id="rId14"/>
    <p:sldId id="279" r:id="rId15"/>
    <p:sldId id="284" r:id="rId16"/>
    <p:sldId id="285" r:id="rId17"/>
    <p:sldId id="286" r:id="rId18"/>
    <p:sldId id="268"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5256"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548027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617140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103092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3308585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96848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264403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96591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24224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099727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279754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9369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22713061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1997919"/>
            <a:ext cx="8873711" cy="317009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rgbClr val="FF6600"/>
                </a:solidFill>
              </a:rPr>
              <a:t>G2M Case Study</a:t>
            </a:r>
          </a:p>
          <a:p>
            <a:endParaRPr lang="en-US" sz="5400" dirty="0"/>
          </a:p>
          <a:p>
            <a:r>
              <a:rPr lang="en-US" sz="4000" dirty="0">
                <a:solidFill>
                  <a:srgbClr val="FF6600"/>
                </a:solidFill>
              </a:rPr>
              <a:t>15-March-2021</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26975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65DFBC4-3478-4A42-83B2-0B2D0640DA86}"/>
              </a:ext>
            </a:extLst>
          </p:cNvPr>
          <p:cNvSpPr txBox="1"/>
          <p:nvPr/>
        </p:nvSpPr>
        <p:spPr>
          <a:xfrm>
            <a:off x="2548034" y="6217883"/>
            <a:ext cx="6494106" cy="375552"/>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ü"/>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No matter the time, Yellow Company has the highest profit</a:t>
            </a:r>
            <a:r>
              <a:rPr lang="en-US" sz="1800" dirty="0">
                <a:effectLst/>
                <a:latin typeface="Calibri" panose="020F0502020204030204" pitchFamily="34" charset="0"/>
                <a:ea typeface="Calibri" panose="020F0502020204030204" pitchFamily="34" charset="0"/>
                <a:cs typeface="Arial" panose="020B0604020202020204" pitchFamily="34" charset="0"/>
              </a:rPr>
              <a:t>.</a:t>
            </a:r>
          </a:p>
        </p:txBody>
      </p:sp>
      <p:pic>
        <p:nvPicPr>
          <p:cNvPr id="8" name="Picture 7">
            <a:extLst>
              <a:ext uri="{FF2B5EF4-FFF2-40B4-BE49-F238E27FC236}">
                <a16:creationId xmlns:a16="http://schemas.microsoft.com/office/drawing/2014/main" id="{6F72FFA0-799F-4EF4-9BE1-D7ED0156DE59}"/>
              </a:ext>
            </a:extLst>
          </p:cNvPr>
          <p:cNvPicPr/>
          <p:nvPr/>
        </p:nvPicPr>
        <p:blipFill>
          <a:blip r:embed="rId2">
            <a:extLst>
              <a:ext uri="{28A0092B-C50C-407E-A947-70E740481C1C}">
                <a14:useLocalDpi xmlns:a14="http://schemas.microsoft.com/office/drawing/2010/main" val="0"/>
              </a:ext>
            </a:extLst>
          </a:blip>
          <a:stretch>
            <a:fillRect/>
          </a:stretch>
        </p:blipFill>
        <p:spPr>
          <a:xfrm>
            <a:off x="1460045" y="1777904"/>
            <a:ext cx="9064884" cy="417349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Rectangle 6">
            <a:extLst>
              <a:ext uri="{FF2B5EF4-FFF2-40B4-BE49-F238E27FC236}">
                <a16:creationId xmlns:a16="http://schemas.microsoft.com/office/drawing/2014/main" id="{7E2EB5F0-029A-42C2-AAE4-279C6D3B6F99}"/>
              </a:ext>
            </a:extLst>
          </p:cNvPr>
          <p:cNvSpPr/>
          <p:nvPr/>
        </p:nvSpPr>
        <p:spPr>
          <a:xfrm>
            <a:off x="-23036" y="0"/>
            <a:ext cx="12292790" cy="11700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15616" y="452341"/>
            <a:ext cx="10515600" cy="4351338"/>
          </a:xfrm>
        </p:spPr>
        <p:txBody>
          <a:bodyPr>
            <a:normAutofit/>
          </a:bodyPr>
          <a:lstStyle/>
          <a:p>
            <a:pPr marL="0" indent="0">
              <a:buNone/>
            </a:pPr>
            <a:r>
              <a:rPr lang="en-US" dirty="0"/>
              <a:t>		     </a:t>
            </a:r>
            <a:r>
              <a:rPr lang="en-US" i="1" dirty="0">
                <a:solidFill>
                  <a:schemeClr val="bg1"/>
                </a:solidFill>
              </a:rPr>
              <a:t>Profit along years for each company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198" y="23018"/>
            <a:ext cx="2464836" cy="1325563"/>
          </a:xfrm>
        </p:spPr>
        <p:txBody>
          <a:bodyPr>
            <a:normAutofit/>
          </a:bodyPr>
          <a:lstStyle/>
          <a:p>
            <a:r>
              <a:rPr lang="en-US" sz="3500" b="1" dirty="0">
                <a:solidFill>
                  <a:schemeClr val="bg1"/>
                </a:solidFill>
                <a:latin typeface="Calibri" panose="020F0502020204030204" pitchFamily="34" charset="0"/>
                <a:cs typeface="Calibri" panose="020F0502020204030204" pitchFamily="34" charset="0"/>
              </a:rPr>
              <a:t>Hypothesis</a:t>
            </a:r>
          </a:p>
        </p:txBody>
      </p:sp>
    </p:spTree>
    <p:extLst>
      <p:ext uri="{BB962C8B-B14F-4D97-AF65-F5344CB8AC3E}">
        <p14:creationId xmlns:p14="http://schemas.microsoft.com/office/powerpoint/2010/main" val="423984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740937" y="298507"/>
            <a:ext cx="8241263" cy="4351338"/>
          </a:xfrm>
        </p:spPr>
        <p:txBody>
          <a:bodyPr>
            <a:normAutofit/>
          </a:bodyPr>
          <a:lstStyle/>
          <a:p>
            <a:pPr marL="0" indent="0">
              <a:buNone/>
            </a:pPr>
            <a:r>
              <a:rPr lang="en-US" dirty="0"/>
              <a:t>		</a:t>
            </a:r>
            <a:r>
              <a:rPr lang="en-US" dirty="0">
                <a:solidFill>
                  <a:schemeClr val="bg1"/>
                </a:solidFill>
              </a:rPr>
              <a:t>Evolution profit &amp; Trend &amp; Seasonality</a:t>
            </a:r>
            <a:endParaRPr lang="en-US" i="1" dirty="0">
              <a:solidFill>
                <a:schemeClr val="bg1"/>
              </a:solidFill>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pic>
        <p:nvPicPr>
          <p:cNvPr id="5" name="Picture 4">
            <a:extLst>
              <a:ext uri="{FF2B5EF4-FFF2-40B4-BE49-F238E27FC236}">
                <a16:creationId xmlns:a16="http://schemas.microsoft.com/office/drawing/2014/main" id="{78824297-0196-4B24-944E-3CCEEC15C89C}"/>
              </a:ext>
            </a:extLst>
          </p:cNvPr>
          <p:cNvPicPr>
            <a:picLocks noChangeAspect="1"/>
          </p:cNvPicPr>
          <p:nvPr/>
        </p:nvPicPr>
        <p:blipFill>
          <a:blip r:embed="rId2"/>
          <a:stretch>
            <a:fillRect/>
          </a:stretch>
        </p:blipFill>
        <p:spPr>
          <a:xfrm>
            <a:off x="365448" y="1436067"/>
            <a:ext cx="9198430" cy="263736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AB1F6B3-8A92-4657-BD49-F672F603000F}"/>
              </a:ext>
            </a:extLst>
          </p:cNvPr>
          <p:cNvPicPr>
            <a:picLocks noChangeAspect="1"/>
          </p:cNvPicPr>
          <p:nvPr/>
        </p:nvPicPr>
        <p:blipFill>
          <a:blip r:embed="rId3"/>
          <a:stretch>
            <a:fillRect/>
          </a:stretch>
        </p:blipFill>
        <p:spPr>
          <a:xfrm>
            <a:off x="3484984" y="4247877"/>
            <a:ext cx="8616821" cy="234811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F5277FC-C49E-4BF3-859A-A29784BF935C}"/>
              </a:ext>
            </a:extLst>
          </p:cNvPr>
          <p:cNvSpPr txBox="1"/>
          <p:nvPr/>
        </p:nvSpPr>
        <p:spPr>
          <a:xfrm>
            <a:off x="9692951" y="1877584"/>
            <a:ext cx="289249" cy="1754326"/>
          </a:xfrm>
          <a:prstGeom prst="rect">
            <a:avLst/>
          </a:prstGeom>
          <a:noFill/>
        </p:spPr>
        <p:txBody>
          <a:bodyPr wrap="square" rtlCol="0">
            <a:spAutoFit/>
          </a:bodyPr>
          <a:lstStyle/>
          <a:p>
            <a:r>
              <a:rPr lang="en-US" dirty="0"/>
              <a:t>Y</a:t>
            </a:r>
          </a:p>
          <a:p>
            <a:r>
              <a:rPr lang="en-US" dirty="0"/>
              <a:t>E</a:t>
            </a:r>
          </a:p>
          <a:p>
            <a:r>
              <a:rPr lang="en-US" dirty="0"/>
              <a:t>L</a:t>
            </a:r>
          </a:p>
          <a:p>
            <a:r>
              <a:rPr lang="en-US" dirty="0"/>
              <a:t>L</a:t>
            </a:r>
          </a:p>
          <a:p>
            <a:r>
              <a:rPr lang="en-US" dirty="0"/>
              <a:t>O</a:t>
            </a:r>
          </a:p>
          <a:p>
            <a:r>
              <a:rPr lang="en-US" dirty="0"/>
              <a:t>W</a:t>
            </a:r>
          </a:p>
        </p:txBody>
      </p:sp>
      <p:sp>
        <p:nvSpPr>
          <p:cNvPr id="12" name="TextBox 11">
            <a:extLst>
              <a:ext uri="{FF2B5EF4-FFF2-40B4-BE49-F238E27FC236}">
                <a16:creationId xmlns:a16="http://schemas.microsoft.com/office/drawing/2014/main" id="{E3428F1E-1A64-45E8-8856-42AD442C470D}"/>
              </a:ext>
            </a:extLst>
          </p:cNvPr>
          <p:cNvSpPr txBox="1"/>
          <p:nvPr/>
        </p:nvSpPr>
        <p:spPr>
          <a:xfrm>
            <a:off x="3047999" y="4649845"/>
            <a:ext cx="289249" cy="1200329"/>
          </a:xfrm>
          <a:prstGeom prst="rect">
            <a:avLst/>
          </a:prstGeom>
          <a:noFill/>
        </p:spPr>
        <p:txBody>
          <a:bodyPr wrap="square" rtlCol="0">
            <a:spAutoFit/>
          </a:bodyPr>
          <a:lstStyle/>
          <a:p>
            <a:r>
              <a:rPr lang="en-US" dirty="0"/>
              <a:t>P</a:t>
            </a:r>
          </a:p>
          <a:p>
            <a:r>
              <a:rPr lang="en-US" dirty="0"/>
              <a:t>I</a:t>
            </a:r>
          </a:p>
          <a:p>
            <a:r>
              <a:rPr lang="en-US" dirty="0"/>
              <a:t>N</a:t>
            </a:r>
          </a:p>
          <a:p>
            <a:r>
              <a:rPr lang="en-US" dirty="0"/>
              <a:t>K</a:t>
            </a:r>
          </a:p>
        </p:txBody>
      </p:sp>
      <p:sp>
        <p:nvSpPr>
          <p:cNvPr id="13" name="TextBox 12">
            <a:extLst>
              <a:ext uri="{FF2B5EF4-FFF2-40B4-BE49-F238E27FC236}">
                <a16:creationId xmlns:a16="http://schemas.microsoft.com/office/drawing/2014/main" id="{3CBD44C3-4295-4101-8D46-B7C88B369CBC}"/>
              </a:ext>
            </a:extLst>
          </p:cNvPr>
          <p:cNvSpPr txBox="1"/>
          <p:nvPr/>
        </p:nvSpPr>
        <p:spPr>
          <a:xfrm>
            <a:off x="0" y="4473916"/>
            <a:ext cx="3181740" cy="2418611"/>
          </a:xfrm>
          <a:prstGeom prst="rect">
            <a:avLst/>
          </a:prstGeom>
          <a:noFill/>
        </p:spPr>
        <p:txBody>
          <a:bodyPr wrap="square" rtlCol="0">
            <a:spAutoFit/>
          </a:bodyPr>
          <a:lstStyle/>
          <a:p>
            <a:pPr marL="342900" marR="0" indent="-342900">
              <a:lnSpc>
                <a:spcPct val="107000"/>
              </a:lnSpc>
              <a:spcBef>
                <a:spcPts val="0"/>
              </a:spcBef>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Pink Company seems to have the higher profit during winter holidays. Yellow Company have the lowest profit during end of summer.</a:t>
            </a:r>
          </a:p>
          <a:p>
            <a:pPr marL="342900" marR="0" indent="-342900">
              <a:lnSpc>
                <a:spcPct val="107000"/>
              </a:lnSpc>
              <a:spcBef>
                <a:spcPts val="0"/>
              </a:spcBef>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Starting from 2017 May, to the summer of 2018, there was a tendency of profit decreasing for both companies.</a:t>
            </a:r>
          </a:p>
          <a:p>
            <a:endParaRPr lang="en-US" dirty="0"/>
          </a:p>
        </p:txBody>
      </p:sp>
      <p:sp>
        <p:nvSpPr>
          <p:cNvPr id="15" name="TextBox 14">
            <a:extLst>
              <a:ext uri="{FF2B5EF4-FFF2-40B4-BE49-F238E27FC236}">
                <a16:creationId xmlns:a16="http://schemas.microsoft.com/office/drawing/2014/main" id="{A265A779-0B4F-4B99-9678-89E694795B47}"/>
              </a:ext>
            </a:extLst>
          </p:cNvPr>
          <p:cNvSpPr txBox="1"/>
          <p:nvPr/>
        </p:nvSpPr>
        <p:spPr>
          <a:xfrm>
            <a:off x="10238791" y="1877584"/>
            <a:ext cx="1953209" cy="2246769"/>
          </a:xfrm>
          <a:prstGeom prst="rect">
            <a:avLst/>
          </a:prstGeom>
          <a:noFill/>
        </p:spPr>
        <p:txBody>
          <a:bodyPr wrap="square" rtlCol="0">
            <a:spAutoFit/>
          </a:bodyPr>
          <a:lstStyle/>
          <a:p>
            <a:pPr marL="285750" indent="-285750">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We may notice that on May time, every year, Yellow Company has the highest profit. </a:t>
            </a:r>
          </a:p>
          <a:p>
            <a:pPr marL="285750" indent="-285750">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On the other hand, on May time, every year, Pink Company has the lowest profit.</a:t>
            </a:r>
            <a:endParaRPr lang="en-US" sz="1400" dirty="0"/>
          </a:p>
        </p:txBody>
      </p:sp>
    </p:spTree>
    <p:extLst>
      <p:ext uri="{BB962C8B-B14F-4D97-AF65-F5344CB8AC3E}">
        <p14:creationId xmlns:p14="http://schemas.microsoft.com/office/powerpoint/2010/main" val="205991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129004" y="234040"/>
            <a:ext cx="10515600" cy="4351338"/>
          </a:xfrm>
        </p:spPr>
        <p:txBody>
          <a:bodyPr>
            <a:normAutofit/>
          </a:bodyPr>
          <a:lstStyle/>
          <a:p>
            <a:pPr marL="0" indent="0">
              <a:buNone/>
            </a:pPr>
            <a:r>
              <a:rPr lang="en-US" dirty="0"/>
              <a:t>		                          </a:t>
            </a:r>
            <a:r>
              <a:rPr lang="en-US" i="1" dirty="0">
                <a:solidFill>
                  <a:schemeClr val="bg1"/>
                </a:solidFill>
              </a:rPr>
              <a:t>Forecasting </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2687216" y="5433617"/>
            <a:ext cx="7221894" cy="1367234"/>
          </a:xfrm>
          <a:prstGeom prst="rect">
            <a:avLst/>
          </a:prstGeom>
          <a:noFill/>
        </p:spPr>
        <p:txBody>
          <a:bodyPr wrap="square" rtlCol="0">
            <a:spAutoFit/>
          </a:bodyPr>
          <a:lstStyle/>
          <a:p>
            <a:pPr marL="5143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Considering the forecast plots above for both companies, the profit for both companies tend to decrease in the following years, but the rate is different.</a:t>
            </a:r>
          </a:p>
          <a:p>
            <a:pPr marL="5143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 It would not be so much loss considering Yellow Company.</a:t>
            </a:r>
          </a:p>
        </p:txBody>
      </p:sp>
      <p:pic>
        <p:nvPicPr>
          <p:cNvPr id="8" name="Picture 7">
            <a:extLst>
              <a:ext uri="{FF2B5EF4-FFF2-40B4-BE49-F238E27FC236}">
                <a16:creationId xmlns:a16="http://schemas.microsoft.com/office/drawing/2014/main" id="{E4970828-7EEC-4CB6-8532-B6B922F1EA90}"/>
              </a:ext>
            </a:extLst>
          </p:cNvPr>
          <p:cNvPicPr/>
          <p:nvPr/>
        </p:nvPicPr>
        <p:blipFill>
          <a:blip r:embed="rId2">
            <a:extLst>
              <a:ext uri="{28A0092B-C50C-407E-A947-70E740481C1C}">
                <a14:useLocalDpi xmlns:a14="http://schemas.microsoft.com/office/drawing/2010/main" val="0"/>
              </a:ext>
            </a:extLst>
          </a:blip>
          <a:stretch>
            <a:fillRect/>
          </a:stretch>
        </p:blipFill>
        <p:spPr>
          <a:xfrm>
            <a:off x="152400" y="1537240"/>
            <a:ext cx="5943600" cy="3790539"/>
          </a:xfrm>
          <a:prstGeom prst="rect">
            <a:avLst/>
          </a:prstGeom>
        </p:spPr>
      </p:pic>
      <p:pic>
        <p:nvPicPr>
          <p:cNvPr id="9" name="Picture 8">
            <a:extLst>
              <a:ext uri="{FF2B5EF4-FFF2-40B4-BE49-F238E27FC236}">
                <a16:creationId xmlns:a16="http://schemas.microsoft.com/office/drawing/2014/main" id="{4D25081A-A80A-4435-8119-04B52EACD6BC}"/>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851794"/>
            <a:ext cx="5943600" cy="3392433"/>
          </a:xfrm>
          <a:prstGeom prst="rect">
            <a:avLst/>
          </a:prstGeom>
        </p:spPr>
      </p:pic>
    </p:spTree>
    <p:extLst>
      <p:ext uri="{BB962C8B-B14F-4D97-AF65-F5344CB8AC3E}">
        <p14:creationId xmlns:p14="http://schemas.microsoft.com/office/powerpoint/2010/main" val="3747087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6C179CA-5D7A-4B67-9005-FF23362A0C8E}"/>
              </a:ext>
            </a:extLst>
          </p:cNvPr>
          <p:cNvPicPr/>
          <p:nvPr/>
        </p:nvPicPr>
        <p:blipFill>
          <a:blip r:embed="rId2">
            <a:extLst>
              <a:ext uri="{28A0092B-C50C-407E-A947-70E740481C1C}">
                <a14:useLocalDpi xmlns:a14="http://schemas.microsoft.com/office/drawing/2010/main" val="0"/>
              </a:ext>
            </a:extLst>
          </a:blip>
          <a:stretch>
            <a:fillRect/>
          </a:stretch>
        </p:blipFill>
        <p:spPr>
          <a:xfrm>
            <a:off x="4245430" y="1712628"/>
            <a:ext cx="3079101" cy="3478170"/>
          </a:xfrm>
          <a:prstGeom prst="rect">
            <a:avLst/>
          </a:prstGeom>
        </p:spPr>
      </p:pic>
      <p:sp>
        <p:nvSpPr>
          <p:cNvPr id="4" name="Rectangle 3">
            <a:extLst>
              <a:ext uri="{FF2B5EF4-FFF2-40B4-BE49-F238E27FC236}">
                <a16:creationId xmlns:a16="http://schemas.microsoft.com/office/drawing/2014/main" id="{DD7B960C-F6E1-AE45-98A6-122DB2A97B5B}"/>
              </a:ext>
            </a:extLst>
          </p:cNvPr>
          <p:cNvSpPr/>
          <p:nvPr/>
        </p:nvSpPr>
        <p:spPr>
          <a:xfrm>
            <a:off x="0" y="-46286"/>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70044" y="318015"/>
            <a:ext cx="10515600" cy="4351338"/>
          </a:xfrm>
        </p:spPr>
        <p:txBody>
          <a:bodyPr>
            <a:normAutofit/>
          </a:bodyPr>
          <a:lstStyle/>
          <a:p>
            <a:pPr marL="0" indent="0">
              <a:buNone/>
            </a:pPr>
            <a:r>
              <a:rPr lang="en-US" dirty="0"/>
              <a:t>		     </a:t>
            </a:r>
            <a:r>
              <a:rPr lang="en-US" i="1" dirty="0">
                <a:solidFill>
                  <a:schemeClr val="bg1"/>
                </a:solidFill>
              </a:rPr>
              <a:t>	Number of customers per company</a:t>
            </a:r>
          </a:p>
          <a:p>
            <a:pPr marL="0" indent="0">
              <a:buNone/>
            </a:pPr>
            <a:r>
              <a:rPr lang="en-US" i="1" dirty="0">
                <a:solidFill>
                  <a:schemeClr val="bg1"/>
                </a:solidFill>
              </a:rPr>
              <a:t>		Evolution of customers along years by company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0" y="5823367"/>
            <a:ext cx="4152122" cy="671915"/>
          </a:xfrm>
          <a:prstGeom prst="rect">
            <a:avLst/>
          </a:prstGeom>
          <a:noFill/>
        </p:spPr>
        <p:txBody>
          <a:bodyPr wrap="square" rtlCol="0">
            <a:spAutoFit/>
          </a:bodyPr>
          <a:lstStyle/>
          <a:p>
            <a:pPr marL="5143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Yellow Cab </a:t>
            </a:r>
            <a:r>
              <a:rPr lang="en-US" dirty="0">
                <a:latin typeface="Calibri" panose="020F0502020204030204" pitchFamily="34" charset="0"/>
                <a:ea typeface="Calibri" panose="020F0502020204030204" pitchFamily="34" charset="0"/>
                <a:cs typeface="Arial" panose="020B0604020202020204" pitchFamily="34" charset="0"/>
              </a:rPr>
              <a:t>has the highest number of customers</a:t>
            </a: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9" name="TextBox 8">
            <a:extLst>
              <a:ext uri="{FF2B5EF4-FFF2-40B4-BE49-F238E27FC236}">
                <a16:creationId xmlns:a16="http://schemas.microsoft.com/office/drawing/2014/main" id="{DB53A352-92AC-4F46-BAE2-72A56969FAD6}"/>
              </a:ext>
            </a:extLst>
          </p:cNvPr>
          <p:cNvSpPr txBox="1"/>
          <p:nvPr/>
        </p:nvSpPr>
        <p:spPr>
          <a:xfrm>
            <a:off x="7567126" y="5236825"/>
            <a:ext cx="4624873"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Calibri" panose="020F0502020204030204" pitchFamily="34" charset="0"/>
                <a:ea typeface="Calibri" panose="020F0502020204030204" pitchFamily="34" charset="0"/>
                <a:cs typeface="Arial" panose="020B0604020202020204" pitchFamily="34" charset="0"/>
              </a:rPr>
              <a:t>2017 was the year with the highest number of customers for both companies.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pic>
        <p:nvPicPr>
          <p:cNvPr id="10" name="Picture 9">
            <a:extLst>
              <a:ext uri="{FF2B5EF4-FFF2-40B4-BE49-F238E27FC236}">
                <a16:creationId xmlns:a16="http://schemas.microsoft.com/office/drawing/2014/main" id="{031509FB-8AD8-4083-B279-3B9F24169BCC}"/>
              </a:ext>
            </a:extLst>
          </p:cNvPr>
          <p:cNvPicPr/>
          <p:nvPr/>
        </p:nvPicPr>
        <p:blipFill>
          <a:blip r:embed="rId3">
            <a:extLst>
              <a:ext uri="{28A0092B-C50C-407E-A947-70E740481C1C}">
                <a14:useLocalDpi xmlns:a14="http://schemas.microsoft.com/office/drawing/2010/main" val="0"/>
              </a:ext>
            </a:extLst>
          </a:blip>
          <a:stretch>
            <a:fillRect/>
          </a:stretch>
        </p:blipFill>
        <p:spPr>
          <a:xfrm>
            <a:off x="284588" y="1794073"/>
            <a:ext cx="3960842" cy="3748311"/>
          </a:xfrm>
          <a:prstGeom prst="rect">
            <a:avLst/>
          </a:prstGeom>
        </p:spPr>
      </p:pic>
      <p:pic>
        <p:nvPicPr>
          <p:cNvPr id="11" name="Picture 10">
            <a:extLst>
              <a:ext uri="{FF2B5EF4-FFF2-40B4-BE49-F238E27FC236}">
                <a16:creationId xmlns:a16="http://schemas.microsoft.com/office/drawing/2014/main" id="{929EC6D9-7666-4E60-9C83-4267750C633A}"/>
              </a:ext>
            </a:extLst>
          </p:cNvPr>
          <p:cNvPicPr/>
          <p:nvPr/>
        </p:nvPicPr>
        <p:blipFill>
          <a:blip r:embed="rId4">
            <a:extLst>
              <a:ext uri="{28A0092B-C50C-407E-A947-70E740481C1C}">
                <a14:useLocalDpi xmlns:a14="http://schemas.microsoft.com/office/drawing/2010/main" val="0"/>
              </a:ext>
            </a:extLst>
          </a:blip>
          <a:stretch>
            <a:fillRect/>
          </a:stretch>
        </p:blipFill>
        <p:spPr>
          <a:xfrm>
            <a:off x="6969967" y="1758655"/>
            <a:ext cx="5236028" cy="3478170"/>
          </a:xfrm>
          <a:prstGeom prst="rect">
            <a:avLst/>
          </a:prstGeom>
        </p:spPr>
      </p:pic>
      <p:sp>
        <p:nvSpPr>
          <p:cNvPr id="7" name="TextBox 6">
            <a:extLst>
              <a:ext uri="{FF2B5EF4-FFF2-40B4-BE49-F238E27FC236}">
                <a16:creationId xmlns:a16="http://schemas.microsoft.com/office/drawing/2014/main" id="{EA1E9E06-4330-4F6F-BADF-2BD8B9D02CE9}"/>
              </a:ext>
            </a:extLst>
          </p:cNvPr>
          <p:cNvSpPr txBox="1"/>
          <p:nvPr/>
        </p:nvSpPr>
        <p:spPr>
          <a:xfrm>
            <a:off x="4259425" y="5236825"/>
            <a:ext cx="2892489"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Arial" panose="020B0604020202020204" pitchFamily="34" charset="0"/>
              </a:rPr>
              <a:t>Same customers travel by both companies. </a:t>
            </a:r>
          </a:p>
          <a:p>
            <a:pPr marL="285750" indent="-285750">
              <a:buFont typeface="Wingdings" panose="05000000000000000000" pitchFamily="2" charset="2"/>
              <a:buChar char="ü"/>
            </a:pPr>
            <a:r>
              <a:rPr lang="en-US" dirty="0">
                <a:effectLst/>
                <a:latin typeface="Calibri" panose="020F0502020204030204" pitchFamily="34" charset="0"/>
                <a:ea typeface="Calibri" panose="020F0502020204030204" pitchFamily="34" charset="0"/>
                <a:cs typeface="Arial" panose="020B0604020202020204" pitchFamily="34" charset="0"/>
              </a:rPr>
              <a:t>Most of them prefer Yellow Company.</a:t>
            </a:r>
          </a:p>
        </p:txBody>
      </p:sp>
    </p:spTree>
    <p:extLst>
      <p:ext uri="{BB962C8B-B14F-4D97-AF65-F5344CB8AC3E}">
        <p14:creationId xmlns:p14="http://schemas.microsoft.com/office/powerpoint/2010/main" val="4020587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269754"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265DFBC4-3478-4A42-83B2-0B2D0640DA86}"/>
              </a:ext>
            </a:extLst>
          </p:cNvPr>
          <p:cNvSpPr txBox="1"/>
          <p:nvPr/>
        </p:nvSpPr>
        <p:spPr>
          <a:xfrm>
            <a:off x="2548034" y="6217883"/>
            <a:ext cx="7687648" cy="375552"/>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ü"/>
            </a:pPr>
            <a:r>
              <a:rPr lang="en-U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No matter the time, Yellow Company has the highest number of customers.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E2EB5F0-029A-42C2-AAE4-279C6D3B6F99}"/>
              </a:ext>
            </a:extLst>
          </p:cNvPr>
          <p:cNvSpPr/>
          <p:nvPr/>
        </p:nvSpPr>
        <p:spPr>
          <a:xfrm>
            <a:off x="-23036" y="0"/>
            <a:ext cx="12292790" cy="117002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15616" y="452341"/>
            <a:ext cx="10515600" cy="4351338"/>
          </a:xfrm>
        </p:spPr>
        <p:txBody>
          <a:bodyPr>
            <a:normAutofit/>
          </a:bodyPr>
          <a:lstStyle/>
          <a:p>
            <a:pPr marL="0" indent="0">
              <a:buNone/>
            </a:pPr>
            <a:r>
              <a:rPr lang="en-US" dirty="0"/>
              <a:t>		      </a:t>
            </a:r>
            <a:r>
              <a:rPr lang="en-US" i="1" dirty="0">
                <a:solidFill>
                  <a:schemeClr val="bg1"/>
                </a:solidFill>
              </a:rPr>
              <a:t>Customers along years for each company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198" y="23018"/>
            <a:ext cx="2464836" cy="1325563"/>
          </a:xfrm>
        </p:spPr>
        <p:txBody>
          <a:bodyPr>
            <a:normAutofit/>
          </a:bodyPr>
          <a:lstStyle/>
          <a:p>
            <a:r>
              <a:rPr lang="en-US" sz="3500" b="1" dirty="0">
                <a:solidFill>
                  <a:schemeClr val="bg1"/>
                </a:solidFill>
                <a:latin typeface="Calibri" panose="020F0502020204030204" pitchFamily="34" charset="0"/>
                <a:cs typeface="Calibri" panose="020F0502020204030204" pitchFamily="34" charset="0"/>
              </a:rPr>
              <a:t>Hypothesis</a:t>
            </a:r>
          </a:p>
        </p:txBody>
      </p:sp>
      <p:pic>
        <p:nvPicPr>
          <p:cNvPr id="9" name="Picture 8">
            <a:extLst>
              <a:ext uri="{FF2B5EF4-FFF2-40B4-BE49-F238E27FC236}">
                <a16:creationId xmlns:a16="http://schemas.microsoft.com/office/drawing/2014/main" id="{96F66BC2-4638-4D35-914E-D4FA4D4EB02A}"/>
              </a:ext>
            </a:extLst>
          </p:cNvPr>
          <p:cNvPicPr/>
          <p:nvPr/>
        </p:nvPicPr>
        <p:blipFill>
          <a:blip r:embed="rId2">
            <a:extLst>
              <a:ext uri="{28A0092B-C50C-407E-A947-70E740481C1C}">
                <a14:useLocalDpi xmlns:a14="http://schemas.microsoft.com/office/drawing/2010/main" val="0"/>
              </a:ext>
            </a:extLst>
          </a:blip>
          <a:stretch>
            <a:fillRect/>
          </a:stretch>
        </p:blipFill>
        <p:spPr>
          <a:xfrm>
            <a:off x="1315616" y="1493332"/>
            <a:ext cx="9937102" cy="4543574"/>
          </a:xfrm>
          <a:prstGeom prst="rect">
            <a:avLst/>
          </a:prstGeom>
        </p:spPr>
      </p:pic>
    </p:spTree>
    <p:extLst>
      <p:ext uri="{BB962C8B-B14F-4D97-AF65-F5344CB8AC3E}">
        <p14:creationId xmlns:p14="http://schemas.microsoft.com/office/powerpoint/2010/main" val="2756879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740937" y="298507"/>
            <a:ext cx="8241263" cy="4351338"/>
          </a:xfrm>
        </p:spPr>
        <p:txBody>
          <a:bodyPr>
            <a:normAutofit/>
          </a:bodyPr>
          <a:lstStyle/>
          <a:p>
            <a:pPr marL="0" indent="0">
              <a:buNone/>
            </a:pPr>
            <a:r>
              <a:rPr lang="en-US" dirty="0"/>
              <a:t>		</a:t>
            </a:r>
            <a:r>
              <a:rPr lang="en-US" dirty="0">
                <a:solidFill>
                  <a:schemeClr val="bg1"/>
                </a:solidFill>
              </a:rPr>
              <a:t>Evolution customers &amp; Trend &amp; Seasonality</a:t>
            </a:r>
            <a:endParaRPr lang="en-US" i="1" dirty="0">
              <a:solidFill>
                <a:schemeClr val="bg1"/>
              </a:solidFill>
            </a:endParaRP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9" name="TextBox 8">
            <a:extLst>
              <a:ext uri="{FF2B5EF4-FFF2-40B4-BE49-F238E27FC236}">
                <a16:creationId xmlns:a16="http://schemas.microsoft.com/office/drawing/2014/main" id="{4F5277FC-C49E-4BF3-859A-A29784BF935C}"/>
              </a:ext>
            </a:extLst>
          </p:cNvPr>
          <p:cNvSpPr txBox="1"/>
          <p:nvPr/>
        </p:nvSpPr>
        <p:spPr>
          <a:xfrm>
            <a:off x="9692951" y="1877584"/>
            <a:ext cx="289249" cy="1754326"/>
          </a:xfrm>
          <a:prstGeom prst="rect">
            <a:avLst/>
          </a:prstGeom>
          <a:noFill/>
        </p:spPr>
        <p:txBody>
          <a:bodyPr wrap="square" rtlCol="0">
            <a:spAutoFit/>
          </a:bodyPr>
          <a:lstStyle/>
          <a:p>
            <a:r>
              <a:rPr lang="en-US" dirty="0"/>
              <a:t>Y</a:t>
            </a:r>
          </a:p>
          <a:p>
            <a:r>
              <a:rPr lang="en-US" dirty="0"/>
              <a:t>E</a:t>
            </a:r>
          </a:p>
          <a:p>
            <a:r>
              <a:rPr lang="en-US" dirty="0"/>
              <a:t>L</a:t>
            </a:r>
          </a:p>
          <a:p>
            <a:r>
              <a:rPr lang="en-US" dirty="0"/>
              <a:t>L</a:t>
            </a:r>
          </a:p>
          <a:p>
            <a:r>
              <a:rPr lang="en-US" dirty="0"/>
              <a:t>O</a:t>
            </a:r>
          </a:p>
          <a:p>
            <a:r>
              <a:rPr lang="en-US" dirty="0"/>
              <a:t>W</a:t>
            </a:r>
          </a:p>
        </p:txBody>
      </p:sp>
      <p:sp>
        <p:nvSpPr>
          <p:cNvPr id="12" name="TextBox 11">
            <a:extLst>
              <a:ext uri="{FF2B5EF4-FFF2-40B4-BE49-F238E27FC236}">
                <a16:creationId xmlns:a16="http://schemas.microsoft.com/office/drawing/2014/main" id="{E3428F1E-1A64-45E8-8856-42AD442C470D}"/>
              </a:ext>
            </a:extLst>
          </p:cNvPr>
          <p:cNvSpPr txBox="1"/>
          <p:nvPr/>
        </p:nvSpPr>
        <p:spPr>
          <a:xfrm>
            <a:off x="3047999" y="4649845"/>
            <a:ext cx="289249" cy="1200329"/>
          </a:xfrm>
          <a:prstGeom prst="rect">
            <a:avLst/>
          </a:prstGeom>
          <a:noFill/>
        </p:spPr>
        <p:txBody>
          <a:bodyPr wrap="square" rtlCol="0">
            <a:spAutoFit/>
          </a:bodyPr>
          <a:lstStyle/>
          <a:p>
            <a:r>
              <a:rPr lang="en-US" dirty="0"/>
              <a:t>P</a:t>
            </a:r>
          </a:p>
          <a:p>
            <a:r>
              <a:rPr lang="en-US" dirty="0"/>
              <a:t>I</a:t>
            </a:r>
          </a:p>
          <a:p>
            <a:r>
              <a:rPr lang="en-US" dirty="0"/>
              <a:t>N</a:t>
            </a:r>
          </a:p>
          <a:p>
            <a:r>
              <a:rPr lang="en-US" dirty="0"/>
              <a:t>K</a:t>
            </a:r>
          </a:p>
        </p:txBody>
      </p:sp>
      <p:sp>
        <p:nvSpPr>
          <p:cNvPr id="15" name="TextBox 14">
            <a:extLst>
              <a:ext uri="{FF2B5EF4-FFF2-40B4-BE49-F238E27FC236}">
                <a16:creationId xmlns:a16="http://schemas.microsoft.com/office/drawing/2014/main" id="{A265A779-0B4F-4B99-9678-89E694795B47}"/>
              </a:ext>
            </a:extLst>
          </p:cNvPr>
          <p:cNvSpPr txBox="1"/>
          <p:nvPr/>
        </p:nvSpPr>
        <p:spPr>
          <a:xfrm>
            <a:off x="10168443" y="1877584"/>
            <a:ext cx="1953209" cy="1969770"/>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Number of customers is lowest near the end of the each year for both companies.</a:t>
            </a:r>
          </a:p>
          <a:p>
            <a:pPr marL="285750" indent="-285750">
              <a:buFont typeface="Wingdings" panose="05000000000000000000" pitchFamily="2" charset="2"/>
              <a:buChar char="ü"/>
            </a:pPr>
            <a:endParaRPr lang="en-US" sz="1400" dirty="0"/>
          </a:p>
        </p:txBody>
      </p:sp>
      <p:pic>
        <p:nvPicPr>
          <p:cNvPr id="11" name="Picture 10">
            <a:extLst>
              <a:ext uri="{FF2B5EF4-FFF2-40B4-BE49-F238E27FC236}">
                <a16:creationId xmlns:a16="http://schemas.microsoft.com/office/drawing/2014/main" id="{29A1201F-201B-4A71-B445-0884F0017892}"/>
              </a:ext>
            </a:extLst>
          </p:cNvPr>
          <p:cNvPicPr/>
          <p:nvPr/>
        </p:nvPicPr>
        <p:blipFill>
          <a:blip r:embed="rId2">
            <a:extLst>
              <a:ext uri="{28A0092B-C50C-407E-A947-70E740481C1C}">
                <a14:useLocalDpi xmlns:a14="http://schemas.microsoft.com/office/drawing/2010/main" val="0"/>
              </a:ext>
            </a:extLst>
          </a:blip>
          <a:stretch>
            <a:fillRect/>
          </a:stretch>
        </p:blipFill>
        <p:spPr>
          <a:xfrm>
            <a:off x="578089" y="1587695"/>
            <a:ext cx="8668548" cy="2418611"/>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7664A828-ECCA-41AF-AE92-45F06BF6CB65}"/>
              </a:ext>
            </a:extLst>
          </p:cNvPr>
          <p:cNvPicPr/>
          <p:nvPr/>
        </p:nvPicPr>
        <p:blipFill>
          <a:blip r:embed="rId3">
            <a:extLst>
              <a:ext uri="{28A0092B-C50C-407E-A947-70E740481C1C}">
                <a14:useLocalDpi xmlns:a14="http://schemas.microsoft.com/office/drawing/2010/main" val="0"/>
              </a:ext>
            </a:extLst>
          </a:blip>
          <a:stretch>
            <a:fillRect/>
          </a:stretch>
        </p:blipFill>
        <p:spPr>
          <a:xfrm>
            <a:off x="3512380" y="4222401"/>
            <a:ext cx="8444612" cy="25341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465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129004" y="234040"/>
            <a:ext cx="10515600" cy="4351338"/>
          </a:xfrm>
        </p:spPr>
        <p:txBody>
          <a:bodyPr>
            <a:normAutofit/>
          </a:bodyPr>
          <a:lstStyle/>
          <a:p>
            <a:pPr marL="0" indent="0">
              <a:buNone/>
            </a:pPr>
            <a:r>
              <a:rPr lang="en-US" dirty="0"/>
              <a:t>		                          </a:t>
            </a:r>
            <a:r>
              <a:rPr lang="en-US" i="1" dirty="0">
                <a:solidFill>
                  <a:schemeClr val="bg1"/>
                </a:solidFill>
              </a:rPr>
              <a:t>Forecasting </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2687215" y="5433617"/>
            <a:ext cx="8574833" cy="375552"/>
          </a:xfrm>
          <a:prstGeom prst="rect">
            <a:avLst/>
          </a:prstGeom>
          <a:noFill/>
        </p:spPr>
        <p:txBody>
          <a:bodyPr wrap="square" rtlCol="0">
            <a:spAutoFit/>
          </a:bodyPr>
          <a:lstStyle/>
          <a:p>
            <a:pPr marL="5143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There is a tendency of decreasing, but more customers will choose Yellow Company.</a:t>
            </a:r>
          </a:p>
        </p:txBody>
      </p:sp>
      <p:pic>
        <p:nvPicPr>
          <p:cNvPr id="10" name="Picture 9">
            <a:extLst>
              <a:ext uri="{FF2B5EF4-FFF2-40B4-BE49-F238E27FC236}">
                <a16:creationId xmlns:a16="http://schemas.microsoft.com/office/drawing/2014/main" id="{1CDEF902-502E-4823-A52B-20D484F89077}"/>
              </a:ext>
            </a:extLst>
          </p:cNvPr>
          <p:cNvPicPr/>
          <p:nvPr/>
        </p:nvPicPr>
        <p:blipFill>
          <a:blip r:embed="rId2">
            <a:extLst>
              <a:ext uri="{28A0092B-C50C-407E-A947-70E740481C1C}">
                <a14:useLocalDpi xmlns:a14="http://schemas.microsoft.com/office/drawing/2010/main" val="0"/>
              </a:ext>
            </a:extLst>
          </a:blip>
          <a:stretch>
            <a:fillRect/>
          </a:stretch>
        </p:blipFill>
        <p:spPr>
          <a:xfrm>
            <a:off x="231710" y="1766686"/>
            <a:ext cx="5943600" cy="3271845"/>
          </a:xfrm>
          <a:prstGeom prst="rect">
            <a:avLst/>
          </a:prstGeom>
        </p:spPr>
      </p:pic>
      <p:pic>
        <p:nvPicPr>
          <p:cNvPr id="11" name="Picture 10">
            <a:extLst>
              <a:ext uri="{FF2B5EF4-FFF2-40B4-BE49-F238E27FC236}">
                <a16:creationId xmlns:a16="http://schemas.microsoft.com/office/drawing/2014/main" id="{DB9471BD-1A5B-4746-B35D-E0F6CDC77656}"/>
              </a:ext>
            </a:extLst>
          </p:cNvPr>
          <p:cNvPicPr/>
          <p:nvPr/>
        </p:nvPicPr>
        <p:blipFill>
          <a:blip r:embed="rId3">
            <a:extLst>
              <a:ext uri="{28A0092B-C50C-407E-A947-70E740481C1C}">
                <a14:useLocalDpi xmlns:a14="http://schemas.microsoft.com/office/drawing/2010/main" val="0"/>
              </a:ext>
            </a:extLst>
          </a:blip>
          <a:stretch>
            <a:fillRect/>
          </a:stretch>
        </p:blipFill>
        <p:spPr>
          <a:xfrm>
            <a:off x="5974702" y="1810139"/>
            <a:ext cx="5943600" cy="3228392"/>
          </a:xfrm>
          <a:prstGeom prst="rect">
            <a:avLst/>
          </a:prstGeom>
        </p:spPr>
      </p:pic>
    </p:spTree>
    <p:extLst>
      <p:ext uri="{BB962C8B-B14F-4D97-AF65-F5344CB8AC3E}">
        <p14:creationId xmlns:p14="http://schemas.microsoft.com/office/powerpoint/2010/main" val="3305848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438B0-E638-4C82-B43E-037407062E4E}"/>
              </a:ext>
            </a:extLst>
          </p:cNvPr>
          <p:cNvPicPr>
            <a:picLocks noChangeAspect="1"/>
          </p:cNvPicPr>
          <p:nvPr/>
        </p:nvPicPr>
        <p:blipFill>
          <a:blip r:embed="rId2"/>
          <a:stretch>
            <a:fillRect/>
          </a:stretch>
        </p:blipFill>
        <p:spPr>
          <a:xfrm>
            <a:off x="0" y="0"/>
            <a:ext cx="6096000" cy="6838524"/>
          </a:xfrm>
          <a:prstGeom prst="rect">
            <a:avLst/>
          </a:prstGeom>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20824" y="1294832"/>
            <a:ext cx="5875176" cy="3594409"/>
          </a:xfrm>
        </p:spPr>
        <p:txBody>
          <a:bodyPr>
            <a:normAutofit fontScale="40000" lnSpcReduction="20000"/>
          </a:bodyPr>
          <a:lstStyle/>
          <a:p>
            <a:pPr marL="0" marR="0" indent="0">
              <a:lnSpc>
                <a:spcPct val="107000"/>
              </a:lnSpc>
              <a:spcBef>
                <a:spcPts val="0"/>
              </a:spcBef>
              <a:spcAft>
                <a:spcPts val="800"/>
              </a:spcAft>
              <a:buNone/>
            </a:pPr>
            <a:r>
              <a:rPr lang="en-US" sz="6600" b="1"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Yellow Company</a:t>
            </a:r>
            <a:r>
              <a:rPr lang="en-US" sz="6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 because:</a:t>
            </a:r>
          </a:p>
          <a:p>
            <a:pPr marL="0" marR="0" indent="0">
              <a:lnSpc>
                <a:spcPct val="107000"/>
              </a:lnSpc>
              <a:spcBef>
                <a:spcPts val="0"/>
              </a:spcBef>
              <a:spcAft>
                <a:spcPts val="800"/>
              </a:spcAft>
              <a:buNone/>
            </a:pPr>
            <a:endParaRPr lang="en-US" sz="66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6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it is mostly used no matter the season</a:t>
            </a:r>
          </a:p>
          <a:p>
            <a:pPr marL="342900" indent="-342900">
              <a:lnSpc>
                <a:spcPct val="107000"/>
              </a:lnSpc>
              <a:spcBef>
                <a:spcPts val="0"/>
              </a:spcBef>
              <a:buFont typeface="Wingdings" panose="05000000000000000000" pitchFamily="2" charset="2"/>
              <a:buChar char=""/>
            </a:pPr>
            <a:r>
              <a:rPr lang="en-US" sz="6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it has the higher profit</a:t>
            </a:r>
          </a:p>
          <a:p>
            <a:pPr marL="342900" marR="0" lvl="0" indent="-342900">
              <a:lnSpc>
                <a:spcPct val="107000"/>
              </a:lnSpc>
              <a:spcBef>
                <a:spcPts val="0"/>
              </a:spcBef>
              <a:spcAft>
                <a:spcPts val="800"/>
              </a:spcAft>
              <a:buFont typeface="Wingdings" panose="05000000000000000000" pitchFamily="2" charset="2"/>
              <a:buChar char=""/>
            </a:pPr>
            <a:r>
              <a:rPr lang="en-US" sz="6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it is preferred by everyone, no matter the age</a:t>
            </a:r>
          </a:p>
          <a:p>
            <a:pPr marL="342900" marR="0" lvl="0" indent="-342900">
              <a:lnSpc>
                <a:spcPct val="107000"/>
              </a:lnSpc>
              <a:spcBef>
                <a:spcPts val="0"/>
              </a:spcBef>
              <a:spcAft>
                <a:spcPts val="800"/>
              </a:spcAft>
              <a:buFont typeface="Wingdings" panose="05000000000000000000" pitchFamily="2" charset="2"/>
              <a:buChar char=""/>
            </a:pPr>
            <a:r>
              <a:rPr lang="en-US" sz="66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t>it has great popularity along most of the cities</a:t>
            </a:r>
            <a:endParaRPr lang="en-US" sz="6600" dirty="0">
              <a:solidFill>
                <a:srgbClr val="FF66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EE15904C-95A5-42DB-9719-4F5A5BA6ADA8}"/>
              </a:ext>
            </a:extLst>
          </p:cNvPr>
          <p:cNvSpPr txBox="1"/>
          <p:nvPr/>
        </p:nvSpPr>
        <p:spPr>
          <a:xfrm>
            <a:off x="7240555" y="2202025"/>
            <a:ext cx="4460033" cy="2123658"/>
          </a:xfrm>
          <a:prstGeom prst="rect">
            <a:avLst/>
          </a:prstGeom>
          <a:noFill/>
        </p:spPr>
        <p:txBody>
          <a:bodyPr wrap="square" rtlCol="0">
            <a:spAutoFit/>
          </a:bodyPr>
          <a:lstStyle/>
          <a:p>
            <a:r>
              <a:rPr lang="en-US" sz="4400" b="1" dirty="0">
                <a:solidFill>
                  <a:schemeClr val="accent2"/>
                </a:solidFill>
                <a:latin typeface="Calibri" panose="020F0502020204030204" pitchFamily="34" charset="0"/>
                <a:cs typeface="Calibri" panose="020F0502020204030204" pitchFamily="34" charset="0"/>
              </a:rPr>
              <a:t>Conclusions </a:t>
            </a:r>
          </a:p>
          <a:p>
            <a:r>
              <a:rPr lang="en-US" sz="4400" b="1" dirty="0">
                <a:solidFill>
                  <a:schemeClr val="accent2"/>
                </a:solidFill>
                <a:latin typeface="Calibri" panose="020F0502020204030204" pitchFamily="34" charset="0"/>
                <a:cs typeface="Calibri" panose="020F0502020204030204" pitchFamily="34" charset="0"/>
              </a:rPr>
              <a:t>and Recommendation</a:t>
            </a:r>
            <a:endParaRPr lang="en-US" sz="4400" dirty="0"/>
          </a:p>
        </p:txBody>
      </p:sp>
    </p:spTree>
    <p:extLst>
      <p:ext uri="{BB962C8B-B14F-4D97-AF65-F5344CB8AC3E}">
        <p14:creationId xmlns:p14="http://schemas.microsoft.com/office/powerpoint/2010/main" val="11682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0438B0-E638-4C82-B43E-037407062E4E}"/>
              </a:ext>
            </a:extLst>
          </p:cNvPr>
          <p:cNvPicPr>
            <a:picLocks noChangeAspect="1"/>
          </p:cNvPicPr>
          <p:nvPr/>
        </p:nvPicPr>
        <p:blipFill>
          <a:blip r:embed="rId2"/>
          <a:stretch>
            <a:fillRect/>
          </a:stretch>
        </p:blipFill>
        <p:spPr>
          <a:xfrm>
            <a:off x="0" y="0"/>
            <a:ext cx="6096000" cy="6838524"/>
          </a:xfrm>
          <a:prstGeom prst="rect">
            <a:avLst/>
          </a:prstGeom>
        </p:spPr>
      </p:pic>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609600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86225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endParaRPr lang="en-US" sz="2800" dirty="0">
              <a:solidFill>
                <a:srgbClr val="FF6600"/>
              </a:solidFill>
            </a:endParaRPr>
          </a:p>
          <a:p>
            <a:pPr algn="just"/>
            <a:r>
              <a:rPr lang="en-US" sz="2800" dirty="0">
                <a:solidFill>
                  <a:srgbClr val="FF6600"/>
                </a:solidFill>
              </a:rPr>
              <a:t>	Problem Statement</a:t>
            </a:r>
          </a:p>
          <a:p>
            <a:pPr algn="just"/>
            <a:r>
              <a:rPr lang="en-US" sz="2800" dirty="0">
                <a:solidFill>
                  <a:srgbClr val="FF6600"/>
                </a:solidFill>
              </a:rPr>
              <a:t>	Dataset</a:t>
            </a:r>
          </a:p>
          <a:p>
            <a:pPr algn="just"/>
            <a:r>
              <a:rPr lang="en-US" sz="2800" dirty="0">
                <a:solidFill>
                  <a:srgbClr val="FF6600"/>
                </a:solidFill>
              </a:rPr>
              <a:t>        	Hypothesis</a:t>
            </a:r>
          </a:p>
          <a:p>
            <a:pPr algn="just"/>
            <a:r>
              <a:rPr lang="en-US" sz="2800" dirty="0">
                <a:solidFill>
                  <a:srgbClr val="FF6600"/>
                </a:solidFill>
              </a:rPr>
              <a:t>         	Recommendation</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23061" y="4746541"/>
            <a:ext cx="10515600" cy="1672921"/>
          </a:xfrm>
        </p:spPr>
        <p:txBody>
          <a:bodyPr>
            <a:normAutofit/>
          </a:bodyPr>
          <a:lstStyle/>
          <a:p>
            <a:pPr marL="0" indent="0">
              <a:buNone/>
            </a:pPr>
            <a:r>
              <a:rPr lang="en-US" sz="1800" i="1" dirty="0"/>
              <a:t>Context</a:t>
            </a:r>
            <a:r>
              <a:rPr lang="en-US" sz="1800" dirty="0"/>
              <a:t>:   XYZ is a private equity firm in US.  Cab Industry in US has grown considerably in last few years. </a:t>
            </a:r>
          </a:p>
          <a:p>
            <a:pPr marL="0" indent="0">
              <a:buNone/>
            </a:pPr>
            <a:r>
              <a:rPr lang="en-US" sz="1800" i="1" dirty="0"/>
              <a:t>Purpose:</a:t>
            </a:r>
            <a:r>
              <a:rPr lang="en-US" sz="1800" dirty="0"/>
              <a:t>  Provide a reliable recommendation in which of the two most popular companies</a:t>
            </a:r>
          </a:p>
          <a:p>
            <a:pPr marL="0" indent="0">
              <a:buNone/>
            </a:pPr>
            <a:r>
              <a:rPr lang="en-US" sz="1800" dirty="0"/>
              <a:t>	(Yellow Cab and Pink Cab) it would be more advantageous to invest in. </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30771"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600" b="1" dirty="0">
                <a:solidFill>
                  <a:srgbClr val="FF6600"/>
                </a:solidFill>
                <a:latin typeface="Calibri" panose="020F0502020204030204" pitchFamily="34" charset="0"/>
                <a:cs typeface="Calibri" panose="020F0502020204030204" pitchFamily="34" charset="0"/>
              </a:rPr>
              <a:t>Problem Statement</a:t>
            </a:r>
            <a:endParaRPr lang="en-US" sz="3500" b="1" dirty="0">
              <a:solidFill>
                <a:schemeClr val="accent2"/>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26AA40F-4A0E-41F6-9F4B-16A18471E923}"/>
              </a:ext>
            </a:extLst>
          </p:cNvPr>
          <p:cNvPicPr>
            <a:picLocks noChangeAspect="1"/>
          </p:cNvPicPr>
          <p:nvPr/>
        </p:nvPicPr>
        <p:blipFill>
          <a:blip r:embed="rId2"/>
          <a:stretch>
            <a:fillRect/>
          </a:stretch>
        </p:blipFill>
        <p:spPr>
          <a:xfrm>
            <a:off x="838200" y="1639909"/>
            <a:ext cx="4321629" cy="2558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B79232E8-9BE2-4D66-B4F9-FABC0BEBE85C}"/>
              </a:ext>
            </a:extLst>
          </p:cNvPr>
          <p:cNvPicPr>
            <a:picLocks noChangeAspect="1"/>
          </p:cNvPicPr>
          <p:nvPr/>
        </p:nvPicPr>
        <p:blipFill>
          <a:blip r:embed="rId3"/>
          <a:stretch>
            <a:fillRect/>
          </a:stretch>
        </p:blipFill>
        <p:spPr>
          <a:xfrm>
            <a:off x="6684125" y="1371600"/>
            <a:ext cx="4669675" cy="2708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F326ED69-BC56-43A3-9788-B96433960DD1}"/>
              </a:ext>
            </a:extLst>
          </p:cNvPr>
          <p:cNvSpPr txBox="1"/>
          <p:nvPr/>
        </p:nvSpPr>
        <p:spPr>
          <a:xfrm>
            <a:off x="5795865" y="2587677"/>
            <a:ext cx="600269" cy="523220"/>
          </a:xfrm>
          <a:prstGeom prst="rect">
            <a:avLst/>
          </a:prstGeom>
          <a:noFill/>
        </p:spPr>
        <p:txBody>
          <a:bodyPr wrap="square" rtlCol="0">
            <a:spAutoFit/>
          </a:bodyPr>
          <a:lstStyle/>
          <a:p>
            <a:r>
              <a:rPr lang="en-US" sz="2800" b="1" dirty="0">
                <a:solidFill>
                  <a:schemeClr val="tx2">
                    <a:lumMod val="50000"/>
                  </a:schemeClr>
                </a:solidFill>
              </a:rPr>
              <a:t>VS</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Dataset</a:t>
            </a:r>
          </a:p>
        </p:txBody>
      </p:sp>
      <p:sp>
        <p:nvSpPr>
          <p:cNvPr id="14" name="TextBox 13">
            <a:extLst>
              <a:ext uri="{FF2B5EF4-FFF2-40B4-BE49-F238E27FC236}">
                <a16:creationId xmlns:a16="http://schemas.microsoft.com/office/drawing/2014/main" id="{5A018E06-7B60-4D2F-A24C-89B691B8EB0D}"/>
              </a:ext>
            </a:extLst>
          </p:cNvPr>
          <p:cNvSpPr txBox="1"/>
          <p:nvPr/>
        </p:nvSpPr>
        <p:spPr>
          <a:xfrm>
            <a:off x="287186" y="1950728"/>
            <a:ext cx="11823949" cy="6093976"/>
          </a:xfrm>
          <a:prstGeom prst="rect">
            <a:avLst/>
          </a:prstGeom>
          <a:noFill/>
        </p:spPr>
        <p:txBody>
          <a:bodyPr wrap="square" rtlCol="0">
            <a:spAutoFit/>
          </a:bodyPr>
          <a:lstStyle/>
          <a:p>
            <a:r>
              <a:rPr lang="en-US" sz="2800" b="1" dirty="0"/>
              <a:t>Dataset: </a:t>
            </a:r>
          </a:p>
          <a:p>
            <a:endParaRPr lang="en-US" dirty="0"/>
          </a:p>
          <a:p>
            <a:pPr marL="285750" indent="-285750">
              <a:buFont typeface="Wingdings" panose="05000000000000000000" pitchFamily="2" charset="2"/>
              <a:buChar char="q"/>
            </a:pPr>
            <a:r>
              <a:rPr lang="en-US" b="1" dirty="0"/>
              <a:t>City.csv                                                                                           </a:t>
            </a:r>
            <a:r>
              <a:rPr lang="en-US" sz="1600" dirty="0"/>
              <a:t>* users considering the total number of users no matter the company</a:t>
            </a:r>
          </a:p>
          <a:p>
            <a:r>
              <a:rPr lang="en-US" dirty="0"/>
              <a:t>						</a:t>
            </a:r>
          </a:p>
          <a:p>
            <a:pPr marL="285750" indent="-285750">
              <a:buFont typeface="Wingdings" panose="05000000000000000000" pitchFamily="2" charset="2"/>
              <a:buChar char="q"/>
            </a:pPr>
            <a:r>
              <a:rPr lang="en-US" b="1" dirty="0"/>
              <a:t>Transaction_id.csv</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Customer_id.csv</a:t>
            </a:r>
          </a:p>
          <a:p>
            <a:endParaRPr lang="en-US" b="1" dirty="0"/>
          </a:p>
          <a:p>
            <a:pPr marL="285750" indent="-285750">
              <a:buFont typeface="Wingdings" panose="05000000000000000000" pitchFamily="2" charset="2"/>
              <a:buChar char="q"/>
            </a:pPr>
            <a:r>
              <a:rPr lang="en-US" b="1" dirty="0"/>
              <a:t>Cab_data.csv]</a:t>
            </a:r>
          </a:p>
          <a:p>
            <a:endParaRPr lang="en-US" b="1" dirty="0"/>
          </a:p>
          <a:p>
            <a:endParaRPr lang="en-US" b="1" dirty="0"/>
          </a:p>
          <a:p>
            <a:endParaRPr lang="en-US" sz="2000" b="1" dirty="0"/>
          </a:p>
          <a:p>
            <a:r>
              <a:rPr lang="en-US" sz="2000" b="1" dirty="0"/>
              <a:t>					Master_ data.csv </a:t>
            </a:r>
          </a:p>
          <a:p>
            <a:pPr lvl="2"/>
            <a:r>
              <a:rPr lang="en-US" b="1" dirty="0"/>
              <a:t>				</a:t>
            </a:r>
            <a:r>
              <a:rPr lang="en-US" sz="1600" dirty="0"/>
              <a:t>Number features: 17 </a:t>
            </a:r>
          </a:p>
          <a:p>
            <a:pPr lvl="2"/>
            <a:r>
              <a:rPr lang="en-US" sz="1600" dirty="0"/>
              <a:t>				Data entries: 359392</a:t>
            </a:r>
          </a:p>
          <a:p>
            <a:pPr lvl="8"/>
            <a:endParaRPr lang="en-US" dirty="0"/>
          </a:p>
          <a:p>
            <a:endParaRPr lang="en-US" dirty="0"/>
          </a:p>
          <a:p>
            <a:endParaRPr lang="en-US" dirty="0"/>
          </a:p>
          <a:p>
            <a:endParaRPr lang="en-US" dirty="0"/>
          </a:p>
          <a:p>
            <a:endParaRPr lang="en-US" dirty="0"/>
          </a:p>
          <a:p>
            <a:endParaRPr lang="en-US" dirty="0"/>
          </a:p>
        </p:txBody>
      </p:sp>
      <p:pic>
        <p:nvPicPr>
          <p:cNvPr id="19" name="Picture 18">
            <a:extLst>
              <a:ext uri="{FF2B5EF4-FFF2-40B4-BE49-F238E27FC236}">
                <a16:creationId xmlns:a16="http://schemas.microsoft.com/office/drawing/2014/main" id="{FB132885-BFA3-4FF6-8DFC-A58728F41976}"/>
              </a:ext>
            </a:extLst>
          </p:cNvPr>
          <p:cNvPicPr>
            <a:picLocks noChangeAspect="1"/>
          </p:cNvPicPr>
          <p:nvPr/>
        </p:nvPicPr>
        <p:blipFill>
          <a:blip r:embed="rId2"/>
          <a:stretch>
            <a:fillRect/>
          </a:stretch>
        </p:blipFill>
        <p:spPr>
          <a:xfrm>
            <a:off x="2831990" y="4274337"/>
            <a:ext cx="8334375" cy="381000"/>
          </a:xfrm>
          <a:prstGeom prst="rect">
            <a:avLst/>
          </a:prstGeom>
        </p:spPr>
      </p:pic>
      <p:pic>
        <p:nvPicPr>
          <p:cNvPr id="23" name="Picture 22">
            <a:extLst>
              <a:ext uri="{FF2B5EF4-FFF2-40B4-BE49-F238E27FC236}">
                <a16:creationId xmlns:a16="http://schemas.microsoft.com/office/drawing/2014/main" id="{902AB8A4-22E0-4399-A4D2-2229373BD349}"/>
              </a:ext>
            </a:extLst>
          </p:cNvPr>
          <p:cNvPicPr>
            <a:picLocks noChangeAspect="1"/>
          </p:cNvPicPr>
          <p:nvPr/>
        </p:nvPicPr>
        <p:blipFill>
          <a:blip r:embed="rId3"/>
          <a:stretch>
            <a:fillRect/>
          </a:stretch>
        </p:blipFill>
        <p:spPr>
          <a:xfrm>
            <a:off x="2831990" y="2571107"/>
            <a:ext cx="2381250" cy="381000"/>
          </a:xfrm>
          <a:prstGeom prst="rect">
            <a:avLst/>
          </a:prstGeom>
        </p:spPr>
      </p:pic>
      <p:pic>
        <p:nvPicPr>
          <p:cNvPr id="25" name="Picture 24">
            <a:extLst>
              <a:ext uri="{FF2B5EF4-FFF2-40B4-BE49-F238E27FC236}">
                <a16:creationId xmlns:a16="http://schemas.microsoft.com/office/drawing/2014/main" id="{8FC99590-B88F-4B05-A198-E5C5802C41CA}"/>
              </a:ext>
            </a:extLst>
          </p:cNvPr>
          <p:cNvPicPr>
            <a:picLocks noChangeAspect="1"/>
          </p:cNvPicPr>
          <p:nvPr/>
        </p:nvPicPr>
        <p:blipFill>
          <a:blip r:embed="rId4"/>
          <a:stretch>
            <a:fillRect/>
          </a:stretch>
        </p:blipFill>
        <p:spPr>
          <a:xfrm>
            <a:off x="2817702" y="3127740"/>
            <a:ext cx="4181475" cy="400050"/>
          </a:xfrm>
          <a:prstGeom prst="rect">
            <a:avLst/>
          </a:prstGeom>
        </p:spPr>
      </p:pic>
      <p:pic>
        <p:nvPicPr>
          <p:cNvPr id="27" name="Picture 26">
            <a:extLst>
              <a:ext uri="{FF2B5EF4-FFF2-40B4-BE49-F238E27FC236}">
                <a16:creationId xmlns:a16="http://schemas.microsoft.com/office/drawing/2014/main" id="{96DFDECE-7134-4121-AF93-BB7A762A3B36}"/>
              </a:ext>
            </a:extLst>
          </p:cNvPr>
          <p:cNvPicPr>
            <a:picLocks noChangeAspect="1"/>
          </p:cNvPicPr>
          <p:nvPr/>
        </p:nvPicPr>
        <p:blipFill>
          <a:blip r:embed="rId5"/>
          <a:stretch>
            <a:fillRect/>
          </a:stretch>
        </p:blipFill>
        <p:spPr>
          <a:xfrm>
            <a:off x="2817702" y="3645353"/>
            <a:ext cx="4305300" cy="447675"/>
          </a:xfrm>
          <a:prstGeom prst="rect">
            <a:avLst/>
          </a:prstGeom>
        </p:spPr>
      </p:pic>
      <p:sp>
        <p:nvSpPr>
          <p:cNvPr id="28" name="Arrow: Down 27">
            <a:extLst>
              <a:ext uri="{FF2B5EF4-FFF2-40B4-BE49-F238E27FC236}">
                <a16:creationId xmlns:a16="http://schemas.microsoft.com/office/drawing/2014/main" id="{02EB151B-4386-4544-9F21-6F6528F001EA}"/>
              </a:ext>
            </a:extLst>
          </p:cNvPr>
          <p:cNvSpPr/>
          <p:nvPr/>
        </p:nvSpPr>
        <p:spPr>
          <a:xfrm>
            <a:off x="5350380" y="4908656"/>
            <a:ext cx="1171718" cy="396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29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8254"/>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129004" y="234040"/>
            <a:ext cx="10515600" cy="4351338"/>
          </a:xfrm>
        </p:spPr>
        <p:txBody>
          <a:bodyPr>
            <a:normAutofit/>
          </a:bodyPr>
          <a:lstStyle/>
          <a:p>
            <a:pPr marL="0" indent="0">
              <a:buNone/>
            </a:pPr>
            <a:r>
              <a:rPr lang="en-US" dirty="0"/>
              <a:t>		     </a:t>
            </a:r>
            <a:r>
              <a:rPr lang="en-US" i="1" dirty="0">
                <a:solidFill>
                  <a:schemeClr val="bg1"/>
                </a:solidFill>
              </a:rPr>
              <a:t>Is there a preference for Yellow Cab </a:t>
            </a:r>
          </a:p>
          <a:p>
            <a:pPr marL="0" indent="0">
              <a:buNone/>
            </a:pPr>
            <a:r>
              <a:rPr lang="en-US" i="1" dirty="0">
                <a:solidFill>
                  <a:schemeClr val="bg1"/>
                </a:solidFill>
              </a:rPr>
              <a:t>		when travelling by taxi around each city?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pic>
        <p:nvPicPr>
          <p:cNvPr id="5" name="Picture 4">
            <a:extLst>
              <a:ext uri="{FF2B5EF4-FFF2-40B4-BE49-F238E27FC236}">
                <a16:creationId xmlns:a16="http://schemas.microsoft.com/office/drawing/2014/main" id="{6B12B4B0-D61A-4F7E-AC04-745CB3983607}"/>
              </a:ext>
            </a:extLst>
          </p:cNvPr>
          <p:cNvPicPr/>
          <p:nvPr/>
        </p:nvPicPr>
        <p:blipFill>
          <a:blip r:embed="rId2">
            <a:extLst>
              <a:ext uri="{28A0092B-C50C-407E-A947-70E740481C1C}">
                <a14:useLocalDpi xmlns:a14="http://schemas.microsoft.com/office/drawing/2010/main" val="0"/>
              </a:ext>
            </a:extLst>
          </a:blip>
          <a:stretch>
            <a:fillRect/>
          </a:stretch>
        </p:blipFill>
        <p:spPr>
          <a:xfrm>
            <a:off x="1746652" y="1451858"/>
            <a:ext cx="8423715" cy="4271010"/>
          </a:xfrm>
          <a:prstGeom prst="rect">
            <a:avLst/>
          </a:prstGeom>
        </p:spPr>
      </p:pic>
      <p:sp>
        <p:nvSpPr>
          <p:cNvPr id="2" name="TextBox 1">
            <a:extLst>
              <a:ext uri="{FF2B5EF4-FFF2-40B4-BE49-F238E27FC236}">
                <a16:creationId xmlns:a16="http://schemas.microsoft.com/office/drawing/2014/main" id="{265DFBC4-3478-4A42-83B2-0B2D0640DA86}"/>
              </a:ext>
            </a:extLst>
          </p:cNvPr>
          <p:cNvSpPr txBox="1"/>
          <p:nvPr/>
        </p:nvSpPr>
        <p:spPr>
          <a:xfrm>
            <a:off x="252839" y="5579706"/>
            <a:ext cx="11411339" cy="1599156"/>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According to the distribution of the two companies in every cities, in some cities, like New York, Washington DC, Boston, Chicago, Dallas the most popular ones, the Yellow Cab is over 80% more preferable over Pink Cab.</a:t>
            </a:r>
          </a:p>
          <a:p>
            <a:pPr marL="285750" marR="0" indent="-285750">
              <a:lnSpc>
                <a:spcPct val="107000"/>
              </a:lnSpc>
              <a:spcBef>
                <a:spcPts val="0"/>
              </a:spcBef>
              <a:spcAft>
                <a:spcPts val="800"/>
              </a:spcAft>
              <a:buFont typeface="Wingdings" panose="05000000000000000000" pitchFamily="2" charset="2"/>
              <a:buChar char="ü"/>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n the other hand, in cities like Nashville, Sacramento, San Diego, Pink Cab is around 60% more preferable than Yellow Cab.</a:t>
            </a:r>
          </a:p>
          <a:p>
            <a:pPr marL="285750" marR="0" indent="-285750">
              <a:lnSpc>
                <a:spcPct val="107000"/>
              </a:lnSpc>
              <a:spcBef>
                <a:spcPts val="0"/>
              </a:spcBef>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Yellow Cab seems to in the first place in cities distributions.</a:t>
            </a:r>
          </a:p>
          <a:p>
            <a:endParaRPr lang="en-US" dirty="0"/>
          </a:p>
        </p:txBody>
      </p:sp>
    </p:spTree>
    <p:extLst>
      <p:ext uri="{BB962C8B-B14F-4D97-AF65-F5344CB8AC3E}">
        <p14:creationId xmlns:p14="http://schemas.microsoft.com/office/powerpoint/2010/main" val="97539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129004" y="234040"/>
            <a:ext cx="10515600" cy="4351338"/>
          </a:xfrm>
        </p:spPr>
        <p:txBody>
          <a:bodyPr>
            <a:normAutofit/>
          </a:bodyPr>
          <a:lstStyle/>
          <a:p>
            <a:pPr marL="0" indent="0">
              <a:buNone/>
            </a:pPr>
            <a:r>
              <a:rPr lang="en-US" dirty="0"/>
              <a:t>		     </a:t>
            </a:r>
            <a:r>
              <a:rPr lang="en-US" i="1" dirty="0">
                <a:solidFill>
                  <a:schemeClr val="bg1"/>
                </a:solidFill>
              </a:rPr>
              <a:t>Is any company preferred by a certain category of age?</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2771193" y="5903077"/>
            <a:ext cx="6494106" cy="375552"/>
          </a:xfrm>
          <a:prstGeom prst="rect">
            <a:avLst/>
          </a:prstGeom>
          <a:noFill/>
        </p:spPr>
        <p:txBody>
          <a:bodyPr wrap="square" rtlCol="0">
            <a:spAutoFit/>
          </a:bodyPr>
          <a:lstStyle/>
          <a:p>
            <a:pPr marL="5143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Yellow Cab is preferred by everyone, no matter the age.</a:t>
            </a:r>
          </a:p>
        </p:txBody>
      </p:sp>
      <p:pic>
        <p:nvPicPr>
          <p:cNvPr id="7" name="Picture 6">
            <a:extLst>
              <a:ext uri="{FF2B5EF4-FFF2-40B4-BE49-F238E27FC236}">
                <a16:creationId xmlns:a16="http://schemas.microsoft.com/office/drawing/2014/main" id="{10A73C88-6392-4641-9740-001D23337E61}"/>
              </a:ext>
            </a:extLst>
          </p:cNvPr>
          <p:cNvPicPr/>
          <p:nvPr/>
        </p:nvPicPr>
        <p:blipFill>
          <a:blip r:embed="rId2">
            <a:extLst>
              <a:ext uri="{28A0092B-C50C-407E-A947-70E740481C1C}">
                <a14:useLocalDpi xmlns:a14="http://schemas.microsoft.com/office/drawing/2010/main" val="0"/>
              </a:ext>
            </a:extLst>
          </a:blip>
          <a:stretch>
            <a:fillRect/>
          </a:stretch>
        </p:blipFill>
        <p:spPr>
          <a:xfrm>
            <a:off x="987490" y="1657188"/>
            <a:ext cx="9770706" cy="4245889"/>
          </a:xfrm>
          <a:prstGeom prst="rect">
            <a:avLst/>
          </a:prstGeom>
        </p:spPr>
      </p:pic>
    </p:spTree>
    <p:extLst>
      <p:ext uri="{BB962C8B-B14F-4D97-AF65-F5344CB8AC3E}">
        <p14:creationId xmlns:p14="http://schemas.microsoft.com/office/powerpoint/2010/main" val="136605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97EAE08-9F47-44F1-9A67-0409BD1BB146}"/>
              </a:ext>
            </a:extLst>
          </p:cNvPr>
          <p:cNvPicPr/>
          <p:nvPr/>
        </p:nvPicPr>
        <p:blipFill>
          <a:blip r:embed="rId2">
            <a:extLst>
              <a:ext uri="{28A0092B-C50C-407E-A947-70E740481C1C}">
                <a14:useLocalDpi xmlns:a14="http://schemas.microsoft.com/office/drawing/2010/main" val="0"/>
              </a:ext>
            </a:extLst>
          </a:blip>
          <a:stretch>
            <a:fillRect/>
          </a:stretch>
        </p:blipFill>
        <p:spPr>
          <a:xfrm>
            <a:off x="101220" y="1575868"/>
            <a:ext cx="7724775" cy="4450540"/>
          </a:xfrm>
          <a:prstGeom prst="rect">
            <a:avLst/>
          </a:prstGeom>
        </p:spPr>
      </p:pic>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2183363" y="310106"/>
            <a:ext cx="9160912" cy="4351338"/>
          </a:xfrm>
        </p:spPr>
        <p:txBody>
          <a:bodyPr>
            <a:normAutofit/>
          </a:bodyPr>
          <a:lstStyle/>
          <a:p>
            <a:pPr marL="0" indent="0">
              <a:buNone/>
            </a:pPr>
            <a:r>
              <a:rPr lang="en-US" dirty="0"/>
              <a:t>		</a:t>
            </a:r>
            <a:r>
              <a:rPr lang="en-US" i="1" dirty="0">
                <a:solidFill>
                  <a:schemeClr val="bg1"/>
                </a:solidFill>
              </a:rPr>
              <a:t>What is the mean </a:t>
            </a:r>
            <a:r>
              <a:rPr lang="en-US" i="1" dirty="0" err="1">
                <a:solidFill>
                  <a:schemeClr val="bg1"/>
                </a:solidFill>
              </a:rPr>
              <a:t>price_charged</a:t>
            </a:r>
            <a:r>
              <a:rPr lang="en-US" i="1" dirty="0">
                <a:solidFill>
                  <a:schemeClr val="bg1"/>
                </a:solidFill>
              </a:rPr>
              <a:t> /km</a:t>
            </a:r>
          </a:p>
          <a:p>
            <a:pPr marL="0" indent="0">
              <a:buNone/>
            </a:pPr>
            <a:r>
              <a:rPr lang="en-US" i="1" dirty="0">
                <a:solidFill>
                  <a:schemeClr val="bg1"/>
                </a:solidFill>
              </a:rPr>
              <a:t>                             in every city for each company?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101220" y="5881942"/>
            <a:ext cx="11677650" cy="1331903"/>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In every city, with both company the </a:t>
            </a:r>
            <a:r>
              <a:rPr lang="en-US" sz="1400" dirty="0" err="1">
                <a:effectLst/>
                <a:latin typeface="Calibri" panose="020F0502020204030204" pitchFamily="34" charset="0"/>
                <a:ea typeface="Calibri" panose="020F0502020204030204" pitchFamily="34" charset="0"/>
                <a:cs typeface="Arial" panose="020B0604020202020204" pitchFamily="34" charset="0"/>
              </a:rPr>
              <a:t>km_travelled</a:t>
            </a:r>
            <a:r>
              <a:rPr lang="en-US" sz="1400" dirty="0">
                <a:effectLst/>
                <a:latin typeface="Calibri" panose="020F0502020204030204" pitchFamily="34" charset="0"/>
                <a:ea typeface="Calibri" panose="020F0502020204030204" pitchFamily="34" charset="0"/>
                <a:cs typeface="Arial" panose="020B0604020202020204" pitchFamily="34" charset="0"/>
              </a:rPr>
              <a:t> mean is 22 km. The price for the same </a:t>
            </a:r>
            <a:r>
              <a:rPr lang="en-US" sz="1400" dirty="0" err="1">
                <a:effectLst/>
                <a:latin typeface="Calibri" panose="020F0502020204030204" pitchFamily="34" charset="0"/>
                <a:ea typeface="Calibri" panose="020F0502020204030204" pitchFamily="34" charset="0"/>
                <a:cs typeface="Arial" panose="020B0604020202020204" pitchFamily="34" charset="0"/>
              </a:rPr>
              <a:t>km_travelled</a:t>
            </a:r>
            <a:r>
              <a:rPr lang="en-US" sz="1400" dirty="0">
                <a:effectLst/>
                <a:latin typeface="Calibri" panose="020F0502020204030204" pitchFamily="34" charset="0"/>
                <a:ea typeface="Calibri" panose="020F0502020204030204" pitchFamily="34" charset="0"/>
                <a:cs typeface="Arial" panose="020B0604020202020204" pitchFamily="34" charset="0"/>
              </a:rPr>
              <a:t> in different cities, the price is really different, even a significantly difference is noticed when using Yellow Cab company.</a:t>
            </a:r>
          </a:p>
          <a:p>
            <a:pPr marL="285750" marR="0" indent="-285750">
              <a:lnSpc>
                <a:spcPct val="107000"/>
              </a:lnSpc>
              <a:spcBef>
                <a:spcPts val="0"/>
              </a:spcBef>
              <a:spcAft>
                <a:spcPts val="800"/>
              </a:spcAft>
              <a:buFont typeface="Wingdings" panose="05000000000000000000" pitchFamily="2" charset="2"/>
              <a:buChar char="ü"/>
            </a:pPr>
            <a:r>
              <a:rPr lang="en-US" sz="1400" dirty="0">
                <a:effectLst/>
                <a:latin typeface="Calibri" panose="020F0502020204030204" pitchFamily="34" charset="0"/>
                <a:ea typeface="Calibri" panose="020F0502020204030204" pitchFamily="34" charset="0"/>
                <a:cs typeface="Arial" panose="020B0604020202020204" pitchFamily="34" charset="0"/>
              </a:rPr>
              <a:t>New York, </a:t>
            </a:r>
            <a:r>
              <a:rPr lang="en-US" sz="1400" dirty="0" err="1">
                <a:effectLst/>
                <a:latin typeface="Calibri" panose="020F0502020204030204" pitchFamily="34" charset="0"/>
                <a:ea typeface="Calibri" panose="020F0502020204030204" pitchFamily="34" charset="0"/>
                <a:cs typeface="Arial" panose="020B0604020202020204" pitchFamily="34" charset="0"/>
              </a:rPr>
              <a:t>Sillicon</a:t>
            </a:r>
            <a:r>
              <a:rPr lang="en-US" sz="1400" dirty="0">
                <a:effectLst/>
                <a:latin typeface="Calibri" panose="020F0502020204030204" pitchFamily="34" charset="0"/>
                <a:ea typeface="Calibri" panose="020F0502020204030204" pitchFamily="34" charset="0"/>
                <a:cs typeface="Arial" panose="020B0604020202020204" pitchFamily="34" charset="0"/>
              </a:rPr>
              <a:t> Valley and Dallas seems to be the most expensive cities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pic>
        <p:nvPicPr>
          <p:cNvPr id="11" name="Picture 10">
            <a:extLst>
              <a:ext uri="{FF2B5EF4-FFF2-40B4-BE49-F238E27FC236}">
                <a16:creationId xmlns:a16="http://schemas.microsoft.com/office/drawing/2014/main" id="{C5A70D87-1668-40AD-9045-0713B0DBA0B4}"/>
              </a:ext>
            </a:extLst>
          </p:cNvPr>
          <p:cNvPicPr/>
          <p:nvPr/>
        </p:nvPicPr>
        <p:blipFill>
          <a:blip r:embed="rId3">
            <a:extLst>
              <a:ext uri="{28A0092B-C50C-407E-A947-70E740481C1C}">
                <a14:useLocalDpi xmlns:a14="http://schemas.microsoft.com/office/drawing/2010/main" val="0"/>
              </a:ext>
            </a:extLst>
          </a:blip>
          <a:stretch>
            <a:fillRect/>
          </a:stretch>
        </p:blipFill>
        <p:spPr>
          <a:xfrm>
            <a:off x="7417837" y="1575867"/>
            <a:ext cx="2590800" cy="2918460"/>
          </a:xfrm>
          <a:prstGeom prst="rect">
            <a:avLst/>
          </a:prstGeom>
        </p:spPr>
      </p:pic>
      <p:pic>
        <p:nvPicPr>
          <p:cNvPr id="12" name="Picture 11">
            <a:extLst>
              <a:ext uri="{FF2B5EF4-FFF2-40B4-BE49-F238E27FC236}">
                <a16:creationId xmlns:a16="http://schemas.microsoft.com/office/drawing/2014/main" id="{62EA0F35-8442-4DD2-8866-356AED7069D3}"/>
              </a:ext>
            </a:extLst>
          </p:cNvPr>
          <p:cNvPicPr/>
          <p:nvPr/>
        </p:nvPicPr>
        <p:blipFill rotWithShape="1">
          <a:blip r:embed="rId4">
            <a:extLst>
              <a:ext uri="{28A0092B-C50C-407E-A947-70E740481C1C}">
                <a14:useLocalDpi xmlns:a14="http://schemas.microsoft.com/office/drawing/2010/main" val="0"/>
              </a:ext>
            </a:extLst>
          </a:blip>
          <a:srcRect t="1344"/>
          <a:stretch/>
        </p:blipFill>
        <p:spPr bwMode="auto">
          <a:xfrm>
            <a:off x="9583628" y="1753939"/>
            <a:ext cx="2453640" cy="2926080"/>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8957726D-372F-41A3-BFF3-3F7526745D95}"/>
              </a:ext>
            </a:extLst>
          </p:cNvPr>
          <p:cNvSpPr txBox="1"/>
          <p:nvPr/>
        </p:nvSpPr>
        <p:spPr>
          <a:xfrm>
            <a:off x="7559820" y="1382345"/>
            <a:ext cx="1536556" cy="307777"/>
          </a:xfrm>
          <a:prstGeom prst="rect">
            <a:avLst/>
          </a:prstGeom>
          <a:noFill/>
        </p:spPr>
        <p:txBody>
          <a:bodyPr wrap="square" rtlCol="0">
            <a:spAutoFit/>
          </a:bodyPr>
          <a:lstStyle/>
          <a:p>
            <a:r>
              <a:rPr lang="en-US" sz="1400" dirty="0"/>
              <a:t>Mean km - Pink</a:t>
            </a:r>
          </a:p>
        </p:txBody>
      </p:sp>
      <p:sp>
        <p:nvSpPr>
          <p:cNvPr id="16" name="TextBox 15">
            <a:extLst>
              <a:ext uri="{FF2B5EF4-FFF2-40B4-BE49-F238E27FC236}">
                <a16:creationId xmlns:a16="http://schemas.microsoft.com/office/drawing/2014/main" id="{831AECB7-3155-44F7-9E7A-F78925A00B5C}"/>
              </a:ext>
            </a:extLst>
          </p:cNvPr>
          <p:cNvSpPr txBox="1"/>
          <p:nvPr/>
        </p:nvSpPr>
        <p:spPr>
          <a:xfrm>
            <a:off x="9963618" y="1373929"/>
            <a:ext cx="1536556" cy="307777"/>
          </a:xfrm>
          <a:prstGeom prst="rect">
            <a:avLst/>
          </a:prstGeom>
          <a:noFill/>
        </p:spPr>
        <p:txBody>
          <a:bodyPr wrap="square" rtlCol="0">
            <a:spAutoFit/>
          </a:bodyPr>
          <a:lstStyle/>
          <a:p>
            <a:r>
              <a:rPr lang="en-US" sz="1400" dirty="0"/>
              <a:t>Mean km - Yellow</a:t>
            </a:r>
          </a:p>
        </p:txBody>
      </p:sp>
    </p:spTree>
    <p:extLst>
      <p:ext uri="{BB962C8B-B14F-4D97-AF65-F5344CB8AC3E}">
        <p14:creationId xmlns:p14="http://schemas.microsoft.com/office/powerpoint/2010/main" val="31748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286"/>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70044" y="318015"/>
            <a:ext cx="10515600" cy="4351338"/>
          </a:xfrm>
        </p:spPr>
        <p:txBody>
          <a:bodyPr>
            <a:normAutofit/>
          </a:bodyPr>
          <a:lstStyle/>
          <a:p>
            <a:pPr marL="0" indent="0">
              <a:buNone/>
            </a:pPr>
            <a:r>
              <a:rPr lang="en-US" dirty="0"/>
              <a:t>		     </a:t>
            </a:r>
            <a:r>
              <a:rPr lang="en-US" i="1" dirty="0">
                <a:solidFill>
                  <a:schemeClr val="bg1"/>
                </a:solidFill>
              </a:rPr>
              <a:t>	Mean price per company</a:t>
            </a:r>
          </a:p>
          <a:p>
            <a:pPr marL="0" indent="0">
              <a:buNone/>
            </a:pPr>
            <a:r>
              <a:rPr lang="en-US" i="1" dirty="0">
                <a:solidFill>
                  <a:schemeClr val="bg1"/>
                </a:solidFill>
              </a:rPr>
              <a:t>		Evolution of price along years by company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239487" y="5163522"/>
            <a:ext cx="6494106" cy="375552"/>
          </a:xfrm>
          <a:prstGeom prst="rect">
            <a:avLst/>
          </a:prstGeom>
          <a:noFill/>
        </p:spPr>
        <p:txBody>
          <a:bodyPr wrap="square" rtlCol="0">
            <a:spAutoFit/>
          </a:bodyPr>
          <a:lstStyle/>
          <a:p>
            <a:pPr marL="5143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Yellow Cab is the most expensive company. </a:t>
            </a:r>
          </a:p>
        </p:txBody>
      </p:sp>
      <p:pic>
        <p:nvPicPr>
          <p:cNvPr id="5" name="Picture 4">
            <a:extLst>
              <a:ext uri="{FF2B5EF4-FFF2-40B4-BE49-F238E27FC236}">
                <a16:creationId xmlns:a16="http://schemas.microsoft.com/office/drawing/2014/main" id="{FBC1D9F8-7520-46A6-97D6-2D85D69F09B6}"/>
              </a:ext>
            </a:extLst>
          </p:cNvPr>
          <p:cNvPicPr>
            <a:picLocks noChangeAspect="1"/>
          </p:cNvPicPr>
          <p:nvPr/>
        </p:nvPicPr>
        <p:blipFill>
          <a:blip r:embed="rId2"/>
          <a:stretch>
            <a:fillRect/>
          </a:stretch>
        </p:blipFill>
        <p:spPr>
          <a:xfrm>
            <a:off x="239487" y="1688222"/>
            <a:ext cx="5416418" cy="3450127"/>
          </a:xfrm>
          <a:prstGeom prst="rect">
            <a:avLst/>
          </a:prstGeom>
        </p:spPr>
      </p:pic>
      <p:pic>
        <p:nvPicPr>
          <p:cNvPr id="8" name="Picture 7">
            <a:extLst>
              <a:ext uri="{FF2B5EF4-FFF2-40B4-BE49-F238E27FC236}">
                <a16:creationId xmlns:a16="http://schemas.microsoft.com/office/drawing/2014/main" id="{008022FE-58B7-4AC8-B93E-733471E31DAF}"/>
              </a:ext>
            </a:extLst>
          </p:cNvPr>
          <p:cNvPicPr/>
          <p:nvPr/>
        </p:nvPicPr>
        <p:blipFill>
          <a:blip r:embed="rId3">
            <a:extLst>
              <a:ext uri="{28A0092B-C50C-407E-A947-70E740481C1C}">
                <a14:useLocalDpi xmlns:a14="http://schemas.microsoft.com/office/drawing/2010/main" val="0"/>
              </a:ext>
            </a:extLst>
          </a:blip>
          <a:stretch>
            <a:fillRect/>
          </a:stretch>
        </p:blipFill>
        <p:spPr>
          <a:xfrm>
            <a:off x="5764762" y="1656148"/>
            <a:ext cx="6299719" cy="3550333"/>
          </a:xfrm>
          <a:prstGeom prst="rect">
            <a:avLst/>
          </a:prstGeom>
        </p:spPr>
      </p:pic>
      <p:sp>
        <p:nvSpPr>
          <p:cNvPr id="9" name="TextBox 8">
            <a:extLst>
              <a:ext uri="{FF2B5EF4-FFF2-40B4-BE49-F238E27FC236}">
                <a16:creationId xmlns:a16="http://schemas.microsoft.com/office/drawing/2014/main" id="{DB53A352-92AC-4F46-BAE2-72A56969FAD6}"/>
              </a:ext>
            </a:extLst>
          </p:cNvPr>
          <p:cNvSpPr txBox="1"/>
          <p:nvPr/>
        </p:nvSpPr>
        <p:spPr>
          <a:xfrm>
            <a:off x="6288832" y="5213812"/>
            <a:ext cx="5775649" cy="923330"/>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Along years, price remained in the same range.</a:t>
            </a:r>
          </a:p>
          <a:p>
            <a:pPr marL="285750" indent="-285750">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 In 2018, it was noticed a decrease for both companies.</a:t>
            </a:r>
          </a:p>
          <a:p>
            <a:endParaRPr lang="en-US" dirty="0"/>
          </a:p>
        </p:txBody>
      </p:sp>
    </p:spTree>
    <p:extLst>
      <p:ext uri="{BB962C8B-B14F-4D97-AF65-F5344CB8AC3E}">
        <p14:creationId xmlns:p14="http://schemas.microsoft.com/office/powerpoint/2010/main" val="14937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7B960C-F6E1-AE45-98A6-122DB2A97B5B}"/>
              </a:ext>
            </a:extLst>
          </p:cNvPr>
          <p:cNvSpPr/>
          <p:nvPr/>
        </p:nvSpPr>
        <p:spPr>
          <a:xfrm>
            <a:off x="0" y="-46286"/>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1370044" y="318015"/>
            <a:ext cx="10515600" cy="4351338"/>
          </a:xfrm>
        </p:spPr>
        <p:txBody>
          <a:bodyPr>
            <a:normAutofit/>
          </a:bodyPr>
          <a:lstStyle/>
          <a:p>
            <a:pPr marL="0" indent="0">
              <a:buNone/>
            </a:pPr>
            <a:r>
              <a:rPr lang="en-US" dirty="0"/>
              <a:t>		     </a:t>
            </a:r>
            <a:r>
              <a:rPr lang="en-US" i="1" dirty="0">
                <a:solidFill>
                  <a:schemeClr val="bg1"/>
                </a:solidFill>
              </a:rPr>
              <a:t>	Mean profit per company</a:t>
            </a:r>
          </a:p>
          <a:p>
            <a:pPr marL="0" indent="0">
              <a:buNone/>
            </a:pPr>
            <a:r>
              <a:rPr lang="en-US" i="1" dirty="0">
                <a:solidFill>
                  <a:schemeClr val="bg1"/>
                </a:solidFill>
              </a:rPr>
              <a:t>		Evolution of profit along years by company</a:t>
            </a:r>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306356" y="105839"/>
            <a:ext cx="2464836"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Hypothesis</a:t>
            </a:r>
          </a:p>
        </p:txBody>
      </p:sp>
      <p:sp>
        <p:nvSpPr>
          <p:cNvPr id="2" name="TextBox 1">
            <a:extLst>
              <a:ext uri="{FF2B5EF4-FFF2-40B4-BE49-F238E27FC236}">
                <a16:creationId xmlns:a16="http://schemas.microsoft.com/office/drawing/2014/main" id="{265DFBC4-3478-4A42-83B2-0B2D0640DA86}"/>
              </a:ext>
            </a:extLst>
          </p:cNvPr>
          <p:cNvSpPr txBox="1"/>
          <p:nvPr/>
        </p:nvSpPr>
        <p:spPr>
          <a:xfrm>
            <a:off x="306355" y="5163522"/>
            <a:ext cx="6427237" cy="375552"/>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Yellow Company has brought the highest profit.</a:t>
            </a:r>
          </a:p>
        </p:txBody>
      </p:sp>
      <p:sp>
        <p:nvSpPr>
          <p:cNvPr id="9" name="TextBox 8">
            <a:extLst>
              <a:ext uri="{FF2B5EF4-FFF2-40B4-BE49-F238E27FC236}">
                <a16:creationId xmlns:a16="http://schemas.microsoft.com/office/drawing/2014/main" id="{DB53A352-92AC-4F46-BAE2-72A56969FAD6}"/>
              </a:ext>
            </a:extLst>
          </p:cNvPr>
          <p:cNvSpPr txBox="1"/>
          <p:nvPr/>
        </p:nvSpPr>
        <p:spPr>
          <a:xfrm>
            <a:off x="6288832" y="5213812"/>
            <a:ext cx="5775649" cy="923330"/>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Along years, profit remained in the same range.</a:t>
            </a:r>
          </a:p>
          <a:p>
            <a:pPr marL="285750" indent="-285750">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Arial" panose="020B0604020202020204" pitchFamily="34" charset="0"/>
              </a:rPr>
              <a:t> In 2018, it was noticed a decrease for both companies.</a:t>
            </a:r>
          </a:p>
          <a:p>
            <a:endParaRPr lang="en-US" dirty="0"/>
          </a:p>
        </p:txBody>
      </p:sp>
      <p:pic>
        <p:nvPicPr>
          <p:cNvPr id="10" name="Picture 9">
            <a:extLst>
              <a:ext uri="{FF2B5EF4-FFF2-40B4-BE49-F238E27FC236}">
                <a16:creationId xmlns:a16="http://schemas.microsoft.com/office/drawing/2014/main" id="{5F3CDFE2-E440-4F8B-8F09-5960F3B70663}"/>
              </a:ext>
            </a:extLst>
          </p:cNvPr>
          <p:cNvPicPr/>
          <p:nvPr/>
        </p:nvPicPr>
        <p:blipFill>
          <a:blip r:embed="rId2">
            <a:extLst>
              <a:ext uri="{28A0092B-C50C-407E-A947-70E740481C1C}">
                <a14:useLocalDpi xmlns:a14="http://schemas.microsoft.com/office/drawing/2010/main" val="0"/>
              </a:ext>
            </a:extLst>
          </a:blip>
          <a:stretch>
            <a:fillRect/>
          </a:stretch>
        </p:blipFill>
        <p:spPr>
          <a:xfrm>
            <a:off x="152400" y="1790268"/>
            <a:ext cx="5943600" cy="3267166"/>
          </a:xfrm>
          <a:prstGeom prst="rect">
            <a:avLst/>
          </a:prstGeom>
        </p:spPr>
      </p:pic>
      <p:pic>
        <p:nvPicPr>
          <p:cNvPr id="11" name="Picture 10">
            <a:extLst>
              <a:ext uri="{FF2B5EF4-FFF2-40B4-BE49-F238E27FC236}">
                <a16:creationId xmlns:a16="http://schemas.microsoft.com/office/drawing/2014/main" id="{4ED8D4BC-B621-49A7-A475-4AFC41F121C6}"/>
              </a:ext>
            </a:extLst>
          </p:cNvPr>
          <p:cNvPicPr/>
          <p:nvPr/>
        </p:nvPicPr>
        <p:blipFill>
          <a:blip r:embed="rId3">
            <a:extLst>
              <a:ext uri="{28A0092B-C50C-407E-A947-70E740481C1C}">
                <a14:useLocalDpi xmlns:a14="http://schemas.microsoft.com/office/drawing/2010/main" val="0"/>
              </a:ext>
            </a:extLst>
          </a:blip>
          <a:stretch>
            <a:fillRect/>
          </a:stretch>
        </p:blipFill>
        <p:spPr>
          <a:xfrm>
            <a:off x="6019022" y="1689615"/>
            <a:ext cx="5943600" cy="3418109"/>
          </a:xfrm>
          <a:prstGeom prst="rect">
            <a:avLst/>
          </a:prstGeom>
        </p:spPr>
      </p:pic>
    </p:spTree>
    <p:extLst>
      <p:ext uri="{BB962C8B-B14F-4D97-AF65-F5344CB8AC3E}">
        <p14:creationId xmlns:p14="http://schemas.microsoft.com/office/powerpoint/2010/main" val="695125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596</TotalTime>
  <Words>812</Words>
  <Application>Microsoft Office PowerPoint</Application>
  <PresentationFormat>Widescreen</PresentationFormat>
  <Paragraphs>125</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Wingdings</vt:lpstr>
      <vt:lpstr>Office Theme</vt:lpstr>
      <vt:lpstr>1_Office Theme</vt:lpstr>
      <vt:lpstr>PowerPoint Presentation</vt:lpstr>
      <vt:lpstr>   Agenda</vt:lpstr>
      <vt:lpstr>Problem Statement</vt:lpstr>
      <vt:lpstr>Dataset</vt:lpstr>
      <vt:lpstr>Hypothesis</vt:lpstr>
      <vt:lpstr>Hypothesis</vt:lpstr>
      <vt:lpstr>Hypothesis</vt:lpstr>
      <vt:lpstr>Hypothesis</vt:lpstr>
      <vt:lpstr>Hypothesis</vt:lpstr>
      <vt:lpstr>Hypothesis</vt:lpstr>
      <vt:lpstr>Hypothesis</vt:lpstr>
      <vt:lpstr>Hypothesis</vt:lpstr>
      <vt:lpstr>Hypothesis</vt:lpstr>
      <vt:lpstr>Hypothesis</vt:lpstr>
      <vt:lpstr>Hypothesis</vt:lpstr>
      <vt:lpstr>Hypothesis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larisa popa</dc:creator>
  <cp:lastModifiedBy>larisa popa</cp:lastModifiedBy>
  <cp:revision>15</cp:revision>
  <dcterms:created xsi:type="dcterms:W3CDTF">2021-03-15T12:33:34Z</dcterms:created>
  <dcterms:modified xsi:type="dcterms:W3CDTF">2021-03-15T22:30:07Z</dcterms:modified>
</cp:coreProperties>
</file>