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4"/>
  </p:notesMasterIdLst>
  <p:sldIdLst>
    <p:sldId id="280" r:id="rId2"/>
    <p:sldId id="271" r:id="rId3"/>
    <p:sldId id="272" r:id="rId4"/>
    <p:sldId id="256" r:id="rId5"/>
    <p:sldId id="274" r:id="rId6"/>
    <p:sldId id="275" r:id="rId7"/>
    <p:sldId id="276" r:id="rId8"/>
    <p:sldId id="277" r:id="rId9"/>
    <p:sldId id="270" r:id="rId10"/>
    <p:sldId id="267" r:id="rId11"/>
    <p:sldId id="268" r:id="rId12"/>
    <p:sldId id="269" r:id="rId13"/>
    <p:sldId id="257" r:id="rId14"/>
    <p:sldId id="258" r:id="rId15"/>
    <p:sldId id="264" r:id="rId16"/>
    <p:sldId id="265" r:id="rId17"/>
    <p:sldId id="261" r:id="rId18"/>
    <p:sldId id="266" r:id="rId19"/>
    <p:sldId id="262" r:id="rId20"/>
    <p:sldId id="278" r:id="rId21"/>
    <p:sldId id="263"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AF2"/>
    <a:srgbClr val="F96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434" autoAdjust="0"/>
  </p:normalViewPr>
  <p:slideViewPr>
    <p:cSldViewPr snapToGrid="0">
      <p:cViewPr varScale="1">
        <p:scale>
          <a:sx n="68" d="100"/>
          <a:sy n="68" d="100"/>
        </p:scale>
        <p:origin x="9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3B9AC-5E8E-44D3-9EBE-25DE1F8FE923}" type="datetimeFigureOut">
              <a:rPr lang="en-US" smtClean="0"/>
              <a:t>5/21/2017</a:t>
            </a:fld>
            <a:endParaRPr lang="en-US"/>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5CE4-08D0-4AC6-866D-A15770C44AC8}" type="slidenum">
              <a:rPr lang="en-US" smtClean="0"/>
              <a:t>‹nº›</a:t>
            </a:fld>
            <a:endParaRPr lang="en-US"/>
          </a:p>
        </p:txBody>
      </p:sp>
    </p:spTree>
    <p:extLst>
      <p:ext uri="{BB962C8B-B14F-4D97-AF65-F5344CB8AC3E}">
        <p14:creationId xmlns:p14="http://schemas.microsoft.com/office/powerpoint/2010/main" val="36760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he-IL" dirty="0" smtClean="0"/>
              <a:t>כל זירה ולאיזה</a:t>
            </a:r>
            <a:r>
              <a:rPr lang="he-IL" baseline="0" dirty="0" smtClean="0"/>
              <a:t> זירה אחרת היא מפנה</a:t>
            </a:r>
            <a:endParaRPr lang="en-US" dirty="0"/>
          </a:p>
        </p:txBody>
      </p:sp>
      <p:sp>
        <p:nvSpPr>
          <p:cNvPr id="4" name="Espaço Reservado para Número de Slide 3"/>
          <p:cNvSpPr>
            <a:spLocks noGrp="1"/>
          </p:cNvSpPr>
          <p:nvPr>
            <p:ph type="sldNum" sz="quarter" idx="10"/>
          </p:nvPr>
        </p:nvSpPr>
        <p:spPr/>
        <p:txBody>
          <a:bodyPr/>
          <a:lstStyle/>
          <a:p>
            <a:fld id="{9C905CE4-08D0-4AC6-866D-A15770C44AC8}" type="slidenum">
              <a:rPr lang="en-US" smtClean="0"/>
              <a:t>14</a:t>
            </a:fld>
            <a:endParaRPr lang="en-US"/>
          </a:p>
        </p:txBody>
      </p:sp>
    </p:spTree>
    <p:extLst>
      <p:ext uri="{BB962C8B-B14F-4D97-AF65-F5344CB8AC3E}">
        <p14:creationId xmlns:p14="http://schemas.microsoft.com/office/powerpoint/2010/main" val="133890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8CB27E06-5548-4565-A6F0-05906A7329A9}" type="datetimeFigureOut">
              <a:rPr lang="en-US" smtClean="0"/>
              <a:t>5/21/2017</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400103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8CB27E06-5548-4565-A6F0-05906A7329A9}" type="datetimeFigureOut">
              <a:rPr lang="en-US" smtClean="0"/>
              <a:t>5/21/2017</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357716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8CB27E06-5548-4565-A6F0-05906A7329A9}" type="datetimeFigureOut">
              <a:rPr lang="en-US" smtClean="0"/>
              <a:t>5/21/2017</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48923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8CB27E06-5548-4565-A6F0-05906A7329A9}" type="datetimeFigureOut">
              <a:rPr lang="en-US" smtClean="0"/>
              <a:t>5/21/2017</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162328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CB27E06-5548-4565-A6F0-05906A7329A9}" type="datetimeFigureOut">
              <a:rPr lang="en-US" smtClean="0"/>
              <a:t>5/21/2017</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93867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8CB27E06-5548-4565-A6F0-05906A7329A9}" type="datetimeFigureOut">
              <a:rPr lang="en-US" smtClean="0"/>
              <a:t>5/21/2017</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323816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8CB27E06-5548-4565-A6F0-05906A7329A9}" type="datetimeFigureOut">
              <a:rPr lang="en-US" smtClean="0"/>
              <a:t>5/21/2017</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56214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8CB27E06-5548-4565-A6F0-05906A7329A9}" type="datetimeFigureOut">
              <a:rPr lang="en-US" smtClean="0"/>
              <a:t>5/21/2017</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356509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CB27E06-5548-4565-A6F0-05906A7329A9}" type="datetimeFigureOut">
              <a:rPr lang="en-US" smtClean="0"/>
              <a:t>5/21/2017</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197320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CB27E06-5548-4565-A6F0-05906A7329A9}" type="datetimeFigureOut">
              <a:rPr lang="en-US" smtClean="0"/>
              <a:t>5/21/2017</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305513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CB27E06-5548-4565-A6F0-05906A7329A9}" type="datetimeFigureOut">
              <a:rPr lang="en-US" smtClean="0"/>
              <a:t>5/21/2017</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D46B01EB-12BE-49C3-A056-B0CA5718C2C1}" type="slidenum">
              <a:rPr lang="en-US" smtClean="0"/>
              <a:t>‹nº›</a:t>
            </a:fld>
            <a:endParaRPr lang="en-US"/>
          </a:p>
        </p:txBody>
      </p:sp>
    </p:spTree>
    <p:extLst>
      <p:ext uri="{BB962C8B-B14F-4D97-AF65-F5344CB8AC3E}">
        <p14:creationId xmlns:p14="http://schemas.microsoft.com/office/powerpoint/2010/main" val="18489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27E06-5548-4565-A6F0-05906A7329A9}" type="datetimeFigureOut">
              <a:rPr lang="en-US" smtClean="0"/>
              <a:t>5/21/2017</a:t>
            </a:fld>
            <a:endParaRPr lang="en-US"/>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01EB-12BE-49C3-A056-B0CA5718C2C1}" type="slidenum">
              <a:rPr lang="en-US" smtClean="0"/>
              <a:t>‹nº›</a:t>
            </a:fld>
            <a:endParaRPr lang="en-US"/>
          </a:p>
        </p:txBody>
      </p:sp>
    </p:spTree>
    <p:extLst>
      <p:ext uri="{BB962C8B-B14F-4D97-AF65-F5344CB8AC3E}">
        <p14:creationId xmlns:p14="http://schemas.microsoft.com/office/powerpoint/2010/main" val="139102172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fif"/><Relationship Id="rId5" Type="http://schemas.openxmlformats.org/officeDocument/2006/relationships/image" Target="../media/image5.png"/><Relationship Id="rId10" Type="http://schemas.openxmlformats.org/officeDocument/2006/relationships/image" Target="../media/image10.jfif"/><Relationship Id="rId4" Type="http://schemas.openxmlformats.org/officeDocument/2006/relationships/image" Target="../media/image4.png"/><Relationship Id="rId9" Type="http://schemas.openxmlformats.org/officeDocument/2006/relationships/image" Target="../media/image9.jfif"/></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0.jfif"/><Relationship Id="rId5" Type="http://schemas.openxmlformats.org/officeDocument/2006/relationships/image" Target="../media/image11.jfif"/><Relationship Id="rId10" Type="http://schemas.openxmlformats.org/officeDocument/2006/relationships/image" Target="../media/image9.jfif"/><Relationship Id="rId4" Type="http://schemas.microsoft.com/office/2007/relationships/hdphoto" Target="../media/hdphoto1.wdp"/><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ouiSJYf7Bu0" TargetMode="External"/><Relationship Id="rId13" Type="http://schemas.openxmlformats.org/officeDocument/2006/relationships/hyperlink" Target="https://www.instagram.com/p/BTjsiP6DEXx/?taken-by=mcdonalds_israel" TargetMode="External"/><Relationship Id="rId3" Type="http://schemas.microsoft.com/office/2007/relationships/hdphoto" Target="../media/hdphoto1.wdp"/><Relationship Id="rId7" Type="http://schemas.openxmlformats.org/officeDocument/2006/relationships/image" Target="../media/image21.gif"/><Relationship Id="rId12" Type="http://schemas.openxmlformats.org/officeDocument/2006/relationships/image" Target="../media/image6.jfi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youtube.com/channel/UCnSlYxuKLfCFfb9h9Lpw_PQ" TargetMode="External"/><Relationship Id="rId11" Type="http://schemas.openxmlformats.org/officeDocument/2006/relationships/image" Target="../media/image23.jpeg"/><Relationship Id="rId5" Type="http://schemas.openxmlformats.org/officeDocument/2006/relationships/image" Target="../media/image20.png"/><Relationship Id="rId15" Type="http://schemas.openxmlformats.org/officeDocument/2006/relationships/image" Target="../media/image10.jfif"/><Relationship Id="rId10" Type="http://schemas.openxmlformats.org/officeDocument/2006/relationships/hyperlink" Target="https://www.youtube.com/watch?v=VLdyIxy_yO8" TargetMode="External"/><Relationship Id="rId4" Type="http://schemas.openxmlformats.org/officeDocument/2006/relationships/hyperlink" Target="https://www.instagram.com/mcdonalds_israel/" TargetMode="External"/><Relationship Id="rId9" Type="http://schemas.openxmlformats.org/officeDocument/2006/relationships/image" Target="../media/image22.jpe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hyperlink" Target="https://www.mcdonalds.co.il/%D7%9E%D7%94%D7%A4%D7%99%D7%9B%D7%AA_%D7%94%D7%AA%D7%96%D7%95%D7%A0%D7%94?gclid=CPSJ08Cs_9MCFQwo0wodO4UBjg" TargetMode="External"/><Relationship Id="rId3" Type="http://schemas.microsoft.com/office/2007/relationships/hdphoto" Target="../media/hdphoto1.wdp"/><Relationship Id="rId7" Type="http://schemas.openxmlformats.org/officeDocument/2006/relationships/hyperlink" Target="https://www.mcdonalds.co.i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10tv.nana10.co.il/Article/?ArticleID=1228838" TargetMode="External"/><Relationship Id="rId5" Type="http://schemas.openxmlformats.org/officeDocument/2006/relationships/hyperlink" Target="http://www.haaretz.co.il/food/street-food-review/.premium-1.2445554" TargetMode="External"/><Relationship Id="rId4" Type="http://schemas.openxmlformats.org/officeDocument/2006/relationships/image" Target="../media/image3.gif"/></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4659" y="4000500"/>
            <a:ext cx="2857500" cy="2857500"/>
          </a:xfrm>
          <a:prstGeom prst="rect">
            <a:avLst/>
          </a:prstGeom>
        </p:spPr>
      </p:pic>
      <p:sp>
        <p:nvSpPr>
          <p:cNvPr id="7" name="Retângulo 6"/>
          <p:cNvSpPr/>
          <p:nvPr/>
        </p:nvSpPr>
        <p:spPr>
          <a:xfrm>
            <a:off x="773722" y="1026942"/>
            <a:ext cx="10663312" cy="2169825"/>
          </a:xfrm>
          <a:prstGeom prst="rect">
            <a:avLst/>
          </a:prstGeom>
          <a:noFill/>
        </p:spPr>
        <p:txBody>
          <a:bodyPr wrap="square" lIns="91440" tIns="45720" rIns="91440" bIns="45720">
            <a:spAutoFit/>
          </a:bodyPr>
          <a:lstStyle/>
          <a:p>
            <a:pPr algn="r" rtl="1"/>
            <a:r>
              <a:rPr lang="he-IL" sz="4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עבודת הגשה בנושא בניית אסטרטגיה דיגיטלית</a:t>
            </a:r>
          </a:p>
          <a:p>
            <a:pPr algn="r" rtl="1"/>
            <a:endParaRPr lang="he-IL" sz="4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r" rtl="1"/>
            <a:r>
              <a:rPr lang="he-IL" sz="4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מוגשת מ : מרווה דאו, שאדי נג'ם, בינאן חרב</a:t>
            </a:r>
            <a:endParaRPr lang="en-US" sz="4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732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5" name="CaixaDeTexto 4"/>
          <p:cNvSpPr txBox="1"/>
          <p:nvPr/>
        </p:nvSpPr>
        <p:spPr>
          <a:xfrm>
            <a:off x="1282889" y="122829"/>
            <a:ext cx="2674961" cy="553998"/>
          </a:xfrm>
          <a:prstGeom prst="rect">
            <a:avLst/>
          </a:prstGeom>
          <a:noFill/>
        </p:spPr>
        <p:txBody>
          <a:bodyPr wrap="square" rtlCol="0">
            <a:spAutoFit/>
          </a:bodyPr>
          <a:lstStyle/>
          <a:p>
            <a:r>
              <a:rPr lang="en-US" sz="3000" b="1" dirty="0" smtClean="0">
                <a:solidFill>
                  <a:srgbClr val="FF0000"/>
                </a:solidFill>
              </a:rPr>
              <a:t>SWOT </a:t>
            </a:r>
            <a:endParaRPr lang="en-US" sz="3000" b="1" dirty="0">
              <a:solidFill>
                <a:srgbClr val="FF0000"/>
              </a:solidFill>
            </a:endParaRPr>
          </a:p>
        </p:txBody>
      </p:sp>
      <p:sp>
        <p:nvSpPr>
          <p:cNvPr id="6" name="CaixaDeTexto 5"/>
          <p:cNvSpPr txBox="1"/>
          <p:nvPr/>
        </p:nvSpPr>
        <p:spPr>
          <a:xfrm>
            <a:off x="1282889" y="644057"/>
            <a:ext cx="10686197" cy="5970865"/>
          </a:xfrm>
          <a:prstGeom prst="rect">
            <a:avLst/>
          </a:prstGeom>
          <a:noFill/>
        </p:spPr>
        <p:txBody>
          <a:bodyPr wrap="square" rtlCol="0">
            <a:spAutoFit/>
          </a:bodyPr>
          <a:lstStyle/>
          <a:p>
            <a:pPr algn="r" rtl="1"/>
            <a:r>
              <a:rPr lang="he-IL" sz="2200" b="1" dirty="0" smtClean="0">
                <a:solidFill>
                  <a:srgbClr val="FF0000"/>
                </a:solidFill>
              </a:rPr>
              <a:t>חוזקות המותג :</a:t>
            </a:r>
          </a:p>
          <a:p>
            <a:pPr algn="r" rtl="1"/>
            <a:endParaRPr lang="he-IL" dirty="0"/>
          </a:p>
          <a:p>
            <a:pPr algn="r" rtl="1"/>
            <a:r>
              <a:rPr lang="he-IL" dirty="0"/>
              <a:t>1. </a:t>
            </a:r>
            <a:r>
              <a:rPr lang="he-IL" dirty="0" smtClean="0"/>
              <a:t>המנצחת </a:t>
            </a:r>
            <a:r>
              <a:rPr lang="he-IL" dirty="0"/>
              <a:t>בתחקיר ההמבורגרים של </a:t>
            </a:r>
            <a:r>
              <a:rPr lang="he-IL" dirty="0" smtClean="0"/>
              <a:t>ישראל, </a:t>
            </a:r>
            <a:r>
              <a:rPr lang="he-IL" dirty="0"/>
              <a:t>מקום ראשון </a:t>
            </a:r>
            <a:r>
              <a:rPr lang="he-IL" dirty="0" smtClean="0"/>
              <a:t>"מק רויאל" של מקדונלדס.</a:t>
            </a:r>
            <a:endParaRPr lang="en-US" dirty="0"/>
          </a:p>
          <a:p>
            <a:pPr algn="r" rtl="1"/>
            <a:r>
              <a:rPr lang="he-IL" dirty="0"/>
              <a:t>2. 100% בשר בקר לא מעובד ללא תוספים, וצליה על גחלים.</a:t>
            </a:r>
            <a:endParaRPr lang="en-US" dirty="0"/>
          </a:p>
          <a:p>
            <a:pPr algn="r" rtl="1"/>
            <a:r>
              <a:rPr lang="he-IL" dirty="0"/>
              <a:t>3. טיגון באמצעות שמן קנולה איכותי.</a:t>
            </a:r>
            <a:endParaRPr lang="en-US" dirty="0"/>
          </a:p>
          <a:p>
            <a:pPr algn="r" rtl="1"/>
            <a:r>
              <a:rPr lang="he-IL" dirty="0"/>
              <a:t>4</a:t>
            </a:r>
            <a:r>
              <a:rPr lang="he-IL" dirty="0" smtClean="0"/>
              <a:t>. הפחתת </a:t>
            </a:r>
            <a:r>
              <a:rPr lang="he-IL" dirty="0"/>
              <a:t>שומן הטראנס כמעט לאפס, והורדה של שני שליש מהשומן הרווי.</a:t>
            </a:r>
            <a:endParaRPr lang="en-US" dirty="0"/>
          </a:p>
          <a:p>
            <a:pPr algn="r" rtl="1"/>
            <a:r>
              <a:rPr lang="he-IL" dirty="0"/>
              <a:t>5. הפחתת אחוזי השומן ברטבים.</a:t>
            </a:r>
            <a:endParaRPr lang="en-US" dirty="0"/>
          </a:p>
          <a:p>
            <a:pPr algn="r" rtl="1"/>
            <a:r>
              <a:rPr lang="he-IL" dirty="0"/>
              <a:t>6. כמות הירקות והפירות ללא הצ'יפס הנמכרת בכלל הארוחות במקדונלד'ס גדולה יותר מכמות בשר הבקר.</a:t>
            </a:r>
            <a:endParaRPr lang="en-US" dirty="0"/>
          </a:p>
          <a:p>
            <a:pPr algn="r" rtl="1"/>
            <a:r>
              <a:rPr lang="he-IL" dirty="0"/>
              <a:t>7. פוטטו וסלט כאלטרנטיבה לתוספת.</a:t>
            </a:r>
            <a:endParaRPr lang="en-US" dirty="0"/>
          </a:p>
          <a:p>
            <a:pPr algn="r" rtl="1"/>
            <a:r>
              <a:rPr lang="he-IL" dirty="0"/>
              <a:t>8. אפשרות להחלפה ללחמניות באלאנס.</a:t>
            </a:r>
            <a:endParaRPr lang="en-US" dirty="0"/>
          </a:p>
          <a:p>
            <a:pPr algn="r" rtl="1"/>
            <a:r>
              <a:rPr lang="he-IL" dirty="0"/>
              <a:t>9</a:t>
            </a:r>
            <a:r>
              <a:rPr lang="he-IL" dirty="0" smtClean="0"/>
              <a:t>. הפחתת </a:t>
            </a:r>
            <a:r>
              <a:rPr lang="he-IL" dirty="0"/>
              <a:t>אחוזי השומן בבשר מ 19% עד 9%  - 11%.</a:t>
            </a:r>
            <a:endParaRPr lang="en-US" dirty="0"/>
          </a:p>
          <a:p>
            <a:pPr algn="r" rtl="1"/>
            <a:r>
              <a:rPr lang="he-IL" dirty="0"/>
              <a:t>10. ארוחות מאוזנות לפי המלצת משרד הבריאות האנגלי.</a:t>
            </a:r>
            <a:endParaRPr lang="en-US" dirty="0"/>
          </a:p>
          <a:p>
            <a:pPr algn="r" rtl="1"/>
            <a:r>
              <a:rPr lang="he-IL" dirty="0"/>
              <a:t>11. רשת המסעדות הראשונה בעולם עם סימון תזונתי על המוצרים .</a:t>
            </a:r>
            <a:endParaRPr lang="en-US" dirty="0"/>
          </a:p>
          <a:p>
            <a:pPr algn="r" rtl="1"/>
            <a:r>
              <a:rPr lang="he-IL" dirty="0"/>
              <a:t>12. מקדונלדס הורידה את כמות הנתרן במוצרים שלה. כמות הנתרן הממוצעת ל 100 גר' פחות מ 300 </a:t>
            </a:r>
            <a:r>
              <a:rPr lang="he-IL" dirty="0" smtClean="0"/>
              <a:t>מ"ג.</a:t>
            </a:r>
            <a:endParaRPr lang="he-IL" dirty="0"/>
          </a:p>
          <a:p>
            <a:pPr algn="r" rtl="1"/>
            <a:r>
              <a:rPr lang="he-IL" dirty="0" smtClean="0"/>
              <a:t>13</a:t>
            </a:r>
            <a:r>
              <a:rPr lang="he-IL" dirty="0"/>
              <a:t>. אתר החברה מונגש</a:t>
            </a:r>
            <a:endParaRPr lang="en-US" dirty="0"/>
          </a:p>
          <a:p>
            <a:pPr algn="r" rtl="1"/>
            <a:r>
              <a:rPr lang="he-IL" dirty="0"/>
              <a:t>14. אתר משלוחים זמין.</a:t>
            </a:r>
            <a:endParaRPr lang="en-US" dirty="0"/>
          </a:p>
          <a:p>
            <a:pPr algn="r" rtl="1"/>
            <a:r>
              <a:rPr lang="en-US" dirty="0"/>
              <a:t>TAKE AWAY .15</a:t>
            </a:r>
          </a:p>
          <a:p>
            <a:pPr algn="r" rtl="1"/>
            <a:r>
              <a:rPr lang="he-IL" dirty="0"/>
              <a:t>16. ארוחות ילדים הכוללות משחקים ודמויות דיסני. </a:t>
            </a:r>
            <a:endParaRPr lang="he-IL" dirty="0" smtClean="0"/>
          </a:p>
          <a:p>
            <a:pPr algn="r" rtl="1"/>
            <a:r>
              <a:rPr lang="he-IL" dirty="0" smtClean="0"/>
              <a:t>17. מספר רב של סניפים בפריסה ארצית </a:t>
            </a:r>
          </a:p>
          <a:p>
            <a:pPr algn="r" rtl="1"/>
            <a:r>
              <a:rPr lang="he-IL" dirty="0" smtClean="0"/>
              <a:t>18. חשיבות רבה לילדים.</a:t>
            </a:r>
            <a:endParaRPr lang="en-US" dirty="0"/>
          </a:p>
          <a:p>
            <a:pPr algn="r" rtl="1"/>
            <a:endParaRPr lang="en-US" dirty="0"/>
          </a:p>
        </p:txBody>
      </p:sp>
    </p:spTree>
    <p:extLst>
      <p:ext uri="{BB962C8B-B14F-4D97-AF65-F5344CB8AC3E}">
        <p14:creationId xmlns:p14="http://schemas.microsoft.com/office/powerpoint/2010/main" val="233188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5" name="CaixaDeTexto 4"/>
          <p:cNvSpPr txBox="1"/>
          <p:nvPr/>
        </p:nvSpPr>
        <p:spPr>
          <a:xfrm>
            <a:off x="1282889" y="122829"/>
            <a:ext cx="2674961" cy="553998"/>
          </a:xfrm>
          <a:prstGeom prst="rect">
            <a:avLst/>
          </a:prstGeom>
          <a:noFill/>
        </p:spPr>
        <p:txBody>
          <a:bodyPr wrap="square" rtlCol="0">
            <a:spAutoFit/>
          </a:bodyPr>
          <a:lstStyle/>
          <a:p>
            <a:r>
              <a:rPr lang="en-US" sz="3000" b="1" dirty="0" smtClean="0">
                <a:solidFill>
                  <a:srgbClr val="FF0000"/>
                </a:solidFill>
              </a:rPr>
              <a:t>SWOT </a:t>
            </a:r>
            <a:endParaRPr lang="en-US" sz="3000" b="1" dirty="0">
              <a:solidFill>
                <a:srgbClr val="FF0000"/>
              </a:solidFill>
            </a:endParaRPr>
          </a:p>
        </p:txBody>
      </p:sp>
      <p:sp>
        <p:nvSpPr>
          <p:cNvPr id="6" name="CaixaDeTexto 5"/>
          <p:cNvSpPr txBox="1"/>
          <p:nvPr/>
        </p:nvSpPr>
        <p:spPr>
          <a:xfrm>
            <a:off x="1542196" y="644057"/>
            <a:ext cx="10426889" cy="5693866"/>
          </a:xfrm>
          <a:prstGeom prst="rect">
            <a:avLst/>
          </a:prstGeom>
          <a:noFill/>
        </p:spPr>
        <p:txBody>
          <a:bodyPr wrap="square" rtlCol="0">
            <a:spAutoFit/>
          </a:bodyPr>
          <a:lstStyle/>
          <a:p>
            <a:pPr algn="r" rtl="1"/>
            <a:r>
              <a:rPr lang="he-IL" sz="2200" b="1" dirty="0" smtClean="0">
                <a:solidFill>
                  <a:srgbClr val="FF0000"/>
                </a:solidFill>
              </a:rPr>
              <a:t>חולשות המותג :</a:t>
            </a:r>
          </a:p>
          <a:p>
            <a:pPr algn="r" rtl="1"/>
            <a:endParaRPr lang="he-IL" dirty="0"/>
          </a:p>
          <a:p>
            <a:pPr algn="r" rtl="1"/>
            <a:r>
              <a:rPr lang="he-IL" dirty="0"/>
              <a:t>החולשות לפי הלקוחות (בלוגים)</a:t>
            </a:r>
            <a:endParaRPr lang="en-US" dirty="0"/>
          </a:p>
          <a:p>
            <a:pPr algn="r" rtl="1"/>
            <a:r>
              <a:rPr lang="he-IL" dirty="0"/>
              <a:t> </a:t>
            </a:r>
            <a:endParaRPr lang="en-US" dirty="0"/>
          </a:p>
          <a:p>
            <a:pPr algn="r" rtl="1"/>
            <a:r>
              <a:rPr lang="he-IL" dirty="0"/>
              <a:t>1. החברה מתקמצנת ברטבים, הלקוח חייב לבקש עוד תמיד.</a:t>
            </a:r>
            <a:endParaRPr lang="en-US" dirty="0"/>
          </a:p>
          <a:p>
            <a:pPr algn="r" rtl="1"/>
            <a:r>
              <a:rPr lang="he-IL" dirty="0"/>
              <a:t>2. העובדים לא שואלים את הלקוח על מידת העשיה של הבשר.</a:t>
            </a:r>
            <a:endParaRPr lang="en-US" dirty="0"/>
          </a:p>
          <a:p>
            <a:pPr algn="r" rtl="1"/>
            <a:r>
              <a:rPr lang="he-IL" dirty="0"/>
              <a:t>3. החברה מתגאה שהבורגר שלה </a:t>
            </a:r>
            <a:r>
              <a:rPr lang="he-IL" dirty="0" smtClean="0"/>
              <a:t>גדול, </a:t>
            </a:r>
            <a:r>
              <a:rPr lang="he-IL" dirty="0"/>
              <a:t>אבל לפי הבלוגים וחלק מאד מהלקוחות הם מתלוננים שהבשר הולך ברוחב ולא בעובי .</a:t>
            </a:r>
            <a:endParaRPr lang="en-US" dirty="0"/>
          </a:p>
          <a:p>
            <a:pPr algn="r" rtl="1"/>
            <a:r>
              <a:rPr lang="he-IL" dirty="0"/>
              <a:t>4. חלק מהלקוחות התלוננו על גושים לא ידועים שנמצאים בבשר.</a:t>
            </a:r>
            <a:endParaRPr lang="en-US" dirty="0"/>
          </a:p>
          <a:p>
            <a:pPr algn="r" rtl="1"/>
            <a:r>
              <a:rPr lang="he-IL" dirty="0"/>
              <a:t>5. האוכל </a:t>
            </a:r>
            <a:r>
              <a:rPr lang="he-IL" dirty="0" smtClean="0"/>
              <a:t>יבש, </a:t>
            </a:r>
            <a:r>
              <a:rPr lang="he-IL" dirty="0"/>
              <a:t>הצ'יפס טעים.</a:t>
            </a:r>
            <a:endParaRPr lang="en-US" dirty="0"/>
          </a:p>
          <a:p>
            <a:pPr algn="r" rtl="1"/>
            <a:r>
              <a:rPr lang="he-IL" dirty="0"/>
              <a:t>6. הקציצה </a:t>
            </a:r>
            <a:r>
              <a:rPr lang="he-IL" dirty="0" smtClean="0"/>
              <a:t>תעשייתית, תפלה, בלי </a:t>
            </a:r>
            <a:r>
              <a:rPr lang="he-IL" dirty="0"/>
              <a:t>טיפת חיות ועסיסיות.</a:t>
            </a:r>
            <a:endParaRPr lang="en-US" dirty="0"/>
          </a:p>
          <a:p>
            <a:pPr algn="r" rtl="1"/>
            <a:r>
              <a:rPr lang="he-IL" dirty="0"/>
              <a:t>7. ממצוע ארוחה 50 </a:t>
            </a:r>
            <a:r>
              <a:rPr lang="he-IL" dirty="0" smtClean="0"/>
              <a:t>שח, </a:t>
            </a:r>
            <a:r>
              <a:rPr lang="he-IL" dirty="0"/>
              <a:t>בסכום הזה אפשר למצוא אצל המתחרים ארוחה ברמה גבוהה יותר.</a:t>
            </a:r>
            <a:endParaRPr lang="en-US" dirty="0"/>
          </a:p>
          <a:p>
            <a:pPr algn="r" rtl="1"/>
            <a:r>
              <a:rPr lang="he-IL" dirty="0"/>
              <a:t>8. לפי חלק גדול מהלקוחת הדל שומן פוגע בטעם של הקציצה</a:t>
            </a:r>
            <a:r>
              <a:rPr lang="he-IL" dirty="0" smtClean="0"/>
              <a:t>.</a:t>
            </a:r>
          </a:p>
          <a:p>
            <a:pPr algn="r" rtl="1"/>
            <a:r>
              <a:rPr lang="he-IL" dirty="0" smtClean="0"/>
              <a:t>9. רוב הסניפים אין בהם משחקייה, ספיציפית בצפון אין בכלל.</a:t>
            </a:r>
          </a:p>
          <a:p>
            <a:pPr algn="r" rtl="1"/>
            <a:r>
              <a:rPr lang="he-IL" dirty="0" smtClean="0"/>
              <a:t>10. אין מבחר של מנות טבעוניות.</a:t>
            </a:r>
          </a:p>
          <a:p>
            <a:pPr algn="r" rtl="1"/>
            <a:r>
              <a:rPr lang="he-IL" dirty="0" smtClean="0"/>
              <a:t>11.המחיר לא מצדיק את המנה – יקר.</a:t>
            </a:r>
          </a:p>
          <a:p>
            <a:pPr algn="r" rtl="1"/>
            <a:r>
              <a:rPr lang="he-IL" dirty="0" smtClean="0"/>
              <a:t>12. רוב הלקוחות העבירו ביקורת על האוכל שהוא לא טעים וגם הגיעו למצבים של תביעה נגד החברה בשל החלפתה של קציצת הבשר ובשל הרכב אחר של המנה.</a:t>
            </a:r>
          </a:p>
          <a:p>
            <a:pPr algn="r" rtl="1"/>
            <a:r>
              <a:rPr lang="he-IL" dirty="0" smtClean="0"/>
              <a:t>13. בהרבה סניפים האווירה לא מתאימה לילדים.</a:t>
            </a:r>
            <a:endParaRPr lang="en-US" dirty="0"/>
          </a:p>
          <a:p>
            <a:pPr algn="r" rtl="1"/>
            <a:endParaRPr lang="en-US" dirty="0"/>
          </a:p>
        </p:txBody>
      </p:sp>
    </p:spTree>
    <p:extLst>
      <p:ext uri="{BB962C8B-B14F-4D97-AF65-F5344CB8AC3E}">
        <p14:creationId xmlns:p14="http://schemas.microsoft.com/office/powerpoint/2010/main" val="178741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6" name="CaixaDeTexto 5"/>
          <p:cNvSpPr txBox="1"/>
          <p:nvPr/>
        </p:nvSpPr>
        <p:spPr>
          <a:xfrm>
            <a:off x="1282889" y="122829"/>
            <a:ext cx="2674961" cy="553998"/>
          </a:xfrm>
          <a:prstGeom prst="rect">
            <a:avLst/>
          </a:prstGeom>
          <a:noFill/>
        </p:spPr>
        <p:txBody>
          <a:bodyPr wrap="square" rtlCol="0">
            <a:spAutoFit/>
          </a:bodyPr>
          <a:lstStyle/>
          <a:p>
            <a:r>
              <a:rPr lang="en-US" sz="3000" b="1" dirty="0" smtClean="0">
                <a:solidFill>
                  <a:srgbClr val="FF0000"/>
                </a:solidFill>
              </a:rPr>
              <a:t>SWOT </a:t>
            </a:r>
            <a:endParaRPr lang="en-US" sz="3000" b="1" dirty="0">
              <a:solidFill>
                <a:srgbClr val="FF0000"/>
              </a:solidFill>
            </a:endParaRPr>
          </a:p>
        </p:txBody>
      </p:sp>
      <p:sp>
        <p:nvSpPr>
          <p:cNvPr id="7" name="CaixaDeTexto 6"/>
          <p:cNvSpPr txBox="1"/>
          <p:nvPr/>
        </p:nvSpPr>
        <p:spPr>
          <a:xfrm>
            <a:off x="2934269" y="644057"/>
            <a:ext cx="9034817" cy="4647426"/>
          </a:xfrm>
          <a:prstGeom prst="rect">
            <a:avLst/>
          </a:prstGeom>
          <a:noFill/>
        </p:spPr>
        <p:txBody>
          <a:bodyPr wrap="square" rtlCol="0">
            <a:spAutoFit/>
          </a:bodyPr>
          <a:lstStyle/>
          <a:p>
            <a:pPr algn="r" rtl="1"/>
            <a:r>
              <a:rPr lang="he-IL" sz="2200" b="1" dirty="0" smtClean="0">
                <a:solidFill>
                  <a:srgbClr val="FF0000"/>
                </a:solidFill>
              </a:rPr>
              <a:t>הזדמנויות :</a:t>
            </a:r>
          </a:p>
          <a:p>
            <a:pPr algn="r" rtl="1"/>
            <a:endParaRPr lang="he-IL" dirty="0"/>
          </a:p>
          <a:p>
            <a:pPr algn="r" rtl="1"/>
            <a:r>
              <a:rPr lang="he-IL" dirty="0" smtClean="0"/>
              <a:t>האוכל הבריאותי : </a:t>
            </a:r>
          </a:p>
          <a:p>
            <a:pPr algn="r" rtl="1"/>
            <a:r>
              <a:rPr lang="he-IL" dirty="0" smtClean="0"/>
              <a:t>לאחר הבנת חשיבות האוכל הבריאותי, מקדונלדס ביצעה שינויים רבים באיכות האוכל שלהם, במוצרים שמשתמשים בהם, וזכו במקום הראשון בארץ ב"תחקיר ההמבורגר הבריא ביותר".</a:t>
            </a:r>
          </a:p>
          <a:p>
            <a:pPr algn="r" rtl="1"/>
            <a:r>
              <a:rPr lang="he-IL" dirty="0" smtClean="0"/>
              <a:t>בנוסף לכך, מקדונלדס ניצלה תוצאות תחקיר זה בפרסום שלה בכל הזירות השונות. </a:t>
            </a:r>
          </a:p>
          <a:p>
            <a:pPr algn="r" rtl="1"/>
            <a:endParaRPr lang="he-IL" dirty="0"/>
          </a:p>
          <a:p>
            <a:pPr algn="r" rtl="1"/>
            <a:endParaRPr lang="he-IL" dirty="0" smtClean="0"/>
          </a:p>
          <a:p>
            <a:pPr algn="r" rtl="1"/>
            <a:endParaRPr lang="he-IL" dirty="0"/>
          </a:p>
          <a:p>
            <a:pPr algn="r" rtl="1"/>
            <a:endParaRPr lang="he-IL" dirty="0" smtClean="0"/>
          </a:p>
          <a:p>
            <a:pPr algn="r" rtl="1"/>
            <a:endParaRPr lang="he-IL" dirty="0"/>
          </a:p>
          <a:p>
            <a:pPr algn="r" rtl="1"/>
            <a:r>
              <a:rPr lang="he-IL" sz="2200" b="1" dirty="0" smtClean="0">
                <a:solidFill>
                  <a:srgbClr val="FF0000"/>
                </a:solidFill>
              </a:rPr>
              <a:t>איומים:</a:t>
            </a:r>
          </a:p>
          <a:p>
            <a:pPr algn="r" rtl="1"/>
            <a:endParaRPr lang="he-IL" b="1" dirty="0">
              <a:solidFill>
                <a:srgbClr val="FF0000"/>
              </a:solidFill>
            </a:endParaRPr>
          </a:p>
          <a:p>
            <a:pPr marL="342900" indent="-342900" algn="r" rtl="1">
              <a:buAutoNum type="arabicPeriod"/>
            </a:pPr>
            <a:r>
              <a:rPr lang="he-IL" dirty="0" smtClean="0"/>
              <a:t>מתחרים רבים בשוק האוכל המהיר וההמבורגרים</a:t>
            </a:r>
          </a:p>
          <a:p>
            <a:pPr marL="342900" indent="-342900" algn="r" rtl="1">
              <a:buAutoNum type="arabicPeriod"/>
            </a:pPr>
            <a:r>
              <a:rPr lang="he-IL" dirty="0" smtClean="0"/>
              <a:t>עליה במספר חברות וארגונים שונים הקוראים להחרמת אוכל בשרי ומעבר לאוכל צמחוני/טבעוני</a:t>
            </a:r>
          </a:p>
          <a:p>
            <a:pPr algn="r" rtl="1"/>
            <a:endParaRPr lang="en-US" dirty="0"/>
          </a:p>
        </p:txBody>
      </p:sp>
    </p:spTree>
    <p:extLst>
      <p:ext uri="{BB962C8B-B14F-4D97-AF65-F5344CB8AC3E}">
        <p14:creationId xmlns:p14="http://schemas.microsoft.com/office/powerpoint/2010/main" val="4048771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9" name="Título 1"/>
          <p:cNvSpPr txBox="1">
            <a:spLocks/>
          </p:cNvSpPr>
          <p:nvPr/>
        </p:nvSpPr>
        <p:spPr>
          <a:xfrm>
            <a:off x="7663402" y="0"/>
            <a:ext cx="48394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sz="3500" b="1" dirty="0" smtClean="0">
                <a:solidFill>
                  <a:srgbClr val="FF0000"/>
                </a:solidFill>
              </a:rPr>
              <a:t>זירות דיגיטליות</a:t>
            </a:r>
            <a:endParaRPr lang="en-US" sz="3500" b="1" dirty="0">
              <a:solidFill>
                <a:srgbClr val="FF0000"/>
              </a:solidFill>
            </a:endParaRPr>
          </a:p>
        </p:txBody>
      </p:sp>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726" y="2790548"/>
            <a:ext cx="1814676" cy="1682275"/>
          </a:xfrm>
          <a:prstGeom prst="rect">
            <a:avLst/>
          </a:prstGeom>
        </p:spPr>
      </p:pic>
      <p:pic>
        <p:nvPicPr>
          <p:cNvPr id="13" name="Imagem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0166" y="1800989"/>
            <a:ext cx="1628011" cy="1628011"/>
          </a:xfrm>
          <a:prstGeom prst="rect">
            <a:avLst/>
          </a:prstGeom>
        </p:spPr>
      </p:pic>
      <p:pic>
        <p:nvPicPr>
          <p:cNvPr id="14" name="Imagem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418" y="4098881"/>
            <a:ext cx="2222107" cy="1244380"/>
          </a:xfrm>
          <a:prstGeom prst="rect">
            <a:avLst/>
          </a:prstGeom>
        </p:spPr>
      </p:pic>
      <p:pic>
        <p:nvPicPr>
          <p:cNvPr id="15" name="Imagem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8616" y="606426"/>
            <a:ext cx="1692442" cy="1692442"/>
          </a:xfrm>
          <a:prstGeom prst="rect">
            <a:avLst/>
          </a:prstGeom>
        </p:spPr>
      </p:pic>
      <p:pic>
        <p:nvPicPr>
          <p:cNvPr id="16" name="Imagem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30147" y="4658360"/>
            <a:ext cx="1652586" cy="690562"/>
          </a:xfrm>
          <a:prstGeom prst="rect">
            <a:avLst/>
          </a:prstGeom>
        </p:spPr>
      </p:pic>
      <p:pic>
        <p:nvPicPr>
          <p:cNvPr id="17" name="Imagem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64661" y="5688542"/>
            <a:ext cx="782805" cy="782805"/>
          </a:xfrm>
          <a:prstGeom prst="rect">
            <a:avLst/>
          </a:prstGeom>
        </p:spPr>
      </p:pic>
      <p:pic>
        <p:nvPicPr>
          <p:cNvPr id="18" name="Imagem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1497" y="2260857"/>
            <a:ext cx="835414" cy="841136"/>
          </a:xfrm>
          <a:prstGeom prst="rect">
            <a:avLst/>
          </a:prstGeom>
        </p:spPr>
      </p:pic>
      <p:cxnSp>
        <p:nvCxnSpPr>
          <p:cNvPr id="20" name="Conector de seta reta 19"/>
          <p:cNvCxnSpPr/>
          <p:nvPr/>
        </p:nvCxnSpPr>
        <p:spPr>
          <a:xfrm flipV="1">
            <a:off x="6756064" y="1905500"/>
            <a:ext cx="0" cy="597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ector de seta reta 21"/>
          <p:cNvCxnSpPr/>
          <p:nvPr/>
        </p:nvCxnSpPr>
        <p:spPr>
          <a:xfrm flipV="1">
            <a:off x="7857771" y="3213929"/>
            <a:ext cx="649357" cy="4301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ector de seta reta 22"/>
          <p:cNvCxnSpPr/>
          <p:nvPr/>
        </p:nvCxnSpPr>
        <p:spPr>
          <a:xfrm flipH="1" flipV="1">
            <a:off x="4863548" y="3101993"/>
            <a:ext cx="772707" cy="597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ector de seta reta 24"/>
          <p:cNvCxnSpPr/>
          <p:nvPr/>
        </p:nvCxnSpPr>
        <p:spPr>
          <a:xfrm flipH="1">
            <a:off x="4863548" y="4553832"/>
            <a:ext cx="772707" cy="167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ector de seta reta 26"/>
          <p:cNvCxnSpPr/>
          <p:nvPr/>
        </p:nvCxnSpPr>
        <p:spPr>
          <a:xfrm>
            <a:off x="7980943" y="4569487"/>
            <a:ext cx="649357" cy="303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ector de seta reta 28"/>
          <p:cNvCxnSpPr/>
          <p:nvPr/>
        </p:nvCxnSpPr>
        <p:spPr>
          <a:xfrm flipH="1">
            <a:off x="6738730" y="4813459"/>
            <a:ext cx="17334" cy="6511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6767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pic>
        <p:nvPicPr>
          <p:cNvPr id="12" name="Imagem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3503" y="3477603"/>
            <a:ext cx="2285873" cy="1521145"/>
          </a:xfrm>
          <a:prstGeom prst="rect">
            <a:avLst/>
          </a:prstGeom>
        </p:spPr>
      </p:pic>
      <p:sp>
        <p:nvSpPr>
          <p:cNvPr id="14" name="CaixaDeTexto 13"/>
          <p:cNvSpPr txBox="1"/>
          <p:nvPr/>
        </p:nvSpPr>
        <p:spPr>
          <a:xfrm>
            <a:off x="3148582" y="5282042"/>
            <a:ext cx="2068062" cy="646331"/>
          </a:xfrm>
          <a:prstGeom prst="rect">
            <a:avLst/>
          </a:prstGeom>
          <a:noFill/>
        </p:spPr>
        <p:txBody>
          <a:bodyPr wrap="square" rtlCol="0">
            <a:spAutoFit/>
          </a:bodyPr>
          <a:lstStyle/>
          <a:p>
            <a:pPr algn="ctr"/>
            <a:r>
              <a:rPr lang="he-IL" dirty="0" smtClean="0"/>
              <a:t>אתר רשמי</a:t>
            </a:r>
          </a:p>
          <a:p>
            <a:pPr algn="ctr"/>
            <a:r>
              <a:rPr lang="he-IL" dirty="0" smtClean="0"/>
              <a:t>אפליקציה</a:t>
            </a:r>
            <a:endParaRPr lang="en-US" dirty="0"/>
          </a:p>
        </p:txBody>
      </p:sp>
      <p:cxnSp>
        <p:nvCxnSpPr>
          <p:cNvPr id="16" name="Conector de seta reta 15"/>
          <p:cNvCxnSpPr/>
          <p:nvPr/>
        </p:nvCxnSpPr>
        <p:spPr>
          <a:xfrm>
            <a:off x="4182613" y="4778429"/>
            <a:ext cx="1" cy="338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ector de seta reta 17"/>
          <p:cNvCxnSpPr/>
          <p:nvPr/>
        </p:nvCxnSpPr>
        <p:spPr>
          <a:xfrm>
            <a:off x="9264740" y="4778429"/>
            <a:ext cx="1" cy="338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ector de seta reta 18"/>
          <p:cNvCxnSpPr/>
          <p:nvPr/>
        </p:nvCxnSpPr>
        <p:spPr>
          <a:xfrm>
            <a:off x="4208263" y="2188189"/>
            <a:ext cx="1" cy="338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ector de seta reta 19"/>
          <p:cNvCxnSpPr/>
          <p:nvPr/>
        </p:nvCxnSpPr>
        <p:spPr>
          <a:xfrm>
            <a:off x="6767113" y="2167397"/>
            <a:ext cx="1" cy="338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ector de seta reta 20"/>
          <p:cNvCxnSpPr/>
          <p:nvPr/>
        </p:nvCxnSpPr>
        <p:spPr>
          <a:xfrm>
            <a:off x="9204370" y="2125556"/>
            <a:ext cx="1" cy="338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aixaDeTexto 21"/>
          <p:cNvSpPr txBox="1"/>
          <p:nvPr/>
        </p:nvSpPr>
        <p:spPr>
          <a:xfrm>
            <a:off x="3177857" y="2580511"/>
            <a:ext cx="2060812" cy="923330"/>
          </a:xfrm>
          <a:prstGeom prst="rect">
            <a:avLst/>
          </a:prstGeom>
          <a:noFill/>
        </p:spPr>
        <p:txBody>
          <a:bodyPr wrap="square" rtlCol="0">
            <a:spAutoFit/>
          </a:bodyPr>
          <a:lstStyle/>
          <a:p>
            <a:pPr algn="ctr"/>
            <a:r>
              <a:rPr lang="he-IL" dirty="0" smtClean="0"/>
              <a:t>אפליקציה</a:t>
            </a:r>
          </a:p>
          <a:p>
            <a:pPr algn="ctr"/>
            <a:r>
              <a:rPr lang="he-IL" dirty="0" smtClean="0"/>
              <a:t>אינסטגרם</a:t>
            </a:r>
          </a:p>
          <a:p>
            <a:pPr algn="ctr"/>
            <a:r>
              <a:rPr lang="he-IL" dirty="0" smtClean="0"/>
              <a:t>יוטיוב</a:t>
            </a:r>
            <a:endParaRPr lang="en-US" dirty="0"/>
          </a:p>
        </p:txBody>
      </p:sp>
      <p:sp>
        <p:nvSpPr>
          <p:cNvPr id="23" name="CaixaDeTexto 22"/>
          <p:cNvSpPr txBox="1"/>
          <p:nvPr/>
        </p:nvSpPr>
        <p:spPr>
          <a:xfrm>
            <a:off x="8344266" y="2505670"/>
            <a:ext cx="1728449" cy="646331"/>
          </a:xfrm>
          <a:prstGeom prst="rect">
            <a:avLst/>
          </a:prstGeom>
          <a:noFill/>
        </p:spPr>
        <p:txBody>
          <a:bodyPr wrap="square" rtlCol="0">
            <a:spAutoFit/>
          </a:bodyPr>
          <a:lstStyle/>
          <a:p>
            <a:pPr algn="ctr"/>
            <a:r>
              <a:rPr lang="he-IL" dirty="0" smtClean="0"/>
              <a:t>אתר רשמי</a:t>
            </a:r>
          </a:p>
          <a:p>
            <a:pPr algn="ctr"/>
            <a:r>
              <a:rPr lang="en-US" dirty="0" smtClean="0"/>
              <a:t>Google+</a:t>
            </a:r>
            <a:endParaRPr lang="en-US" dirty="0"/>
          </a:p>
        </p:txBody>
      </p:sp>
      <p:sp>
        <p:nvSpPr>
          <p:cNvPr id="24" name="CaixaDeTexto 23"/>
          <p:cNvSpPr txBox="1"/>
          <p:nvPr/>
        </p:nvSpPr>
        <p:spPr>
          <a:xfrm>
            <a:off x="6222327" y="2782669"/>
            <a:ext cx="1322266" cy="369332"/>
          </a:xfrm>
          <a:prstGeom prst="rect">
            <a:avLst/>
          </a:prstGeom>
          <a:noFill/>
        </p:spPr>
        <p:txBody>
          <a:bodyPr wrap="square" rtlCol="0">
            <a:spAutoFit/>
          </a:bodyPr>
          <a:lstStyle/>
          <a:p>
            <a:r>
              <a:rPr lang="he-IL" dirty="0" smtClean="0"/>
              <a:t>אתר רשמי</a:t>
            </a:r>
            <a:endParaRPr lang="en-US" dirty="0"/>
          </a:p>
        </p:txBody>
      </p:sp>
      <p:sp>
        <p:nvSpPr>
          <p:cNvPr id="25" name="CaixaDeTexto 24"/>
          <p:cNvSpPr txBox="1"/>
          <p:nvPr/>
        </p:nvSpPr>
        <p:spPr>
          <a:xfrm>
            <a:off x="8802786" y="5425882"/>
            <a:ext cx="1322266" cy="369332"/>
          </a:xfrm>
          <a:prstGeom prst="rect">
            <a:avLst/>
          </a:prstGeom>
          <a:noFill/>
        </p:spPr>
        <p:txBody>
          <a:bodyPr wrap="square" rtlCol="0">
            <a:spAutoFit/>
          </a:bodyPr>
          <a:lstStyle/>
          <a:p>
            <a:r>
              <a:rPr lang="he-IL" dirty="0" smtClean="0"/>
              <a:t>אתר רשמי</a:t>
            </a:r>
            <a:endParaRPr lang="en-US" dirty="0"/>
          </a:p>
        </p:txBody>
      </p:sp>
      <p:sp>
        <p:nvSpPr>
          <p:cNvPr id="26" name="Retângulo 25"/>
          <p:cNvSpPr/>
          <p:nvPr/>
        </p:nvSpPr>
        <p:spPr>
          <a:xfrm>
            <a:off x="3094337" y="1293873"/>
            <a:ext cx="2227852" cy="7412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8" name="Retângulo 27"/>
          <p:cNvSpPr/>
          <p:nvPr/>
        </p:nvSpPr>
        <p:spPr>
          <a:xfrm>
            <a:off x="5628590" y="1282876"/>
            <a:ext cx="2227852" cy="7412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6" name="Imagem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23245" y="950283"/>
            <a:ext cx="3718737" cy="2091893"/>
          </a:xfrm>
          <a:prstGeom prst="rect">
            <a:avLst/>
          </a:prstGeom>
        </p:spPr>
      </p:pic>
      <p:pic>
        <p:nvPicPr>
          <p:cNvPr id="15" name="Imagem 1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90445" y="1296698"/>
            <a:ext cx="2227851" cy="727432"/>
          </a:xfrm>
          <a:prstGeom prst="rect">
            <a:avLst/>
          </a:prstGeom>
        </p:spPr>
      </p:pic>
      <p:pic>
        <p:nvPicPr>
          <p:cNvPr id="17" name="Imagem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65259" y="1389435"/>
            <a:ext cx="2154514" cy="558019"/>
          </a:xfrm>
          <a:prstGeom prst="rect">
            <a:avLst/>
          </a:prstGeom>
        </p:spPr>
      </p:pic>
      <p:sp>
        <p:nvSpPr>
          <p:cNvPr id="30" name="Retângulo 29"/>
          <p:cNvSpPr/>
          <p:nvPr/>
        </p:nvSpPr>
        <p:spPr>
          <a:xfrm>
            <a:off x="5653187" y="3826992"/>
            <a:ext cx="2227852" cy="7412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31" name="Imagem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7729" y="3910540"/>
            <a:ext cx="633047" cy="633047"/>
          </a:xfrm>
          <a:prstGeom prst="rect">
            <a:avLst/>
          </a:prstGeom>
        </p:spPr>
      </p:pic>
      <p:sp>
        <p:nvSpPr>
          <p:cNvPr id="32" name="CaixaDeTexto 31"/>
          <p:cNvSpPr txBox="1"/>
          <p:nvPr/>
        </p:nvSpPr>
        <p:spPr>
          <a:xfrm>
            <a:off x="6430776" y="4038119"/>
            <a:ext cx="1620241" cy="400110"/>
          </a:xfrm>
          <a:prstGeom prst="rect">
            <a:avLst/>
          </a:prstGeom>
          <a:noFill/>
        </p:spPr>
        <p:txBody>
          <a:bodyPr wrap="square" rtlCol="0">
            <a:spAutoFit/>
          </a:bodyPr>
          <a:lstStyle/>
          <a:p>
            <a:r>
              <a:rPr lang="en-US" sz="2000" b="1" dirty="0" smtClean="0">
                <a:solidFill>
                  <a:srgbClr val="C00000"/>
                </a:solidFill>
              </a:rPr>
              <a:t>Google Plus</a:t>
            </a:r>
            <a:endParaRPr lang="en-US" sz="2000" b="1" dirty="0">
              <a:solidFill>
                <a:srgbClr val="C00000"/>
              </a:solidFill>
            </a:endParaRPr>
          </a:p>
        </p:txBody>
      </p:sp>
      <p:sp>
        <p:nvSpPr>
          <p:cNvPr id="33" name="Retângulo 32"/>
          <p:cNvSpPr/>
          <p:nvPr/>
        </p:nvSpPr>
        <p:spPr>
          <a:xfrm>
            <a:off x="8134850" y="3831934"/>
            <a:ext cx="2227852" cy="741254"/>
          </a:xfrm>
          <a:prstGeom prst="rect">
            <a:avLst/>
          </a:prstGeom>
          <a:solidFill>
            <a:srgbClr val="FCAAF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34" name="Imagem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75140" y="3876992"/>
            <a:ext cx="662060" cy="666595"/>
          </a:xfrm>
          <a:prstGeom prst="rect">
            <a:avLst/>
          </a:prstGeom>
        </p:spPr>
      </p:pic>
      <p:sp>
        <p:nvSpPr>
          <p:cNvPr id="35" name="CaixaDeTexto 34"/>
          <p:cNvSpPr txBox="1"/>
          <p:nvPr/>
        </p:nvSpPr>
        <p:spPr>
          <a:xfrm>
            <a:off x="8937200" y="4012348"/>
            <a:ext cx="1425502" cy="369332"/>
          </a:xfrm>
          <a:prstGeom prst="rect">
            <a:avLst/>
          </a:prstGeom>
          <a:noFill/>
        </p:spPr>
        <p:txBody>
          <a:bodyPr wrap="square" rtlCol="0">
            <a:spAutoFit/>
          </a:bodyPr>
          <a:lstStyle/>
          <a:p>
            <a:r>
              <a:rPr lang="en-US" b="1" dirty="0" smtClean="0"/>
              <a:t>Application</a:t>
            </a:r>
            <a:endParaRPr lang="en-US" b="1" dirty="0"/>
          </a:p>
        </p:txBody>
      </p:sp>
    </p:spTree>
    <p:extLst>
      <p:ext uri="{BB962C8B-B14F-4D97-AF65-F5344CB8AC3E}">
        <p14:creationId xmlns:p14="http://schemas.microsoft.com/office/powerpoint/2010/main" val="3849857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graphicFrame>
        <p:nvGraphicFramePr>
          <p:cNvPr id="7" name="Tabela 6"/>
          <p:cNvGraphicFramePr>
            <a:graphicFrameLocks noGrp="1"/>
          </p:cNvGraphicFramePr>
          <p:nvPr>
            <p:extLst>
              <p:ext uri="{D42A27DB-BD31-4B8C-83A1-F6EECF244321}">
                <p14:modId xmlns:p14="http://schemas.microsoft.com/office/powerpoint/2010/main" val="604416991"/>
              </p:ext>
            </p:extLst>
          </p:nvPr>
        </p:nvGraphicFramePr>
        <p:xfrm>
          <a:off x="1419367" y="328488"/>
          <a:ext cx="10044754" cy="6180550"/>
        </p:xfrm>
        <a:graphic>
          <a:graphicData uri="http://schemas.openxmlformats.org/drawingml/2006/table">
            <a:tbl>
              <a:tblPr firstRow="1" bandRow="1">
                <a:tableStyleId>{F2DE63D5-997A-4646-A377-4702673A728D}</a:tableStyleId>
              </a:tblPr>
              <a:tblGrid>
                <a:gridCol w="3976642">
                  <a:extLst>
                    <a:ext uri="{9D8B030D-6E8A-4147-A177-3AD203B41FA5}">
                      <a16:colId xmlns:a16="http://schemas.microsoft.com/office/drawing/2014/main" xmlns="" val="20000"/>
                    </a:ext>
                  </a:extLst>
                </a:gridCol>
                <a:gridCol w="388355">
                  <a:extLst>
                    <a:ext uri="{9D8B030D-6E8A-4147-A177-3AD203B41FA5}">
                      <a16:colId xmlns:a16="http://schemas.microsoft.com/office/drawing/2014/main" xmlns="" val="20001"/>
                    </a:ext>
                  </a:extLst>
                </a:gridCol>
                <a:gridCol w="4060974">
                  <a:extLst>
                    <a:ext uri="{9D8B030D-6E8A-4147-A177-3AD203B41FA5}">
                      <a16:colId xmlns:a16="http://schemas.microsoft.com/office/drawing/2014/main" xmlns="" val="20002"/>
                    </a:ext>
                  </a:extLst>
                </a:gridCol>
                <a:gridCol w="1618783">
                  <a:extLst>
                    <a:ext uri="{9D8B030D-6E8A-4147-A177-3AD203B41FA5}">
                      <a16:colId xmlns:a16="http://schemas.microsoft.com/office/drawing/2014/main" xmlns="" val="20003"/>
                    </a:ext>
                  </a:extLst>
                </a:gridCol>
              </a:tblGrid>
              <a:tr h="499559">
                <a:tc>
                  <a:txBody>
                    <a:bodyPr/>
                    <a:lstStyle/>
                    <a:p>
                      <a:pPr lvl="0" algn="r" rtl="1"/>
                      <a:endParaRPr lang="en-US" sz="1800" dirty="0"/>
                    </a:p>
                  </a:txBody>
                  <a:tcPr/>
                </a:tc>
                <a:tc gridSpan="2">
                  <a:txBody>
                    <a:bodyPr/>
                    <a:lstStyle/>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r h="566898">
                <a:tc gridSpan="3">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500" kern="1200" dirty="0" smtClean="0">
                          <a:effectLst/>
                        </a:rPr>
                        <a:t>אתר בשפה עברית וערבית</a:t>
                      </a:r>
                      <a:endParaRPr lang="en-US" sz="1500" kern="1200" dirty="0" smtClean="0">
                        <a:effectLst/>
                      </a:endParaRPr>
                    </a:p>
                    <a:p>
                      <a:endParaRPr lang="en-US" dirty="0"/>
                    </a:p>
                  </a:txBody>
                  <a:tcPr/>
                </a:tc>
                <a:tc hMerge="1">
                  <a:txBody>
                    <a:bodyPr/>
                    <a:lstStyle/>
                    <a:p>
                      <a:endParaRPr lang="en-US" dirty="0"/>
                    </a:p>
                  </a:txBody>
                  <a:tcPr/>
                </a:tc>
                <a:tc hMerge="1">
                  <a:txBody>
                    <a:bodyPr/>
                    <a:lstStyle/>
                    <a:p>
                      <a:endParaRPr lang="en-US"/>
                    </a:p>
                  </a:txBody>
                  <a:tcPr/>
                </a:tc>
                <a:tc rowSpan="3">
                  <a:txBody>
                    <a:bodyPr/>
                    <a:lstStyle/>
                    <a:p>
                      <a:endParaRPr lang="en-US" dirty="0"/>
                    </a:p>
                  </a:txBody>
                  <a:tcPr/>
                </a:tc>
                <a:extLst>
                  <a:ext uri="{0D108BD9-81ED-4DB2-BD59-A6C34878D82A}">
                    <a16:rowId xmlns:a16="http://schemas.microsoft.com/office/drawing/2014/main" xmlns="" val="10001"/>
                  </a:ext>
                </a:extLst>
              </a:tr>
              <a:tr h="1566191">
                <a:tc gridSpan="2">
                  <a:txBody>
                    <a:bodyPr/>
                    <a:lstStyle/>
                    <a:p>
                      <a:pPr algn="r" rtl="1"/>
                      <a:r>
                        <a:rPr lang="he-IL" sz="1500" kern="1200" dirty="0" smtClean="0">
                          <a:effectLst/>
                        </a:rPr>
                        <a:t>מניע לאקטיביזם</a:t>
                      </a:r>
                      <a:r>
                        <a:rPr lang="en-US" sz="1500" kern="1200" dirty="0" smtClean="0">
                          <a:effectLst/>
                        </a:rPr>
                        <a:t> -</a:t>
                      </a:r>
                      <a:r>
                        <a:rPr lang="en-US" sz="1500" kern="1200" baseline="0" dirty="0" smtClean="0">
                          <a:effectLst/>
                        </a:rPr>
                        <a:t> </a:t>
                      </a:r>
                      <a:r>
                        <a:rPr lang="he-IL" sz="1500" kern="1200" baseline="0" dirty="0" smtClean="0">
                          <a:effectLst/>
                        </a:rPr>
                        <a:t>דוגמא</a:t>
                      </a:r>
                      <a:endParaRPr lang="en-US" sz="1500" dirty="0"/>
                    </a:p>
                  </a:txBody>
                  <a:tcPr>
                    <a:lnR w="12700" cap="flat" cmpd="sng" algn="ctr">
                      <a:solidFill>
                        <a:schemeClr val="tx1"/>
                      </a:solidFill>
                      <a:prstDash val="sysDashDotDot"/>
                      <a:round/>
                      <a:headEnd type="none" w="med" len="med"/>
                      <a:tailEnd type="none" w="med" len="med"/>
                    </a:lnR>
                  </a:tcPr>
                </a:tc>
                <a:tc hMerge="1">
                  <a:txBody>
                    <a:bodyPr/>
                    <a:lstStyle/>
                    <a:p>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500" kern="1200" dirty="0" smtClean="0">
                          <a:effectLst/>
                        </a:rPr>
                        <a:t>קישור לצפייה בתחקיר ההמבורגר הטוב והבריא ביותר</a:t>
                      </a:r>
                      <a:r>
                        <a:rPr lang="he-IL" sz="1500" kern="1200" baseline="0" dirty="0" smtClean="0">
                          <a:effectLst/>
                        </a:rPr>
                        <a:t> בישראל</a:t>
                      </a:r>
                      <a:endParaRPr lang="en-US" sz="1500" kern="1200" dirty="0" smtClean="0">
                        <a:effectLst/>
                      </a:endParaRPr>
                    </a:p>
                    <a:p>
                      <a:endParaRPr lang="en-US" dirty="0"/>
                    </a:p>
                  </a:txBody>
                  <a:tcPr>
                    <a:lnL w="12700" cap="flat" cmpd="sng" algn="ctr">
                      <a:solidFill>
                        <a:schemeClr val="tx1"/>
                      </a:solidFill>
                      <a:prstDash val="sysDashDotDot"/>
                      <a:round/>
                      <a:headEnd type="none" w="med" len="med"/>
                      <a:tailEnd type="none" w="med" len="med"/>
                    </a:lnL>
                  </a:tcPr>
                </a:tc>
                <a:tc vMerge="1">
                  <a:txBody>
                    <a:bodyPr/>
                    <a:lstStyle/>
                    <a:p>
                      <a:endParaRPr lang="en-US"/>
                    </a:p>
                  </a:txBody>
                  <a:tcPr/>
                </a:tc>
                <a:extLst>
                  <a:ext uri="{0D108BD9-81ED-4DB2-BD59-A6C34878D82A}">
                    <a16:rowId xmlns:a16="http://schemas.microsoft.com/office/drawing/2014/main" xmlns="" val="10002"/>
                  </a:ext>
                </a:extLst>
              </a:tr>
              <a:tr h="3357778">
                <a:tc gridSpan="2">
                  <a:txBody>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מחשבון תזונה אישי, טיפים, רכיבים – חומר מחנך</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dirty="0" smtClean="0"/>
                        <a:t>"</a:t>
                      </a:r>
                      <a:r>
                        <a:rPr lang="he-IL" sz="1500" kern="1200" dirty="0" smtClean="0">
                          <a:effectLst/>
                        </a:rPr>
                        <a:t>יוצרים לעצמכם המבורגר המושלם </a:t>
                      </a:r>
                      <a:r>
                        <a:rPr lang="en-US" sz="1500" kern="1200" dirty="0" smtClean="0">
                          <a:effectLst/>
                        </a:rPr>
                        <a:t>MCTOUCH </a:t>
                      </a:r>
                      <a:r>
                        <a:rPr lang="ar-SY" sz="1500" kern="1200" dirty="0" smtClean="0">
                          <a:effectLst/>
                        </a:rPr>
                        <a:t>– </a:t>
                      </a:r>
                      <a:r>
                        <a:rPr lang="en-US" sz="1500" kern="1200" dirty="0" smtClean="0">
                          <a:effectLst/>
                        </a:rPr>
                        <a:t>my mac</a:t>
                      </a:r>
                      <a:r>
                        <a:rPr lang="he-IL" sz="1500" kern="1200" dirty="0" smtClean="0">
                          <a:effectLst/>
                        </a:rPr>
                        <a:t>" </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"מה חדש : עכדונים"</a:t>
                      </a:r>
                      <a:endParaRPr lang="en-US"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מודעה להורדת אפליקציה – "מזמנים באפליקציה בלי לחכות בתור"</a:t>
                      </a:r>
                      <a:endParaRPr lang="en-US"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"שאלות? הערות? הצעות? אנחנו כאן"</a:t>
                      </a:r>
                      <a:endParaRPr lang="en-US"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algn="r" rtl="1"/>
                      <a:endParaRPr lang="en-US" sz="1500" b="1" dirty="0"/>
                    </a:p>
                  </a:txBody>
                  <a:tcPr>
                    <a:lnR w="12700" cap="flat" cmpd="sng" algn="ctr">
                      <a:solidFill>
                        <a:schemeClr val="tx1"/>
                      </a:solidFill>
                      <a:prstDash val="sysDashDotDot"/>
                      <a:round/>
                      <a:headEnd type="none" w="med" len="med"/>
                      <a:tailEnd type="none" w="med" len="med"/>
                    </a:lnR>
                  </a:tcPr>
                </a:tc>
                <a:tc hMerge="1">
                  <a:txBody>
                    <a:bodyPr/>
                    <a:lstStyle/>
                    <a:p>
                      <a:pPr algn="r" rtl="1"/>
                      <a:endParaRPr lang="en-US" sz="1500" dirty="0"/>
                    </a:p>
                  </a:txBody>
                  <a:tcPr/>
                </a:tc>
                <a:tc>
                  <a:txBody>
                    <a:bodyPr/>
                    <a:lstStyle/>
                    <a:p>
                      <a:pPr algn="r" rtl="1"/>
                      <a:endParaRPr lang="he-IL" sz="1500" kern="1200" dirty="0" smtClean="0">
                        <a:effectLst/>
                      </a:endParaRPr>
                    </a:p>
                    <a:p>
                      <a:pPr algn="r" rtl="1"/>
                      <a:r>
                        <a:rPr lang="he-IL" sz="1500" kern="1200" dirty="0" smtClean="0">
                          <a:effectLst/>
                        </a:rPr>
                        <a:t>מודעת דרושים – מושכת, מניעה לפעולה, שמה את הקהל במרכז</a:t>
                      </a:r>
                    </a:p>
                    <a:p>
                      <a:pPr marL="0" marR="0" indent="0" algn="r" defTabSz="914400" rtl="1" eaLnBrk="1" fontAlgn="auto" latinLnBrk="0" hangingPunct="1">
                        <a:lnSpc>
                          <a:spcPct val="100000"/>
                        </a:lnSpc>
                        <a:spcBef>
                          <a:spcPts val="0"/>
                        </a:spcBef>
                        <a:spcAft>
                          <a:spcPts val="0"/>
                        </a:spcAft>
                        <a:buClrTx/>
                        <a:buSzTx/>
                        <a:buFontTx/>
                        <a:buNone/>
                        <a:tabLst/>
                        <a:defRPr/>
                      </a:pPr>
                      <a:r>
                        <a:rPr lang="he-IL" sz="1500" kern="1200" dirty="0" smtClean="0">
                          <a:effectLst/>
                        </a:rPr>
                        <a:t>בנוסף – טופס באתר</a:t>
                      </a:r>
                      <a:r>
                        <a:rPr lang="en-US" sz="1500" kern="1200" dirty="0" smtClean="0">
                          <a:effectLst/>
                        </a:rPr>
                        <a:t/>
                      </a:r>
                      <a:br>
                        <a:rPr lang="en-US" sz="1500" kern="1200" dirty="0" smtClean="0">
                          <a:effectLst/>
                        </a:rPr>
                      </a:br>
                      <a:r>
                        <a:rPr lang="he-IL" sz="1500" kern="1200" dirty="0" smtClean="0">
                          <a:effectLst/>
                        </a:rPr>
                        <a:t>למילוי פרטים אישיים</a:t>
                      </a:r>
                      <a:r>
                        <a:rPr lang="en-US" sz="1500" kern="1200" dirty="0" smtClean="0">
                          <a:effectLst/>
                        </a:rPr>
                        <a:t/>
                      </a:r>
                      <a:br>
                        <a:rPr lang="en-US" sz="1500" kern="1200" dirty="0" smtClean="0">
                          <a:effectLst/>
                        </a:rPr>
                      </a:br>
                      <a:r>
                        <a:rPr lang="he-IL" sz="1500" kern="1200" dirty="0" smtClean="0">
                          <a:effectLst/>
                        </a:rPr>
                        <a:t>לקורות חיים</a:t>
                      </a:r>
                      <a:endParaRPr lang="en-US" dirty="0"/>
                    </a:p>
                  </a:txBody>
                  <a:tcPr>
                    <a:lnL w="12700" cap="flat" cmpd="sng" algn="ctr">
                      <a:solidFill>
                        <a:schemeClr val="tx1"/>
                      </a:solidFill>
                      <a:prstDash val="sysDashDotDot"/>
                      <a:round/>
                      <a:headEnd type="none" w="med" len="med"/>
                      <a:tailEnd type="none" w="med" len="med"/>
                    </a:lnL>
                  </a:tcPr>
                </a:tc>
                <a:tc vMerge="1">
                  <a:txBody>
                    <a:bodyPr/>
                    <a:lstStyle/>
                    <a:p>
                      <a:endParaRPr lang="en-US"/>
                    </a:p>
                  </a:txBody>
                  <a:tcPr/>
                </a:tc>
                <a:extLst>
                  <a:ext uri="{0D108BD9-81ED-4DB2-BD59-A6C34878D82A}">
                    <a16:rowId xmlns:a16="http://schemas.microsoft.com/office/drawing/2014/main" xmlns="" val="10003"/>
                  </a:ext>
                </a:extLst>
              </a:tr>
            </a:tbl>
          </a:graphicData>
        </a:graphic>
      </p:graphicFrame>
      <p:sp>
        <p:nvSpPr>
          <p:cNvPr id="8" name="CaixaDeTexto 7"/>
          <p:cNvSpPr txBox="1"/>
          <p:nvPr/>
        </p:nvSpPr>
        <p:spPr>
          <a:xfrm>
            <a:off x="2074460" y="204717"/>
            <a:ext cx="6741994" cy="600164"/>
          </a:xfrm>
          <a:prstGeom prst="rect">
            <a:avLst/>
          </a:prstGeom>
          <a:noFill/>
        </p:spPr>
        <p:txBody>
          <a:bodyPr wrap="square" rtlCol="0">
            <a:spAutoFit/>
          </a:bodyPr>
          <a:lstStyle/>
          <a:p>
            <a:r>
              <a:rPr lang="he-IL" sz="3300" b="1" u="sng" dirty="0" smtClean="0">
                <a:solidFill>
                  <a:schemeClr val="bg1"/>
                </a:solidFill>
                <a:cs typeface="+mj-cs"/>
              </a:rPr>
              <a:t>תוכן ואסטרטגיות תוכן בזירות השונות</a:t>
            </a:r>
            <a:endParaRPr lang="en-US" sz="3300" b="1" u="sng" dirty="0">
              <a:solidFill>
                <a:schemeClr val="bg1"/>
              </a:solidFill>
              <a:cs typeface="+mj-cs"/>
            </a:endParaRPr>
          </a:p>
        </p:txBody>
      </p:sp>
      <p:pic>
        <p:nvPicPr>
          <p:cNvPr id="3" name="Imagem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4682" y="949657"/>
            <a:ext cx="879144" cy="879144"/>
          </a:xfrm>
          <a:prstGeom prst="rect">
            <a:avLst/>
          </a:prstGeom>
        </p:spPr>
      </p:pic>
      <p:sp>
        <p:nvSpPr>
          <p:cNvPr id="9" name="CaixaDeTexto 8"/>
          <p:cNvSpPr txBox="1"/>
          <p:nvPr/>
        </p:nvSpPr>
        <p:spPr>
          <a:xfrm>
            <a:off x="10093654" y="2047164"/>
            <a:ext cx="1161199" cy="369332"/>
          </a:xfrm>
          <a:prstGeom prst="rect">
            <a:avLst/>
          </a:prstGeom>
          <a:noFill/>
        </p:spPr>
        <p:txBody>
          <a:bodyPr wrap="square" rtlCol="0">
            <a:spAutoFit/>
          </a:bodyPr>
          <a:lstStyle/>
          <a:p>
            <a:r>
              <a:rPr lang="he-IL" dirty="0" smtClean="0"/>
              <a:t>אתר רשמי</a:t>
            </a:r>
            <a:endParaRPr lang="en-US" dirty="0"/>
          </a:p>
        </p:txBody>
      </p:sp>
      <p:pic>
        <p:nvPicPr>
          <p:cNvPr id="11" name="Imagem 10"/>
          <p:cNvPicPr/>
          <p:nvPr/>
        </p:nvPicPr>
        <p:blipFill rotWithShape="1">
          <a:blip r:embed="rId5" cstate="print">
            <a:extLst>
              <a:ext uri="{28A0092B-C50C-407E-A947-70E740481C1C}">
                <a14:useLocalDpi xmlns:a14="http://schemas.microsoft.com/office/drawing/2010/main" val="0"/>
              </a:ext>
            </a:extLst>
          </a:blip>
          <a:srcRect l="59385" t="54692" r="5305" b="8622"/>
          <a:stretch/>
        </p:blipFill>
        <p:spPr bwMode="auto">
          <a:xfrm>
            <a:off x="5929633" y="1999463"/>
            <a:ext cx="1704887" cy="796115"/>
          </a:xfrm>
          <a:prstGeom prst="rect">
            <a:avLst/>
          </a:prstGeom>
          <a:noFill/>
          <a:ln>
            <a:noFill/>
          </a:ln>
        </p:spPr>
      </p:pic>
      <p:pic>
        <p:nvPicPr>
          <p:cNvPr id="12" name="Imagem 11"/>
          <p:cNvPicPr/>
          <p:nvPr/>
        </p:nvPicPr>
        <p:blipFill>
          <a:blip r:embed="rId6">
            <a:extLst>
              <a:ext uri="{28A0092B-C50C-407E-A947-70E740481C1C}">
                <a14:useLocalDpi xmlns:a14="http://schemas.microsoft.com/office/drawing/2010/main" val="0"/>
              </a:ext>
            </a:extLst>
          </a:blip>
          <a:srcRect/>
          <a:stretch>
            <a:fillRect/>
          </a:stretch>
        </p:blipFill>
        <p:spPr bwMode="auto">
          <a:xfrm>
            <a:off x="3155672" y="1994977"/>
            <a:ext cx="2528961" cy="774867"/>
          </a:xfrm>
          <a:prstGeom prst="rect">
            <a:avLst/>
          </a:prstGeom>
          <a:noFill/>
          <a:ln>
            <a:noFill/>
          </a:ln>
        </p:spPr>
      </p:pic>
      <p:pic>
        <p:nvPicPr>
          <p:cNvPr id="14" name="Imagem 13"/>
          <p:cNvPicPr/>
          <p:nvPr/>
        </p:nvPicPr>
        <p:blipFill rotWithShape="1">
          <a:blip r:embed="rId7" cstate="print">
            <a:extLst>
              <a:ext uri="{28A0092B-C50C-407E-A947-70E740481C1C}">
                <a14:useLocalDpi xmlns:a14="http://schemas.microsoft.com/office/drawing/2010/main" val="0"/>
              </a:ext>
            </a:extLst>
          </a:blip>
          <a:srcRect l="17481" t="21748" r="16694" b="17697"/>
          <a:stretch/>
        </p:blipFill>
        <p:spPr bwMode="auto">
          <a:xfrm>
            <a:off x="5929633" y="3817966"/>
            <a:ext cx="2149842" cy="782763"/>
          </a:xfrm>
          <a:prstGeom prst="rect">
            <a:avLst/>
          </a:prstGeom>
          <a:noFill/>
          <a:ln>
            <a:noFill/>
          </a:ln>
        </p:spPr>
      </p:pic>
    </p:spTree>
    <p:extLst>
      <p:ext uri="{BB962C8B-B14F-4D97-AF65-F5344CB8AC3E}">
        <p14:creationId xmlns:p14="http://schemas.microsoft.com/office/powerpoint/2010/main" val="3841688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graphicFrame>
        <p:nvGraphicFramePr>
          <p:cNvPr id="5" name="Tabela 4"/>
          <p:cNvGraphicFramePr>
            <a:graphicFrameLocks noGrp="1"/>
          </p:cNvGraphicFramePr>
          <p:nvPr>
            <p:extLst>
              <p:ext uri="{D42A27DB-BD31-4B8C-83A1-F6EECF244321}">
                <p14:modId xmlns:p14="http://schemas.microsoft.com/office/powerpoint/2010/main" val="3123927869"/>
              </p:ext>
            </p:extLst>
          </p:nvPr>
        </p:nvGraphicFramePr>
        <p:xfrm>
          <a:off x="1419367" y="328488"/>
          <a:ext cx="10044755" cy="5357796"/>
        </p:xfrm>
        <a:graphic>
          <a:graphicData uri="http://schemas.openxmlformats.org/drawingml/2006/table">
            <a:tbl>
              <a:tblPr firstRow="1" bandRow="1">
                <a:tableStyleId>{F2DE63D5-997A-4646-A377-4702673A728D}</a:tableStyleId>
              </a:tblPr>
              <a:tblGrid>
                <a:gridCol w="4364998">
                  <a:extLst>
                    <a:ext uri="{9D8B030D-6E8A-4147-A177-3AD203B41FA5}">
                      <a16:colId xmlns:a16="http://schemas.microsoft.com/office/drawing/2014/main" xmlns="" val="20000"/>
                    </a:ext>
                  </a:extLst>
                </a:gridCol>
                <a:gridCol w="4060974">
                  <a:extLst>
                    <a:ext uri="{9D8B030D-6E8A-4147-A177-3AD203B41FA5}">
                      <a16:colId xmlns:a16="http://schemas.microsoft.com/office/drawing/2014/main" xmlns="" val="20001"/>
                    </a:ext>
                  </a:extLst>
                </a:gridCol>
                <a:gridCol w="1618783">
                  <a:extLst>
                    <a:ext uri="{9D8B030D-6E8A-4147-A177-3AD203B41FA5}">
                      <a16:colId xmlns:a16="http://schemas.microsoft.com/office/drawing/2014/main" xmlns="" val="20002"/>
                    </a:ext>
                  </a:extLst>
                </a:gridCol>
              </a:tblGrid>
              <a:tr h="523759">
                <a:tc>
                  <a:txBody>
                    <a:bodyPr/>
                    <a:lstStyle/>
                    <a:p>
                      <a:pPr lvl="0" algn="r" rtl="1"/>
                      <a:endParaRPr lang="en-US" sz="18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r h="2300386">
                <a:tc gridSpan="2">
                  <a:txBody>
                    <a:bodyPr/>
                    <a:lstStyle/>
                    <a:p>
                      <a:pPr algn="r" rtl="1"/>
                      <a:r>
                        <a:rPr lang="he-IL" sz="1500" dirty="0" smtClean="0"/>
                        <a:t>פנייה לילדים – </a:t>
                      </a:r>
                    </a:p>
                    <a:p>
                      <a:pPr algn="r" rtl="1"/>
                      <a:endParaRPr lang="he-IL" sz="1500" dirty="0" smtClean="0"/>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"סיימתם לאכול- תיכנסו לשחק – </a:t>
                      </a:r>
                      <a:r>
                        <a:rPr lang="en-US" sz="1500" kern="1200" dirty="0" smtClean="0">
                          <a:effectLst/>
                        </a:rPr>
                        <a:t>Happy studio</a:t>
                      </a:r>
                      <a:r>
                        <a:rPr lang="he-IL" sz="1500" kern="1200" dirty="0" smtClean="0">
                          <a:effectLst/>
                        </a:rPr>
                        <a:t> ".</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אתר משחקים לילדים – צביעה, נגינה בפסנתר. קיימת אפליקצית</a:t>
                      </a:r>
                      <a:r>
                        <a:rPr lang="he-IL" sz="1500" kern="1200" baseline="0" dirty="0" smtClean="0">
                          <a:effectLst/>
                        </a:rPr>
                        <a:t> משחקים</a:t>
                      </a:r>
                      <a:r>
                        <a:rPr lang="he-IL" sz="1500" kern="1200" dirty="0" smtClean="0">
                          <a:effectLst/>
                        </a:rPr>
                        <a:t> להורדה. </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פונים להורים "תהיו מעורבים" </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500" kern="1200" dirty="0" smtClean="0">
                          <a:effectLst/>
                        </a:rPr>
                        <a:t>מודעות</a:t>
                      </a:r>
                      <a:r>
                        <a:rPr lang="he-IL" sz="1500" kern="1200" baseline="0" dirty="0" smtClean="0">
                          <a:effectLst/>
                        </a:rPr>
                        <a:t> ומידע </a:t>
                      </a:r>
                      <a:r>
                        <a:rPr lang="he-IL" sz="1500" kern="1200" dirty="0" smtClean="0">
                          <a:effectLst/>
                        </a:rPr>
                        <a:t>על תחום התפתחות הילד עם תגובות של עובדי תחום בנושא – תוכן</a:t>
                      </a:r>
                      <a:r>
                        <a:rPr lang="he-IL" sz="1500" kern="1200" baseline="0" dirty="0" smtClean="0">
                          <a:effectLst/>
                        </a:rPr>
                        <a:t> מלמד ומניע</a:t>
                      </a:r>
                      <a:endParaRPr lang="he-IL" sz="1500" kern="1200" dirty="0" smtClean="0">
                        <a:effectLst/>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500" kern="1200" dirty="0" smtClean="0">
                        <a:solidFill>
                          <a:schemeClr val="dk1"/>
                        </a:solidFill>
                        <a:effectLst/>
                        <a:latin typeface="+mn-lt"/>
                        <a:ea typeface="+mn-ea"/>
                        <a:cs typeface="+mn-cs"/>
                      </a:endParaRPr>
                    </a:p>
                  </a:txBody>
                  <a:tcPr/>
                </a:tc>
                <a:tc hMerge="1">
                  <a:txBody>
                    <a:bodyPr/>
                    <a:lstStyle/>
                    <a:p>
                      <a:pPr algn="r" rtl="1"/>
                      <a:endParaRPr lang="en-US" dirty="0"/>
                    </a:p>
                  </a:txBody>
                  <a:tcPr/>
                </a:tc>
                <a:tc rowSpan="2">
                  <a:txBody>
                    <a:bodyPr/>
                    <a:lstStyle/>
                    <a:p>
                      <a:endParaRPr lang="en-US" dirty="0"/>
                    </a:p>
                  </a:txBody>
                  <a:tcPr/>
                </a:tc>
                <a:extLst>
                  <a:ext uri="{0D108BD9-81ED-4DB2-BD59-A6C34878D82A}">
                    <a16:rowId xmlns:a16="http://schemas.microsoft.com/office/drawing/2014/main" xmlns="" val="10001"/>
                  </a:ext>
                </a:extLst>
              </a:tr>
              <a:tr h="2456597">
                <a:tc gridSpan="2">
                  <a:txBody>
                    <a:bodyPr/>
                    <a:lstStyle/>
                    <a:p>
                      <a:pPr algn="r" rtl="1"/>
                      <a:r>
                        <a:rPr lang="he-IL" sz="1500" dirty="0" smtClean="0"/>
                        <a:t>עיצוב הזמנה ליום הולדת</a:t>
                      </a:r>
                      <a:endParaRPr lang="en-US" sz="1500" dirty="0"/>
                    </a:p>
                  </a:txBody>
                  <a:tcPr/>
                </a:tc>
                <a:tc hMerge="1">
                  <a:txBody>
                    <a:bodyPr/>
                    <a:lstStyle/>
                    <a:p>
                      <a:endParaRPr lang="en-US" dirty="0"/>
                    </a:p>
                  </a:txBody>
                  <a:tcPr/>
                </a:tc>
                <a:tc vMerge="1">
                  <a:txBody>
                    <a:bodyPr/>
                    <a:lstStyle/>
                    <a:p>
                      <a:endParaRPr lang="en-US"/>
                    </a:p>
                  </a:txBody>
                  <a:tcPr/>
                </a:tc>
                <a:extLst>
                  <a:ext uri="{0D108BD9-81ED-4DB2-BD59-A6C34878D82A}">
                    <a16:rowId xmlns:a16="http://schemas.microsoft.com/office/drawing/2014/main" xmlns="" val="10002"/>
                  </a:ext>
                </a:extLst>
              </a:tr>
            </a:tbl>
          </a:graphicData>
        </a:graphic>
      </p:graphicFrame>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4682" y="949657"/>
            <a:ext cx="879144" cy="879144"/>
          </a:xfrm>
          <a:prstGeom prst="rect">
            <a:avLst/>
          </a:prstGeom>
        </p:spPr>
      </p:pic>
      <p:sp>
        <p:nvSpPr>
          <p:cNvPr id="7" name="CaixaDeTexto 6"/>
          <p:cNvSpPr txBox="1"/>
          <p:nvPr/>
        </p:nvSpPr>
        <p:spPr>
          <a:xfrm>
            <a:off x="10093654" y="2047164"/>
            <a:ext cx="1161199" cy="369332"/>
          </a:xfrm>
          <a:prstGeom prst="rect">
            <a:avLst/>
          </a:prstGeom>
          <a:noFill/>
        </p:spPr>
        <p:txBody>
          <a:bodyPr wrap="square" rtlCol="0">
            <a:spAutoFit/>
          </a:bodyPr>
          <a:lstStyle/>
          <a:p>
            <a:r>
              <a:rPr lang="he-IL" dirty="0" smtClean="0"/>
              <a:t>אתר רשמי</a:t>
            </a:r>
            <a:endParaRPr lang="en-US" dirty="0"/>
          </a:p>
        </p:txBody>
      </p:sp>
      <p:pic>
        <p:nvPicPr>
          <p:cNvPr id="8" name="Imagem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38740" y="3429000"/>
            <a:ext cx="3837422" cy="1888588"/>
          </a:xfrm>
          <a:prstGeom prst="rect">
            <a:avLst/>
          </a:prstGeom>
          <a:noFill/>
          <a:ln>
            <a:noFill/>
          </a:ln>
        </p:spPr>
      </p:pic>
    </p:spTree>
    <p:extLst>
      <p:ext uri="{BB962C8B-B14F-4D97-AF65-F5344CB8AC3E}">
        <p14:creationId xmlns:p14="http://schemas.microsoft.com/office/powerpoint/2010/main" val="3575419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graphicFrame>
        <p:nvGraphicFramePr>
          <p:cNvPr id="2" name="Tabela 1"/>
          <p:cNvGraphicFramePr>
            <a:graphicFrameLocks noGrp="1"/>
          </p:cNvGraphicFramePr>
          <p:nvPr>
            <p:extLst>
              <p:ext uri="{D42A27DB-BD31-4B8C-83A1-F6EECF244321}">
                <p14:modId xmlns:p14="http://schemas.microsoft.com/office/powerpoint/2010/main" val="3189737395"/>
              </p:ext>
            </p:extLst>
          </p:nvPr>
        </p:nvGraphicFramePr>
        <p:xfrm>
          <a:off x="1542198" y="286843"/>
          <a:ext cx="9908274" cy="5733832"/>
        </p:xfrm>
        <a:graphic>
          <a:graphicData uri="http://schemas.openxmlformats.org/drawingml/2006/table">
            <a:tbl>
              <a:tblPr firstRow="1" bandRow="1">
                <a:tableStyleId>{F2DE63D5-997A-4646-A377-4702673A728D}</a:tableStyleId>
              </a:tblPr>
              <a:tblGrid>
                <a:gridCol w="2877048">
                  <a:extLst>
                    <a:ext uri="{9D8B030D-6E8A-4147-A177-3AD203B41FA5}">
                      <a16:colId xmlns:a16="http://schemas.microsoft.com/office/drawing/2014/main" xmlns="" val="20000"/>
                    </a:ext>
                  </a:extLst>
                </a:gridCol>
                <a:gridCol w="4968173">
                  <a:extLst>
                    <a:ext uri="{9D8B030D-6E8A-4147-A177-3AD203B41FA5}">
                      <a16:colId xmlns:a16="http://schemas.microsoft.com/office/drawing/2014/main" xmlns="" val="20001"/>
                    </a:ext>
                  </a:extLst>
                </a:gridCol>
                <a:gridCol w="2063053">
                  <a:extLst>
                    <a:ext uri="{9D8B030D-6E8A-4147-A177-3AD203B41FA5}">
                      <a16:colId xmlns:a16="http://schemas.microsoft.com/office/drawing/2014/main" xmlns="" val="20002"/>
                    </a:ext>
                  </a:extLst>
                </a:gridCol>
              </a:tblGrid>
              <a:tr h="437597">
                <a:tc>
                  <a:txBody>
                    <a:bodyPr/>
                    <a:lstStyle/>
                    <a:p>
                      <a:pPr lvl="0" algn="r" rtl="1"/>
                      <a:endParaRPr lang="en-US" sz="1800" dirty="0"/>
                    </a:p>
                  </a:txBody>
                  <a:tcPr/>
                </a:tc>
                <a:tc>
                  <a:txBody>
                    <a:bodyPr/>
                    <a:lstStyle/>
                    <a:p>
                      <a:pPr algn="r" rtl="1"/>
                      <a:endParaRPr lang="en-US" sz="1500" dirty="0"/>
                    </a:p>
                  </a:txBody>
                  <a:tcPr/>
                </a:tc>
                <a:tc>
                  <a:txBody>
                    <a:bodyPr/>
                    <a:lstStyle/>
                    <a:p>
                      <a:endParaRPr lang="en-US" dirty="0"/>
                    </a:p>
                  </a:txBody>
                  <a:tcPr/>
                </a:tc>
                <a:extLst>
                  <a:ext uri="{0D108BD9-81ED-4DB2-BD59-A6C34878D82A}">
                    <a16:rowId xmlns:a16="http://schemas.microsoft.com/office/drawing/2014/main" xmlns="" val="10000"/>
                  </a:ext>
                </a:extLst>
              </a:tr>
              <a:tr h="1264170">
                <a:tc>
                  <a:txBody>
                    <a:bodyPr/>
                    <a:lstStyle/>
                    <a:p>
                      <a:pPr lvl="0" algn="r" rtl="1"/>
                      <a:r>
                        <a:rPr lang="he-IL" sz="1500" dirty="0" smtClean="0"/>
                        <a:t>התוכן מבדר ומצחיק, מניע לאקטיביזם, מפנה לאפליקציה</a:t>
                      </a:r>
                      <a:endParaRPr lang="en-US" sz="1500" dirty="0"/>
                    </a:p>
                  </a:txBody>
                  <a:tcPr>
                    <a:lnR w="12700" cap="flat" cmpd="sng" algn="ctr">
                      <a:solidFill>
                        <a:schemeClr val="tx1"/>
                      </a:solidFill>
                      <a:prstDash val="sysDashDotDot"/>
                      <a:round/>
                      <a:headEnd type="none" w="med" len="med"/>
                      <a:tailEnd type="none" w="med" len="med"/>
                    </a:lnR>
                  </a:tcPr>
                </a:tc>
                <a:tc>
                  <a:txBody>
                    <a:bodyPr/>
                    <a:lstStyle/>
                    <a:p>
                      <a:pPr algn="r" rtl="1"/>
                      <a:r>
                        <a:rPr lang="he-IL" sz="1500" dirty="0" smtClean="0"/>
                        <a:t>בכניסה, מופעל ישירות סרטון על זכייתם במקום ראשון בישראל בתחקיר ההמבורגר הבריא ביותר</a:t>
                      </a:r>
                      <a:endParaRPr lang="en-US" sz="1500" dirty="0"/>
                    </a:p>
                  </a:txBody>
                  <a:tcPr>
                    <a:lnL w="12700" cap="flat" cmpd="sng" algn="ctr">
                      <a:solidFill>
                        <a:schemeClr val="tx1"/>
                      </a:solidFill>
                      <a:prstDash val="sysDashDotDot"/>
                      <a:round/>
                      <a:headEnd type="none" w="med" len="med"/>
                      <a:tailEnd type="none" w="med" len="med"/>
                    </a:lnL>
                  </a:tcPr>
                </a:tc>
                <a:tc>
                  <a:txBody>
                    <a:bodyPr/>
                    <a:lstStyle/>
                    <a:p>
                      <a:endParaRPr lang="en-US" dirty="0"/>
                    </a:p>
                  </a:txBody>
                  <a:tcPr/>
                </a:tc>
                <a:extLst>
                  <a:ext uri="{0D108BD9-81ED-4DB2-BD59-A6C34878D82A}">
                    <a16:rowId xmlns:a16="http://schemas.microsoft.com/office/drawing/2014/main" xmlns="" val="10001"/>
                  </a:ext>
                </a:extLst>
              </a:tr>
              <a:tr h="1737425">
                <a:tc>
                  <a:txBody>
                    <a:bodyPr/>
                    <a:lstStyle/>
                    <a:p>
                      <a:pPr algn="r" rtl="1"/>
                      <a:endParaRPr lang="he-IL" sz="1500" dirty="0" smtClean="0"/>
                    </a:p>
                    <a:p>
                      <a:pPr algn="r" rtl="1"/>
                      <a:endParaRPr lang="he-IL" sz="1500" dirty="0" smtClean="0"/>
                    </a:p>
                    <a:p>
                      <a:pPr algn="ctr" rtl="1"/>
                      <a:r>
                        <a:rPr lang="he-IL" sz="1500" dirty="0" smtClean="0"/>
                        <a:t>מזג אוויר - </a:t>
                      </a:r>
                    </a:p>
                    <a:p>
                      <a:pPr lvl="0" algn="r" rtl="1"/>
                      <a:r>
                        <a:rPr lang="en-US" sz="1500" u="sng" dirty="0" smtClean="0">
                          <a:hlinkClick r:id="rId4" tooltip="mcdonalds_israel"/>
                        </a:rPr>
                        <a:t> </a:t>
                      </a:r>
                      <a:r>
                        <a:rPr lang="en-US" sz="1500" u="sng" dirty="0" err="1" smtClean="0">
                          <a:hlinkClick r:id="rId4" tooltip="mcdonalds_israel"/>
                        </a:rPr>
                        <a:t>mcdonalds_israel</a:t>
                      </a:r>
                      <a:r>
                        <a:rPr lang="he-IL" sz="1500" dirty="0" smtClean="0"/>
                        <a:t>אומרים ששרב בחוץ אבל בגלל הגלידה פיצוץ לא ממש הרגשנו</a:t>
                      </a:r>
                      <a:r>
                        <a:rPr lang="en-US" sz="1500" dirty="0" smtClean="0"/>
                        <a:t>...</a:t>
                      </a:r>
                      <a:endParaRPr lang="en-US" sz="1500" b="1" dirty="0"/>
                    </a:p>
                  </a:txBody>
                  <a:tcPr>
                    <a:lnR w="12700" cap="flat" cmpd="sng" algn="ctr">
                      <a:solidFill>
                        <a:schemeClr val="tx1"/>
                      </a:solidFill>
                      <a:prstDash val="sysDashDotDot"/>
                      <a:round/>
                      <a:headEnd type="none" w="med" len="med"/>
                      <a:tailEnd type="none" w="med" len="med"/>
                    </a:lnR>
                  </a:tcPr>
                </a:tc>
                <a:tc>
                  <a:txBody>
                    <a:bodyPr/>
                    <a:lstStyle/>
                    <a:p>
                      <a:pPr algn="r" rtl="1"/>
                      <a:r>
                        <a:rPr lang="he-IL" sz="1500" dirty="0" smtClean="0"/>
                        <a:t>תוכן מבדר ומצחיק</a:t>
                      </a:r>
                    </a:p>
                    <a:p>
                      <a:pPr algn="r" rtl="1"/>
                      <a:r>
                        <a:rPr lang="he-IL" sz="1500" dirty="0" smtClean="0"/>
                        <a:t>התחשבות באירועים חיצוניים למשל:</a:t>
                      </a:r>
                    </a:p>
                    <a:p>
                      <a:pPr algn="ctr" rtl="1"/>
                      <a:r>
                        <a:rPr lang="he-IL" sz="1500" dirty="0" smtClean="0"/>
                        <a:t>ביום עצמאות – </a:t>
                      </a:r>
                    </a:p>
                    <a:p>
                      <a:pPr algn="r" rtl="1"/>
                      <a:r>
                        <a:rPr lang="en-US" sz="1500" dirty="0" err="1" smtClean="0">
                          <a:hlinkClick r:id="rId4" tooltip="mcdonalds_israel"/>
                        </a:rPr>
                        <a:t>mcdonalds_israel</a:t>
                      </a:r>
                      <a:r>
                        <a:rPr lang="he-IL" sz="1500" dirty="0" smtClean="0"/>
                        <a:t> </a:t>
                      </a:r>
                      <a:r>
                        <a:rPr lang="he-IL" sz="1500" dirty="0" smtClean="0">
                          <a:effectLst/>
                        </a:rPr>
                        <a:t>עצמאות זה ליצור בעצמכם את ההמבורגר שאתם אוהבים בעמדות מק טאצ׳ החדשות שלנו </a:t>
                      </a:r>
                      <a:r>
                        <a:rPr lang="en-US" sz="1500" dirty="0" smtClean="0">
                          <a:effectLst/>
                        </a:rPr>
                        <a:t>😉</a:t>
                      </a:r>
                      <a:br>
                        <a:rPr lang="en-US" sz="1500" dirty="0" smtClean="0">
                          <a:effectLst/>
                        </a:rPr>
                      </a:br>
                      <a:r>
                        <a:rPr lang="he-IL" sz="1500" dirty="0" smtClean="0">
                          <a:effectLst/>
                        </a:rPr>
                        <a:t>יום עצמאות שמח</a:t>
                      </a:r>
                      <a:endParaRPr lang="he-IL" sz="1500" b="1" dirty="0" smtClean="0">
                        <a:effectLst/>
                      </a:endParaRPr>
                    </a:p>
                  </a:txBody>
                  <a:tcPr>
                    <a:lnL w="12700" cap="flat" cmpd="sng" algn="ctr">
                      <a:solidFill>
                        <a:schemeClr val="tx1"/>
                      </a:solidFill>
                      <a:prstDash val="sysDashDotDot"/>
                      <a:round/>
                      <a:headEnd type="none" w="med" len="med"/>
                      <a:tailEnd type="none" w="med" len="med"/>
                    </a:lnL>
                  </a:tcPr>
                </a:tc>
                <a:tc>
                  <a:txBody>
                    <a:bodyPr/>
                    <a:lstStyle/>
                    <a:p>
                      <a:endParaRPr lang="en-US" dirty="0"/>
                    </a:p>
                  </a:txBody>
                  <a:tcPr/>
                </a:tc>
                <a:extLst>
                  <a:ext uri="{0D108BD9-81ED-4DB2-BD59-A6C34878D82A}">
                    <a16:rowId xmlns:a16="http://schemas.microsoft.com/office/drawing/2014/main" xmlns="" val="10002"/>
                  </a:ext>
                </a:extLst>
              </a:tr>
              <a:tr h="1147320">
                <a:tc gridSpan="2">
                  <a:txBody>
                    <a:bodyPr/>
                    <a:lstStyle/>
                    <a:p>
                      <a:pPr algn="r" rtl="1"/>
                      <a:r>
                        <a:rPr lang="he-IL" sz="1500" dirty="0" smtClean="0"/>
                        <a:t>בשפות עברית ערבית ואנגלית. </a:t>
                      </a:r>
                      <a:endParaRPr lang="en-US" sz="1500" dirty="0" smtClean="0"/>
                    </a:p>
                    <a:p>
                      <a:pPr algn="r" rtl="1"/>
                      <a:r>
                        <a:rPr lang="he-IL" sz="1500" dirty="0" smtClean="0"/>
                        <a:t>תוכן היסטורי לוקח אותנו למסע – על ההיסטוריה של מקדונלדס בעולם</a:t>
                      </a:r>
                      <a:endParaRPr lang="en-US" sz="1500" dirty="0" smtClean="0"/>
                    </a:p>
                    <a:p>
                      <a:endParaRPr lang="en-US" dirty="0"/>
                    </a:p>
                  </a:txBody>
                  <a:tcPr/>
                </a:tc>
                <a:tc hMerge="1">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3"/>
                  </a:ext>
                </a:extLst>
              </a:tr>
              <a:tr h="1147320">
                <a:tc gridSpan="2">
                  <a:txBody>
                    <a:bodyPr/>
                    <a:lstStyle/>
                    <a:p>
                      <a:pPr algn="r" rtl="1"/>
                      <a:r>
                        <a:rPr lang="he-IL" sz="1500" dirty="0" smtClean="0"/>
                        <a:t>עמוד פרסומי בלבד, ללא פעולות או פוסטים (פוסט אחרון מ 2016, מלבד שיתוף אחד לכתבה על ניצחונם בסקר ההמבורגר הבריא והטעים ביותר).  </a:t>
                      </a:r>
                      <a:endParaRPr lang="he-IL" sz="1500" dirty="0"/>
                    </a:p>
                  </a:txBody>
                  <a:tcPr/>
                </a:tc>
                <a:tc hMerge="1">
                  <a:txBody>
                    <a:bodyPr/>
                    <a:lstStyle/>
                    <a:p>
                      <a:pPr algn="r" rtl="1"/>
                      <a:endParaRPr lang="he-IL"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pic>
        <p:nvPicPr>
          <p:cNvPr id="5" name="Image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4995" y="1010136"/>
            <a:ext cx="1255595" cy="849016"/>
          </a:xfrm>
          <a:prstGeom prst="rect">
            <a:avLst/>
          </a:prstGeom>
        </p:spPr>
      </p:pic>
      <p:pic>
        <p:nvPicPr>
          <p:cNvPr id="6" name="Imagem 5">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9813" y="1388343"/>
            <a:ext cx="451004" cy="456341"/>
          </a:xfrm>
          <a:prstGeom prst="rect">
            <a:avLst/>
          </a:prstGeom>
        </p:spPr>
      </p:pic>
      <p:pic>
        <p:nvPicPr>
          <p:cNvPr id="7" name="Imagem 6">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4427" y="1356977"/>
            <a:ext cx="487707" cy="487707"/>
          </a:xfrm>
          <a:prstGeom prst="rect">
            <a:avLst/>
          </a:prstGeom>
        </p:spPr>
      </p:pic>
      <p:pic>
        <p:nvPicPr>
          <p:cNvPr id="8" name="Imagem 7">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97957" y="1368204"/>
            <a:ext cx="494206" cy="494206"/>
          </a:xfrm>
          <a:prstGeom prst="rect">
            <a:avLst/>
          </a:prstGeom>
        </p:spPr>
      </p:pic>
      <p:pic>
        <p:nvPicPr>
          <p:cNvPr id="9" name="Imagem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95149" y="2423995"/>
            <a:ext cx="1502532" cy="841418"/>
          </a:xfrm>
          <a:prstGeom prst="rect">
            <a:avLst/>
          </a:prstGeom>
        </p:spPr>
      </p:pic>
      <p:pic>
        <p:nvPicPr>
          <p:cNvPr id="10" name="Imagem 9">
            <a:hlinkClick r:id="rId13"/>
          </p:cNvPr>
          <p:cNvPicPr>
            <a:picLocks noChangeAspect="1"/>
          </p:cNvPicPr>
          <p:nvPr/>
        </p:nvPicPr>
        <p:blipFill>
          <a:blip r:embed="rId14"/>
          <a:stretch>
            <a:fillRect/>
          </a:stretch>
        </p:blipFill>
        <p:spPr>
          <a:xfrm>
            <a:off x="4735356" y="3153759"/>
            <a:ext cx="579918" cy="550481"/>
          </a:xfrm>
          <a:prstGeom prst="rect">
            <a:avLst/>
          </a:prstGeom>
        </p:spPr>
      </p:pic>
      <p:pic>
        <p:nvPicPr>
          <p:cNvPr id="11" name="Imagem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8694" y="3988558"/>
            <a:ext cx="688196" cy="692910"/>
          </a:xfrm>
          <a:prstGeom prst="rect">
            <a:avLst/>
          </a:prstGeom>
        </p:spPr>
      </p:pic>
      <p:pic>
        <p:nvPicPr>
          <p:cNvPr id="12" name="Imagem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752050" y="5212669"/>
            <a:ext cx="1388730" cy="580305"/>
          </a:xfrm>
          <a:prstGeom prst="rect">
            <a:avLst/>
          </a:prstGeom>
        </p:spPr>
      </p:pic>
    </p:spTree>
    <p:extLst>
      <p:ext uri="{BB962C8B-B14F-4D97-AF65-F5344CB8AC3E}">
        <p14:creationId xmlns:p14="http://schemas.microsoft.com/office/powerpoint/2010/main" val="1445398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020" y="4599296"/>
            <a:ext cx="3023580" cy="1927532"/>
          </a:xfrm>
          <a:prstGeom prst="rect">
            <a:avLst/>
          </a:prstGeom>
        </p:spPr>
      </p:pic>
      <p:sp>
        <p:nvSpPr>
          <p:cNvPr id="7" name="TextBox 6"/>
          <p:cNvSpPr txBox="1"/>
          <p:nvPr/>
        </p:nvSpPr>
        <p:spPr>
          <a:xfrm>
            <a:off x="1641988" y="943897"/>
            <a:ext cx="9832258" cy="3416320"/>
          </a:xfrm>
          <a:prstGeom prst="rect">
            <a:avLst/>
          </a:prstGeom>
          <a:noFill/>
          <a:ln>
            <a:solidFill>
              <a:schemeClr val="bg1"/>
            </a:solidFill>
          </a:ln>
        </p:spPr>
        <p:txBody>
          <a:bodyPr wrap="square" rtlCol="0">
            <a:spAutoFit/>
          </a:bodyPr>
          <a:lstStyle/>
          <a:p>
            <a:pPr algn="ctr"/>
            <a:r>
              <a:rPr lang="he-IL" sz="2000" dirty="0"/>
              <a:t>קידום החברה בזירות השונות</a:t>
            </a:r>
            <a:endParaRPr lang="en-US" sz="2000" dirty="0"/>
          </a:p>
          <a:p>
            <a:pPr algn="r"/>
            <a:r>
              <a:rPr lang="he-IL" sz="1500" dirty="0"/>
              <a:t>החברה מקדמת את עצמה בכל מיני זירות שונות. מדיה קנויה, קידום אורגני,  קידום ממומן ובכל זירות השונות כמו פייסבוק , אינסטגרם, יוטיוב, וכו</a:t>
            </a:r>
            <a:endParaRPr lang="en-US" sz="1500" dirty="0"/>
          </a:p>
          <a:p>
            <a:pPr algn="r"/>
            <a:r>
              <a:rPr lang="he-IL" sz="1500" dirty="0"/>
              <a:t>המדיה הקנויה מופיעה בכל מיני אתרים ובכמה כתבות שונות למשל באתר הארץ הייתה כתבה     </a:t>
            </a:r>
            <a:r>
              <a:rPr lang="en-US" sz="1500" b="1" u="sng" dirty="0">
                <a:hlinkClick r:id="rId5"/>
              </a:rPr>
              <a:t>http://www.haaretz.co.il/food/street-food-review/.premium-1.2445554</a:t>
            </a:r>
            <a:r>
              <a:rPr lang="en-US" sz="1500" b="1" dirty="0"/>
              <a:t> </a:t>
            </a:r>
            <a:endParaRPr lang="en-US" sz="1500" dirty="0"/>
          </a:p>
          <a:p>
            <a:pPr algn="r"/>
            <a:r>
              <a:rPr lang="he-IL" sz="1500" b="1" dirty="0"/>
              <a:t>בשם יש המבורגרים, ויש המבורגר של מקדונלדס.</a:t>
            </a:r>
            <a:endParaRPr lang="en-US" sz="1500" dirty="0"/>
          </a:p>
          <a:p>
            <a:pPr algn="r"/>
            <a:r>
              <a:rPr lang="he-IL" sz="1500" dirty="0"/>
              <a:t>ויש גם את המדיה המורווחת למשל </a:t>
            </a:r>
            <a:r>
              <a:rPr lang="he-IL" sz="1500" b="1" dirty="0"/>
              <a:t>הכתבה בערוץ 10 בשיתוף אתר נענע בתוכנית עושות חשבון על ההמבורגר המצטיין במדינה.</a:t>
            </a:r>
            <a:endParaRPr lang="en-US" sz="1500" dirty="0"/>
          </a:p>
          <a:p>
            <a:pPr algn="r"/>
            <a:r>
              <a:rPr lang="en-US" sz="1500" b="1" u="sng" dirty="0">
                <a:hlinkClick r:id="rId6"/>
              </a:rPr>
              <a:t>http://10tv.nana10.co.il/Article/?ArticleID=1228838</a:t>
            </a:r>
            <a:endParaRPr lang="en-US" sz="1500" dirty="0"/>
          </a:p>
          <a:p>
            <a:pPr algn="r"/>
            <a:r>
              <a:rPr lang="he-IL" sz="1500" dirty="0"/>
              <a:t>קידום אורגני  :</a:t>
            </a:r>
            <a:endParaRPr lang="en-US" sz="1500" dirty="0"/>
          </a:p>
          <a:p>
            <a:pPr algn="r"/>
            <a:r>
              <a:rPr lang="en-US" sz="1500" u="sng" dirty="0">
                <a:hlinkClick r:id="rId7"/>
              </a:rPr>
              <a:t>https://www.mcdonalds.co.il/</a:t>
            </a:r>
            <a:endParaRPr lang="en-US" sz="1500" dirty="0"/>
          </a:p>
          <a:p>
            <a:pPr algn="r"/>
            <a:r>
              <a:rPr lang="he-IL" sz="1500" dirty="0"/>
              <a:t>ובקידום הממומן :</a:t>
            </a:r>
            <a:endParaRPr lang="en-US" sz="1500" dirty="0"/>
          </a:p>
          <a:p>
            <a:pPr algn="r"/>
            <a:r>
              <a:rPr lang="en-US" sz="1500" u="sng" dirty="0">
                <a:hlinkClick r:id="rId8"/>
              </a:rPr>
              <a:t>https://www.mcdonalds.co.il/%D7%9E%D7%94%D7%A4%D7%99%D7%9B%D7%AA_%D7%94%D7%AA%D7%96%D7%95%D7%A0%D7%94?gclid=CPSJ08Cs_9MCFQwo0wodO4UBjg</a:t>
            </a:r>
            <a:endParaRPr lang="en-US" sz="1500" dirty="0"/>
          </a:p>
          <a:p>
            <a:pPr algn="r"/>
            <a:endParaRPr lang="en-US" dirty="0"/>
          </a:p>
        </p:txBody>
      </p:sp>
    </p:spTree>
    <p:extLst>
      <p:ext uri="{BB962C8B-B14F-4D97-AF65-F5344CB8AC3E}">
        <p14:creationId xmlns:p14="http://schemas.microsoft.com/office/powerpoint/2010/main" val="1934413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2" name="CaixaDeTexto 1"/>
          <p:cNvSpPr txBox="1"/>
          <p:nvPr/>
        </p:nvSpPr>
        <p:spPr>
          <a:xfrm>
            <a:off x="2388360" y="435873"/>
            <a:ext cx="9335068" cy="6401753"/>
          </a:xfrm>
          <a:prstGeom prst="rect">
            <a:avLst/>
          </a:prstGeom>
          <a:noFill/>
        </p:spPr>
        <p:txBody>
          <a:bodyPr wrap="square" rtlCol="0">
            <a:spAutoFit/>
          </a:bodyPr>
          <a:lstStyle/>
          <a:p>
            <a:pPr algn="r" rtl="1"/>
            <a:r>
              <a:rPr lang="he-IL" sz="2200" b="1" dirty="0" smtClean="0">
                <a:solidFill>
                  <a:srgbClr val="FF0000"/>
                </a:solidFill>
              </a:rPr>
              <a:t>מדדי ההצלחה בזירות השונות:</a:t>
            </a:r>
          </a:p>
          <a:p>
            <a:pPr algn="r" rtl="1"/>
            <a:endParaRPr lang="he-IL" sz="2200" b="1" dirty="0" smtClean="0">
              <a:solidFill>
                <a:srgbClr val="FF0000"/>
              </a:solidFill>
            </a:endParaRPr>
          </a:p>
          <a:p>
            <a:pPr marL="342900" indent="-342900" algn="r" rtl="1">
              <a:lnSpc>
                <a:spcPct val="150000"/>
              </a:lnSpc>
              <a:buAutoNum type="arabicParenR"/>
            </a:pPr>
            <a:r>
              <a:rPr lang="he-IL" dirty="0" smtClean="0"/>
              <a:t>אתר רשמי : מספר כניסות, דירוג ב</a:t>
            </a:r>
            <a:r>
              <a:rPr lang="en-US" dirty="0" err="1" smtClean="0"/>
              <a:t>google</a:t>
            </a:r>
            <a:r>
              <a:rPr lang="he-IL" dirty="0" smtClean="0"/>
              <a:t>, מספר הזמנות דרך האתר, קישורים חיצוניים</a:t>
            </a:r>
          </a:p>
          <a:p>
            <a:pPr marL="342900" indent="-342900" algn="r" rtl="1">
              <a:lnSpc>
                <a:spcPct val="150000"/>
              </a:lnSpc>
              <a:buAutoNum type="arabicParenR"/>
            </a:pPr>
            <a:r>
              <a:rPr lang="he-IL" dirty="0" smtClean="0"/>
              <a:t>אינסטגרם :</a:t>
            </a:r>
            <a:r>
              <a:rPr lang="en-US" dirty="0" smtClean="0"/>
              <a:t> </a:t>
            </a:r>
            <a:r>
              <a:rPr lang="he-IL" dirty="0" smtClean="0"/>
              <a:t>מספר עוקבים (3160 עוקבים בישראל), מספר לייקים</a:t>
            </a:r>
          </a:p>
          <a:p>
            <a:pPr marL="342900" indent="-342900" algn="r" rtl="1">
              <a:lnSpc>
                <a:spcPct val="150000"/>
              </a:lnSpc>
              <a:buAutoNum type="arabicParenR"/>
            </a:pPr>
            <a:r>
              <a:rPr lang="he-IL" dirty="0" smtClean="0"/>
              <a:t>יוטיוב : מספר נרשמים (1073 נרשמים בישראל), מספר צפיות (אלפים, מאות אלפים, מעל מיליון)</a:t>
            </a:r>
          </a:p>
          <a:p>
            <a:pPr marL="342900" indent="-342900" algn="r" rtl="1">
              <a:lnSpc>
                <a:spcPct val="150000"/>
              </a:lnSpc>
              <a:buAutoNum type="arabicParenR"/>
            </a:pPr>
            <a:r>
              <a:rPr lang="he-IL" dirty="0" smtClean="0"/>
              <a:t>אפליקציה : מספר הורדות, מספר הזמנות דרך האפליקציה</a:t>
            </a:r>
            <a:endParaRPr lang="en-US" dirty="0" smtClean="0"/>
          </a:p>
          <a:p>
            <a:pPr marL="342900" indent="-342900" algn="r" rtl="1">
              <a:lnSpc>
                <a:spcPct val="150000"/>
              </a:lnSpc>
              <a:buAutoNum type="arabicParenR"/>
            </a:pPr>
            <a:endParaRPr lang="en-US" dirty="0"/>
          </a:p>
          <a:p>
            <a:pPr marL="342900" indent="-342900" algn="r" rtl="1">
              <a:lnSpc>
                <a:spcPct val="150000"/>
              </a:lnSpc>
              <a:buAutoNum type="arabicParenR"/>
            </a:pPr>
            <a:endParaRPr lang="en-US" dirty="0" smtClean="0"/>
          </a:p>
          <a:p>
            <a:pPr algn="r" rtl="1">
              <a:lnSpc>
                <a:spcPct val="150000"/>
              </a:lnSpc>
            </a:pPr>
            <a:r>
              <a:rPr lang="he-IL" sz="2200" b="1" dirty="0" smtClean="0">
                <a:solidFill>
                  <a:srgbClr val="FF0000"/>
                </a:solidFill>
              </a:rPr>
              <a:t>למקדונלדס מטרות ויעדים שונים, הן תדמיתיות והן עסקיות. </a:t>
            </a:r>
          </a:p>
          <a:p>
            <a:pPr algn="r" rtl="1">
              <a:lnSpc>
                <a:spcPct val="150000"/>
              </a:lnSpc>
            </a:pPr>
            <a:r>
              <a:rPr lang="he-IL" dirty="0" smtClean="0"/>
              <a:t>לדוגמא – בזירות הדיגיטליות השונות ראינו הנעות לפעולה, והשקעה בהזמנות האונליין, הן מאתר ההזמנות והן מהאפליקציה. פנייה רבה ומגוונת לקהל הילדים, כל זה על מנת להשיג כמה שיותר לקוחות והכנסות.</a:t>
            </a:r>
          </a:p>
          <a:p>
            <a:pPr algn="r" rtl="1">
              <a:lnSpc>
                <a:spcPct val="150000"/>
              </a:lnSpc>
            </a:pPr>
            <a:r>
              <a:rPr lang="he-IL" dirty="0" smtClean="0"/>
              <a:t>בנוסף, מודעות שונות ורבות על נושא האוכל הבריאותי שמקדונלדס מציעה ללקוחותיה כמטרה תדמיתית המשאירה בתודעה את "מקדונלדס כאוכל הכי בריא". </a:t>
            </a:r>
          </a:p>
          <a:p>
            <a:pPr algn="r" rtl="1"/>
            <a:endParaRPr lang="he-IL" dirty="0" smtClean="0"/>
          </a:p>
          <a:p>
            <a:pPr algn="r" rtl="1"/>
            <a:endParaRPr lang="en-US" dirty="0"/>
          </a:p>
        </p:txBody>
      </p:sp>
    </p:spTree>
    <p:extLst>
      <p:ext uri="{BB962C8B-B14F-4D97-AF65-F5344CB8AC3E}">
        <p14:creationId xmlns:p14="http://schemas.microsoft.com/office/powerpoint/2010/main" val="348235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6" name="Espaço Reservado para Conteúdo 2"/>
          <p:cNvSpPr>
            <a:spLocks noGrp="1"/>
          </p:cNvSpPr>
          <p:nvPr>
            <p:ph idx="1"/>
          </p:nvPr>
        </p:nvSpPr>
        <p:spPr>
          <a:xfrm>
            <a:off x="668740" y="191069"/>
            <a:ext cx="11230971" cy="6441743"/>
          </a:xfrm>
        </p:spPr>
        <p:txBody>
          <a:bodyPr>
            <a:normAutofit/>
          </a:bodyPr>
          <a:lstStyle/>
          <a:p>
            <a:pPr marL="0" indent="0" algn="ctr" rtl="1">
              <a:lnSpc>
                <a:spcPct val="110000"/>
              </a:lnSpc>
              <a:buNone/>
            </a:pPr>
            <a:r>
              <a:rPr lang="he-IL" sz="2200" b="1" dirty="0" smtClean="0">
                <a:solidFill>
                  <a:srgbClr val="FF0000"/>
                </a:solidFill>
              </a:rPr>
              <a:t>שוק המזון המהיר</a:t>
            </a:r>
          </a:p>
          <a:p>
            <a:pPr marL="0" indent="0" algn="r" rtl="1">
              <a:lnSpc>
                <a:spcPct val="110000"/>
              </a:lnSpc>
              <a:buNone/>
            </a:pPr>
            <a:endParaRPr lang="he-IL" sz="1800" dirty="0"/>
          </a:p>
          <a:p>
            <a:pPr marL="0" indent="0" algn="r" rtl="1">
              <a:lnSpc>
                <a:spcPct val="110000"/>
              </a:lnSpc>
              <a:buNone/>
            </a:pPr>
            <a:r>
              <a:rPr lang="he-IL" sz="1800" dirty="0" smtClean="0"/>
              <a:t>היקף </a:t>
            </a:r>
            <a:r>
              <a:rPr lang="he-IL" sz="1800" dirty="0"/>
              <a:t>שוק המזון המהיר בישראל, על פי אומדן החטיבה הכלכלית של חב' גיאוקרטוגרפיה, הנו 1 מיליארד ₪ בשנה. </a:t>
            </a:r>
            <a:endParaRPr lang="he-IL" sz="1800" dirty="0" smtClean="0"/>
          </a:p>
          <a:p>
            <a:pPr marL="0" indent="0" algn="r" rtl="1">
              <a:lnSpc>
                <a:spcPct val="110000"/>
              </a:lnSpc>
              <a:buNone/>
            </a:pPr>
            <a:r>
              <a:rPr lang="he-IL" sz="1800" dirty="0" smtClean="0"/>
              <a:t>בענף </a:t>
            </a:r>
            <a:r>
              <a:rPr lang="he-IL" sz="1800" dirty="0"/>
              <a:t>מספר רשתות גדולות, הפועלות בעיקר בתחומי ההמבורגר והפיצה. רשתות ההמבורגר הגדולות מפעילות יחד כ- </a:t>
            </a:r>
            <a:r>
              <a:rPr lang="he-IL" sz="1800" dirty="0" smtClean="0"/>
              <a:t>295 סניפים</a:t>
            </a:r>
            <a:r>
              <a:rPr lang="he-IL" sz="1800" dirty="0"/>
              <a:t>: </a:t>
            </a:r>
            <a:endParaRPr lang="he-IL" sz="1800" dirty="0" smtClean="0"/>
          </a:p>
          <a:p>
            <a:pPr marL="0" indent="0" algn="r" rtl="1">
              <a:lnSpc>
                <a:spcPct val="110000"/>
              </a:lnSpc>
              <a:buNone/>
            </a:pPr>
            <a:r>
              <a:rPr lang="he-IL" sz="1800" dirty="0"/>
              <a:t> </a:t>
            </a:r>
            <a:r>
              <a:rPr lang="he-IL" sz="1800" dirty="0" smtClean="0"/>
              <a:t>               1. לרשת </a:t>
            </a:r>
            <a:r>
              <a:rPr lang="he-IL" sz="1800" dirty="0"/>
              <a:t>מקדונלדס כ- </a:t>
            </a:r>
            <a:r>
              <a:rPr lang="he-IL" sz="1800" dirty="0" smtClean="0"/>
              <a:t>185 סניפים.</a:t>
            </a:r>
          </a:p>
          <a:p>
            <a:pPr marL="0" indent="0" algn="r" rtl="1">
              <a:lnSpc>
                <a:spcPct val="110000"/>
              </a:lnSpc>
              <a:buNone/>
            </a:pPr>
            <a:r>
              <a:rPr lang="he-IL" sz="1800" dirty="0"/>
              <a:t> </a:t>
            </a:r>
            <a:r>
              <a:rPr lang="he-IL" sz="1800" dirty="0" smtClean="0"/>
              <a:t>               2. לרשת </a:t>
            </a:r>
            <a:r>
              <a:rPr lang="he-IL" sz="1800" dirty="0"/>
              <a:t>בורגר ראנץ' כ- 70 סניפים. </a:t>
            </a:r>
            <a:endParaRPr lang="he-IL" sz="1800" dirty="0" smtClean="0"/>
          </a:p>
          <a:p>
            <a:pPr marL="0" indent="0" algn="r" rtl="1">
              <a:lnSpc>
                <a:spcPct val="110000"/>
              </a:lnSpc>
              <a:buNone/>
            </a:pPr>
            <a:r>
              <a:rPr lang="he-IL" sz="1800" dirty="0"/>
              <a:t> </a:t>
            </a:r>
            <a:r>
              <a:rPr lang="he-IL" sz="1800" dirty="0" smtClean="0"/>
              <a:t>               3. לרשת </a:t>
            </a:r>
            <a:r>
              <a:rPr lang="he-IL" sz="1800" dirty="0"/>
              <a:t>ברגר קינג כ- 40 סניפים. </a:t>
            </a:r>
          </a:p>
          <a:p>
            <a:pPr marL="0" indent="0" algn="r" rtl="1">
              <a:lnSpc>
                <a:spcPct val="110000"/>
              </a:lnSpc>
              <a:buNone/>
            </a:pPr>
            <a:endParaRPr lang="he-IL" sz="1800" dirty="0" smtClean="0"/>
          </a:p>
          <a:p>
            <a:pPr marL="0" indent="0" algn="r" rtl="1">
              <a:lnSpc>
                <a:spcPct val="110000"/>
              </a:lnSpc>
              <a:buNone/>
            </a:pPr>
            <a:r>
              <a:rPr lang="he-IL" sz="1800" b="1" dirty="0">
                <a:solidFill>
                  <a:srgbClr val="FF0000"/>
                </a:solidFill>
              </a:rPr>
              <a:t>מאפייני השוק </a:t>
            </a:r>
            <a:endParaRPr lang="he-IL" sz="1800" b="1" dirty="0" smtClean="0">
              <a:solidFill>
                <a:srgbClr val="FF0000"/>
              </a:solidFill>
            </a:endParaRPr>
          </a:p>
          <a:p>
            <a:pPr algn="r" rtl="1">
              <a:lnSpc>
                <a:spcPct val="110000"/>
              </a:lnSpc>
            </a:pPr>
            <a:r>
              <a:rPr lang="he-IL" sz="1800" dirty="0" smtClean="0"/>
              <a:t>השוק </a:t>
            </a:r>
            <a:r>
              <a:rPr lang="he-IL" sz="1800" dirty="0"/>
              <a:t>הנו שוק תחרותי ביותר. משאבים רבים מוקצים לשיווק ולפרסום, בייחוד על ידי הרשתות הגדולות. התחרות מביאה את הגורמים הפועלים בענף ליוצר חידושי תפריט, במטרה לענות על מגמות צריכה ולהגיע לקהלי יעד חדשים. </a:t>
            </a:r>
            <a:endParaRPr lang="he-IL" sz="1800" dirty="0" smtClean="0"/>
          </a:p>
          <a:p>
            <a:pPr algn="r" rtl="1">
              <a:lnSpc>
                <a:spcPct val="110000"/>
              </a:lnSpc>
            </a:pPr>
            <a:r>
              <a:rPr lang="he-IL" sz="1800" dirty="0" smtClean="0"/>
              <a:t>שעורי </a:t>
            </a:r>
            <a:r>
              <a:rPr lang="he-IL" sz="1800" dirty="0"/>
              <a:t>סגירה גבוהים - </a:t>
            </a:r>
            <a:r>
              <a:rPr lang="he-IL" sz="1800" dirty="0" smtClean="0"/>
              <a:t>אחת </a:t>
            </a:r>
            <a:r>
              <a:rPr lang="he-IL" sz="1800" dirty="0"/>
              <a:t>הסיבות היא תדמית הענף ככזה שניתן להרוויח בו כסף רב במהירות, ללא צורך בידע מקצועי רב. </a:t>
            </a:r>
            <a:endParaRPr lang="he-IL" sz="1800" dirty="0" smtClean="0"/>
          </a:p>
          <a:p>
            <a:pPr algn="r" rtl="1">
              <a:lnSpc>
                <a:spcPct val="110000"/>
              </a:lnSpc>
            </a:pPr>
            <a:r>
              <a:rPr lang="he-IL" sz="1800" dirty="0" smtClean="0"/>
              <a:t>תחרות </a:t>
            </a:r>
            <a:r>
              <a:rPr lang="he-IL" sz="1800" dirty="0"/>
              <a:t>ודינמיות בענף – הענף מאופיין בתדירות גבוהה של מבצעים ואלטרנטיבות העומדות בפני לקוחות המעוניינים לנסות טעמים ומקומות חדשים. </a:t>
            </a:r>
          </a:p>
        </p:txBody>
      </p:sp>
    </p:spTree>
    <p:extLst>
      <p:ext uri="{BB962C8B-B14F-4D97-AF65-F5344CB8AC3E}">
        <p14:creationId xmlns:p14="http://schemas.microsoft.com/office/powerpoint/2010/main" val="3503311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pic>
        <p:nvPicPr>
          <p:cNvPr id="6" name="Imagem 5"/>
          <p:cNvPicPr>
            <a:picLocks noChangeAspect="1"/>
          </p:cNvPicPr>
          <p:nvPr/>
        </p:nvPicPr>
        <p:blipFill>
          <a:blip r:embed="rId3"/>
          <a:stretch>
            <a:fillRect/>
          </a:stretch>
        </p:blipFill>
        <p:spPr>
          <a:xfrm>
            <a:off x="1232776" y="1216712"/>
            <a:ext cx="10163175" cy="4124325"/>
          </a:xfrm>
          <a:prstGeom prst="rect">
            <a:avLst/>
          </a:prstGeom>
        </p:spPr>
      </p:pic>
    </p:spTree>
    <p:extLst>
      <p:ext uri="{BB962C8B-B14F-4D97-AF65-F5344CB8AC3E}">
        <p14:creationId xmlns:p14="http://schemas.microsoft.com/office/powerpoint/2010/main" val="191893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5" name="CaixaDeTexto 4"/>
          <p:cNvSpPr txBox="1"/>
          <p:nvPr/>
        </p:nvSpPr>
        <p:spPr>
          <a:xfrm>
            <a:off x="1924334" y="1228299"/>
            <a:ext cx="9689911" cy="3262432"/>
          </a:xfrm>
          <a:prstGeom prst="rect">
            <a:avLst/>
          </a:prstGeom>
          <a:noFill/>
        </p:spPr>
        <p:txBody>
          <a:bodyPr wrap="square" rtlCol="0">
            <a:spAutoFit/>
          </a:bodyPr>
          <a:lstStyle/>
          <a:p>
            <a:pPr algn="r" rtl="1"/>
            <a:r>
              <a:rPr lang="he-IL" sz="2200" dirty="0" smtClean="0">
                <a:solidFill>
                  <a:srgbClr val="FF0000"/>
                </a:solidFill>
              </a:rPr>
              <a:t>לסיכום:</a:t>
            </a:r>
            <a:endParaRPr lang="en-US" sz="2200" smtClean="0">
              <a:solidFill>
                <a:srgbClr val="FF0000"/>
              </a:solidFill>
            </a:endParaRPr>
          </a:p>
          <a:p>
            <a:pPr algn="r" rtl="1"/>
            <a:endParaRPr lang="he-IL" sz="2200" dirty="0" smtClean="0">
              <a:solidFill>
                <a:srgbClr val="FF0000"/>
              </a:solidFill>
            </a:endParaRPr>
          </a:p>
          <a:p>
            <a:pPr algn="r" rtl="1"/>
            <a:r>
              <a:rPr lang="he-IL" dirty="0" smtClean="0"/>
              <a:t>נקודות לשימור :</a:t>
            </a:r>
          </a:p>
          <a:p>
            <a:pPr algn="r" rtl="1"/>
            <a:r>
              <a:rPr lang="he-IL" dirty="0" smtClean="0"/>
              <a:t>1- שמירה על הפעילות הדיגיטלית שלהם באתר רשמי, אפליקציה ויוטיוב</a:t>
            </a:r>
          </a:p>
          <a:p>
            <a:pPr algn="r" rtl="1"/>
            <a:r>
              <a:rPr lang="he-IL" dirty="0" smtClean="0"/>
              <a:t>2- שמירה על הכנת אוכל בריא יותר והמשך שיווק הנושא</a:t>
            </a:r>
          </a:p>
          <a:p>
            <a:pPr algn="r" rtl="1"/>
            <a:r>
              <a:rPr lang="he-IL" dirty="0" smtClean="0"/>
              <a:t>3- שמירה על הייחודיות במנות הילדים, הצעצועים, ועל כל פנייה לקהל הילדים בזירות הדיגיטליות השונות, ושימור אתר המשחקים של הילדים.</a:t>
            </a:r>
          </a:p>
          <a:p>
            <a:pPr algn="r" rtl="1"/>
            <a:endParaRPr lang="he-IL" dirty="0"/>
          </a:p>
          <a:p>
            <a:pPr algn="r" rtl="1"/>
            <a:r>
              <a:rPr lang="he-IL" dirty="0" smtClean="0"/>
              <a:t>נקודות לשיפור:</a:t>
            </a:r>
          </a:p>
          <a:p>
            <a:pPr algn="r" rtl="1"/>
            <a:r>
              <a:rPr lang="he-IL" dirty="0" smtClean="0"/>
              <a:t>1- פעילות דיגיטלית חזקה יותר בפייסבוק</a:t>
            </a:r>
          </a:p>
          <a:p>
            <a:pPr algn="r" rtl="1"/>
            <a:endParaRPr lang="he-IL" dirty="0" smtClean="0"/>
          </a:p>
        </p:txBody>
      </p:sp>
    </p:spTree>
    <p:extLst>
      <p:ext uri="{BB962C8B-B14F-4D97-AF65-F5344CB8AC3E}">
        <p14:creationId xmlns:p14="http://schemas.microsoft.com/office/powerpoint/2010/main" val="3375833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140" y="1037230"/>
            <a:ext cx="6010290" cy="4243529"/>
          </a:xfrm>
          <a:prstGeom prst="rect">
            <a:avLst/>
          </a:prstGeom>
        </p:spPr>
      </p:pic>
    </p:spTree>
    <p:extLst>
      <p:ext uri="{BB962C8B-B14F-4D97-AF65-F5344CB8AC3E}">
        <p14:creationId xmlns:p14="http://schemas.microsoft.com/office/powerpoint/2010/main" val="1012354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6" name="CaixaDeTexto 5"/>
          <p:cNvSpPr txBox="1"/>
          <p:nvPr/>
        </p:nvSpPr>
        <p:spPr>
          <a:xfrm>
            <a:off x="968991" y="504967"/>
            <a:ext cx="10686197" cy="3831818"/>
          </a:xfrm>
          <a:prstGeom prst="rect">
            <a:avLst/>
          </a:prstGeom>
          <a:noFill/>
        </p:spPr>
        <p:txBody>
          <a:bodyPr wrap="square" rtlCol="0">
            <a:spAutoFit/>
          </a:bodyPr>
          <a:lstStyle/>
          <a:p>
            <a:pPr algn="r" rtl="1">
              <a:lnSpc>
                <a:spcPct val="150000"/>
              </a:lnSpc>
            </a:pPr>
            <a:r>
              <a:rPr lang="he-IL" b="1" dirty="0">
                <a:solidFill>
                  <a:srgbClr val="FF0000"/>
                </a:solidFill>
              </a:rPr>
              <a:t>כיווני התפתחות עתידיים: </a:t>
            </a:r>
            <a:r>
              <a:rPr lang="he-IL" dirty="0" smtClean="0"/>
              <a:t>בתקופה </a:t>
            </a:r>
            <a:r>
              <a:rPr lang="he-IL" dirty="0"/>
              <a:t>האחרונה מתפתח דיון בנוגע לנזקים הבריאותיים של חלק ממוצרי המזון המהיר. דיון זה מביא כבר היום לחידוש ועדכון תפריטי המזון בחלק מהרשתות – שילוב תפריטי בריאות ומוצרים מזיקים פחות. צפוי כי מגמה זו תמשיך ותתפתח. </a:t>
            </a:r>
            <a:endParaRPr lang="he-IL" dirty="0" smtClean="0"/>
          </a:p>
          <a:p>
            <a:pPr algn="r" rtl="1">
              <a:lnSpc>
                <a:spcPct val="150000"/>
              </a:lnSpc>
            </a:pPr>
            <a:endParaRPr lang="he-IL" dirty="0"/>
          </a:p>
          <a:p>
            <a:pPr algn="r" rtl="1">
              <a:lnSpc>
                <a:spcPct val="150000"/>
              </a:lnSpc>
            </a:pPr>
            <a:r>
              <a:rPr lang="he-IL" b="1" dirty="0">
                <a:solidFill>
                  <a:srgbClr val="FF0000"/>
                </a:solidFill>
              </a:rPr>
              <a:t>גורמים משפיעים על הצלחה: </a:t>
            </a:r>
            <a:endParaRPr lang="he-IL" b="1" dirty="0" smtClean="0">
              <a:solidFill>
                <a:srgbClr val="FF0000"/>
              </a:solidFill>
            </a:endParaRPr>
          </a:p>
          <a:p>
            <a:pPr marL="342900" indent="-342900" algn="r" rtl="1">
              <a:lnSpc>
                <a:spcPct val="150000"/>
              </a:lnSpc>
              <a:buAutoNum type="arabicPeriod"/>
            </a:pPr>
            <a:r>
              <a:rPr lang="he-IL" dirty="0" smtClean="0"/>
              <a:t>היכרות </a:t>
            </a:r>
            <a:r>
              <a:rPr lang="he-IL" dirty="0"/>
              <a:t>עם המותג – במידה ומדובר ברשת ארצית או מקומית. </a:t>
            </a:r>
            <a:endParaRPr lang="he-IL" dirty="0" smtClean="0"/>
          </a:p>
          <a:p>
            <a:pPr marL="342900" indent="-342900" algn="r" rtl="1">
              <a:lnSpc>
                <a:spcPct val="150000"/>
              </a:lnSpc>
              <a:buAutoNum type="arabicPeriod"/>
            </a:pPr>
            <a:r>
              <a:rPr lang="he-IL" dirty="0" smtClean="0"/>
              <a:t>איכות </a:t>
            </a:r>
            <a:r>
              <a:rPr lang="he-IL" dirty="0"/>
              <a:t>המזון ומתן מענה בטעם להעדפת </a:t>
            </a:r>
            <a:r>
              <a:rPr lang="he-IL" dirty="0" smtClean="0"/>
              <a:t>הלקוחות.</a:t>
            </a:r>
          </a:p>
          <a:p>
            <a:pPr marL="342900" indent="-342900" algn="r" rtl="1">
              <a:lnSpc>
                <a:spcPct val="150000"/>
              </a:lnSpc>
              <a:buAutoNum type="arabicPeriod"/>
            </a:pPr>
            <a:r>
              <a:rPr lang="he-IL" dirty="0" smtClean="0"/>
              <a:t>מיקום. </a:t>
            </a:r>
            <a:endParaRPr lang="he-IL" dirty="0"/>
          </a:p>
          <a:p>
            <a:pPr marL="342900" indent="-342900" algn="r" rtl="1">
              <a:lnSpc>
                <a:spcPct val="150000"/>
              </a:lnSpc>
              <a:buAutoNum type="arabicPeriod"/>
            </a:pPr>
            <a:r>
              <a:rPr lang="he-IL" dirty="0" smtClean="0"/>
              <a:t>שירות </a:t>
            </a:r>
            <a:r>
              <a:rPr lang="he-IL" dirty="0"/>
              <a:t>- טיב ומהירות השירות הנם גורמים מרכזיים לשביעות רצון לקוחות. </a:t>
            </a:r>
            <a:endParaRPr lang="en-US" dirty="0"/>
          </a:p>
        </p:txBody>
      </p:sp>
    </p:spTree>
    <p:extLst>
      <p:ext uri="{BB962C8B-B14F-4D97-AF65-F5344CB8AC3E}">
        <p14:creationId xmlns:p14="http://schemas.microsoft.com/office/powerpoint/2010/main" val="150331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3" name="CaixaDeTexto 2"/>
          <p:cNvSpPr txBox="1"/>
          <p:nvPr/>
        </p:nvSpPr>
        <p:spPr>
          <a:xfrm>
            <a:off x="2129051" y="518615"/>
            <a:ext cx="9362364" cy="5632311"/>
          </a:xfrm>
          <a:prstGeom prst="rect">
            <a:avLst/>
          </a:prstGeom>
          <a:noFill/>
        </p:spPr>
        <p:txBody>
          <a:bodyPr wrap="square" rtlCol="0">
            <a:spAutoFit/>
          </a:bodyPr>
          <a:lstStyle/>
          <a:p>
            <a:pPr algn="r" rtl="1"/>
            <a:endParaRPr lang="he-IL" dirty="0" smtClean="0"/>
          </a:p>
          <a:p>
            <a:pPr algn="r" rtl="1"/>
            <a:endParaRPr lang="he-IL" dirty="0"/>
          </a:p>
          <a:p>
            <a:pPr algn="r" rtl="1"/>
            <a:r>
              <a:rPr lang="he-IL" b="1" dirty="0"/>
              <a:t>מי הקים את רשת המזון המהיר הגדולה בעולם </a:t>
            </a:r>
            <a:r>
              <a:rPr lang="en-US" b="1" dirty="0"/>
              <a:t>- </a:t>
            </a:r>
            <a:r>
              <a:rPr lang="he-IL" b="1" dirty="0"/>
              <a:t>מקדונלד'ס</a:t>
            </a:r>
            <a:r>
              <a:rPr lang="en-US" b="1" dirty="0"/>
              <a:t>?</a:t>
            </a:r>
            <a:r>
              <a:rPr lang="en-US" dirty="0"/>
              <a:t/>
            </a:r>
            <a:br>
              <a:rPr lang="en-US" dirty="0"/>
            </a:br>
            <a:endParaRPr lang="he-IL" dirty="0"/>
          </a:p>
          <a:p>
            <a:pPr algn="r" rtl="1"/>
            <a:r>
              <a:rPr lang="en-US" dirty="0"/>
              <a:t/>
            </a:r>
            <a:br>
              <a:rPr lang="en-US" dirty="0"/>
            </a:br>
            <a:r>
              <a:rPr lang="he-IL" dirty="0"/>
              <a:t>אמנם את רשת מקדונלד'ס יסדו בשנת 1940 שני האחים דיק ומוריס ("מק") מקדונלד, שפתחו מסעדה ששמה כשם משפחתם. בתוך כמה שנים יצרו האחים את שיטת "השירות המהיר" החדשנית שלהם, שהתבססה על שירות עצמי, ללא מלצרים ועם מבחר קטן של פריטים. גם המחירים הנמוכים והקמת פס ייצור של פריטי מזון היו חלק בלתי נפרד מהשיטה שלהם</a:t>
            </a:r>
            <a:r>
              <a:rPr lang="en-US" dirty="0"/>
              <a:t>. </a:t>
            </a:r>
            <a:br>
              <a:rPr lang="en-US" dirty="0"/>
            </a:br>
            <a:r>
              <a:rPr lang="en-US" dirty="0"/>
              <a:t/>
            </a:r>
            <a:br>
              <a:rPr lang="en-US" dirty="0"/>
            </a:br>
            <a:r>
              <a:rPr lang="he-IL" dirty="0"/>
              <a:t>אך היזם הגדול של מקדונלד'ס יגיע רק בשנת 1955 כשקיבל ריי קרוק מהאחים את הזכיון הבלעדי לכל ארה"ב ובנה את חברת "מערכת מקדונלד בע"מ". לחברה, שנתנה זכיונות להקמת מסעדות זהות במחיר זול מאד ובתנאים טובים, הוא הוסיף ערכים של מה שקרא "איכות, שירות, ניקיון וערך</a:t>
            </a:r>
            <a:r>
              <a:rPr lang="en-US" dirty="0"/>
              <a:t>". </a:t>
            </a:r>
            <a:br>
              <a:rPr lang="en-US" dirty="0"/>
            </a:br>
            <a:r>
              <a:rPr lang="en-US" dirty="0"/>
              <a:t/>
            </a:r>
            <a:br>
              <a:rPr lang="en-US" dirty="0"/>
            </a:br>
            <a:r>
              <a:rPr lang="he-IL" dirty="0"/>
              <a:t>לאחר מספר שנים קנה קרוק את חלקם של האחים והתחיל להרחיב את הרשת שהגיעה בשנות האלפיים ליותר </a:t>
            </a:r>
            <a:r>
              <a:rPr lang="he-IL" dirty="0" smtClean="0"/>
              <a:t>מ-36 אלף </a:t>
            </a:r>
            <a:r>
              <a:rPr lang="he-IL" dirty="0"/>
              <a:t>סניפים ביותר מ-120 מדינות. כיום נפתח בסין בכל יום סניף חדש של מקדונלד'ס ובכל העולם משרתים סניפי מקדונלד'ס מידי יום יותר מ-69 מיליון לקוחות</a:t>
            </a:r>
            <a:r>
              <a:rPr lang="en-US" dirty="0"/>
              <a:t>! </a:t>
            </a:r>
            <a:endParaRPr lang="he-IL" dirty="0" smtClean="0"/>
          </a:p>
          <a:p>
            <a:pPr algn="r" rtl="1"/>
            <a:endParaRPr lang="he-IL" dirty="0"/>
          </a:p>
          <a:p>
            <a:pPr algn="r" rtl="1"/>
            <a:r>
              <a:rPr lang="he-IL" dirty="0" smtClean="0">
                <a:solidFill>
                  <a:schemeClr val="tx1">
                    <a:lumMod val="95000"/>
                    <a:lumOff val="5000"/>
                  </a:schemeClr>
                </a:solidFill>
              </a:rPr>
              <a:t>ב 14 באוקטובר 1993 נפתח ברמת גן –</a:t>
            </a:r>
            <a:r>
              <a:rPr lang="en-US" dirty="0">
                <a:solidFill>
                  <a:schemeClr val="tx1">
                    <a:lumMod val="95000"/>
                    <a:lumOff val="5000"/>
                  </a:schemeClr>
                </a:solidFill>
              </a:rPr>
              <a:t> </a:t>
            </a:r>
            <a:r>
              <a:rPr lang="he-IL" dirty="0" smtClean="0">
                <a:solidFill>
                  <a:schemeClr val="tx1">
                    <a:lumMod val="95000"/>
                    <a:lumOff val="5000"/>
                  </a:schemeClr>
                </a:solidFill>
              </a:rPr>
              <a:t>קניון איילון הסניף </a:t>
            </a:r>
            <a:r>
              <a:rPr lang="he-IL" dirty="0">
                <a:solidFill>
                  <a:schemeClr val="tx1">
                    <a:lumMod val="95000"/>
                    <a:lumOff val="5000"/>
                  </a:schemeClr>
                </a:solidFill>
              </a:rPr>
              <a:t>הראשון של מקדונלד'ס </a:t>
            </a:r>
            <a:r>
              <a:rPr lang="he-IL" dirty="0" smtClean="0">
                <a:solidFill>
                  <a:schemeClr val="tx1">
                    <a:lumMod val="95000"/>
                    <a:lumOff val="5000"/>
                  </a:schemeClr>
                </a:solidFill>
              </a:rPr>
              <a:t>במזרח התיכון. </a:t>
            </a:r>
            <a:r>
              <a:rPr lang="he-IL" dirty="0">
                <a:solidFill>
                  <a:schemeClr val="tx1">
                    <a:lumMod val="95000"/>
                    <a:lumOff val="5000"/>
                  </a:schemeClr>
                </a:solidFill>
              </a:rPr>
              <a:t>נכון </a:t>
            </a:r>
            <a:r>
              <a:rPr lang="he-IL" dirty="0" smtClean="0">
                <a:solidFill>
                  <a:schemeClr val="tx1">
                    <a:lumMod val="95000"/>
                    <a:lumOff val="5000"/>
                  </a:schemeClr>
                </a:solidFill>
              </a:rPr>
              <a:t>ל-30 במרץ 2017 יש </a:t>
            </a:r>
            <a:r>
              <a:rPr lang="he-IL" dirty="0">
                <a:solidFill>
                  <a:schemeClr val="tx1">
                    <a:lumMod val="95000"/>
                    <a:lumOff val="5000"/>
                  </a:schemeClr>
                </a:solidFill>
              </a:rPr>
              <a:t>לרשת 185 סניפים בארץ</a:t>
            </a:r>
            <a:r>
              <a:rPr lang="he-IL" dirty="0" smtClean="0">
                <a:solidFill>
                  <a:schemeClr val="tx1">
                    <a:lumMod val="95000"/>
                    <a:lumOff val="5000"/>
                  </a:schemeClr>
                </a:solidFill>
              </a:rPr>
              <a:t>. </a:t>
            </a:r>
            <a:r>
              <a:rPr lang="he-IL" dirty="0">
                <a:solidFill>
                  <a:schemeClr val="tx1">
                    <a:lumMod val="95000"/>
                    <a:lumOff val="5000"/>
                  </a:schemeClr>
                </a:solidFill>
              </a:rPr>
              <a:t>57 סניפים בישראל הוכרזו </a:t>
            </a:r>
            <a:r>
              <a:rPr lang="he-IL" dirty="0" smtClean="0">
                <a:solidFill>
                  <a:schemeClr val="tx1">
                    <a:lumMod val="95000"/>
                    <a:lumOff val="5000"/>
                  </a:schemeClr>
                </a:solidFill>
              </a:rPr>
              <a:t>כשומרי</a:t>
            </a:r>
            <a:r>
              <a:rPr lang="he-IL" dirty="0">
                <a:solidFill>
                  <a:schemeClr val="tx1">
                    <a:lumMod val="95000"/>
                    <a:lumOff val="5000"/>
                  </a:schemeClr>
                </a:solidFill>
              </a:rPr>
              <a:t> </a:t>
            </a:r>
            <a:r>
              <a:rPr lang="he-IL" dirty="0" smtClean="0">
                <a:solidFill>
                  <a:schemeClr val="tx1">
                    <a:lumMod val="95000"/>
                    <a:lumOff val="5000"/>
                  </a:schemeClr>
                </a:solidFill>
              </a:rPr>
              <a:t>כשרות. </a:t>
            </a:r>
            <a:endParaRPr lang="en-US" dirty="0"/>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5203" y="354841"/>
            <a:ext cx="2210068" cy="1408918"/>
          </a:xfrm>
          <a:prstGeom prst="rect">
            <a:avLst/>
          </a:prstGeom>
        </p:spPr>
      </p:pic>
    </p:spTree>
    <p:extLst>
      <p:ext uri="{BB962C8B-B14F-4D97-AF65-F5344CB8AC3E}">
        <p14:creationId xmlns:p14="http://schemas.microsoft.com/office/powerpoint/2010/main" val="3424453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graphicFrame>
        <p:nvGraphicFramePr>
          <p:cNvPr id="5" name="Tabela 4"/>
          <p:cNvGraphicFramePr>
            <a:graphicFrameLocks noGrp="1"/>
          </p:cNvGraphicFramePr>
          <p:nvPr>
            <p:extLst>
              <p:ext uri="{D42A27DB-BD31-4B8C-83A1-F6EECF244321}">
                <p14:modId xmlns:p14="http://schemas.microsoft.com/office/powerpoint/2010/main" val="690634737"/>
              </p:ext>
            </p:extLst>
          </p:nvPr>
        </p:nvGraphicFramePr>
        <p:xfrm>
          <a:off x="1883391" y="1222460"/>
          <a:ext cx="9389658" cy="3237006"/>
        </p:xfrm>
        <a:graphic>
          <a:graphicData uri="http://schemas.openxmlformats.org/drawingml/2006/table">
            <a:tbl>
              <a:tblPr rtl="1" firstRow="1" firstCol="1" bandRow="1">
                <a:tableStyleId>{F2DE63D5-997A-4646-A377-4702673A728D}</a:tableStyleId>
              </a:tblPr>
              <a:tblGrid>
                <a:gridCol w="1241945">
                  <a:extLst>
                    <a:ext uri="{9D8B030D-6E8A-4147-A177-3AD203B41FA5}">
                      <a16:colId xmlns:a16="http://schemas.microsoft.com/office/drawing/2014/main" xmlns="" val="20000"/>
                    </a:ext>
                  </a:extLst>
                </a:gridCol>
                <a:gridCol w="1091820">
                  <a:extLst>
                    <a:ext uri="{9D8B030D-6E8A-4147-A177-3AD203B41FA5}">
                      <a16:colId xmlns:a16="http://schemas.microsoft.com/office/drawing/2014/main" xmlns="" val="20001"/>
                    </a:ext>
                  </a:extLst>
                </a:gridCol>
                <a:gridCol w="1661835">
                  <a:extLst>
                    <a:ext uri="{9D8B030D-6E8A-4147-A177-3AD203B41FA5}">
                      <a16:colId xmlns:a16="http://schemas.microsoft.com/office/drawing/2014/main" xmlns="" val="20002"/>
                    </a:ext>
                  </a:extLst>
                </a:gridCol>
                <a:gridCol w="2397360">
                  <a:extLst>
                    <a:ext uri="{9D8B030D-6E8A-4147-A177-3AD203B41FA5}">
                      <a16:colId xmlns:a16="http://schemas.microsoft.com/office/drawing/2014/main" xmlns="" val="20003"/>
                    </a:ext>
                  </a:extLst>
                </a:gridCol>
                <a:gridCol w="2996698">
                  <a:extLst>
                    <a:ext uri="{9D8B030D-6E8A-4147-A177-3AD203B41FA5}">
                      <a16:colId xmlns:a16="http://schemas.microsoft.com/office/drawing/2014/main" xmlns="" val="20004"/>
                    </a:ext>
                  </a:extLst>
                </a:gridCol>
              </a:tblGrid>
              <a:tr h="255906">
                <a:tc>
                  <a:txBody>
                    <a:bodyPr/>
                    <a:lstStyle/>
                    <a:p>
                      <a:pPr marL="0" marR="0" algn="ctr" rtl="1">
                        <a:lnSpc>
                          <a:spcPct val="107000"/>
                        </a:lnSpc>
                        <a:spcBef>
                          <a:spcPts val="0"/>
                        </a:spcBef>
                        <a:spcAft>
                          <a:spcPts val="0"/>
                        </a:spcAft>
                      </a:pPr>
                      <a:r>
                        <a:rPr lang="he-IL" sz="1800" dirty="0">
                          <a:effectLst/>
                        </a:rPr>
                        <a:t>רשת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800" dirty="0">
                          <a:effectLst/>
                        </a:rPr>
                        <a:t>פייסבוק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800" dirty="0" smtClean="0">
                          <a:effectLst/>
                        </a:rPr>
                        <a:t>אינסטגרם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800" dirty="0">
                          <a:effectLst/>
                        </a:rPr>
                        <a:t>אפליקציה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800" dirty="0">
                          <a:effectLst/>
                        </a:rPr>
                        <a:t>אתר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0"/>
                  </a:ext>
                </a:extLst>
              </a:tr>
              <a:tr h="1228168">
                <a:tc>
                  <a:txBody>
                    <a:bodyPr/>
                    <a:lstStyle/>
                    <a:p>
                      <a:pPr marL="0" marR="0" algn="ctr" rtl="1">
                        <a:lnSpc>
                          <a:spcPct val="107000"/>
                        </a:lnSpc>
                        <a:spcBef>
                          <a:spcPts val="0"/>
                        </a:spcBef>
                        <a:spcAft>
                          <a:spcPts val="0"/>
                        </a:spcAft>
                      </a:pPr>
                      <a:r>
                        <a:rPr lang="he-IL" sz="1700" dirty="0" smtClean="0">
                          <a:effectLst/>
                        </a:rPr>
                        <a:t>בורגראנץ</a:t>
                      </a:r>
                      <a:r>
                        <a:rPr lang="he-IL" sz="1700" dirty="0">
                          <a:effectLst/>
                        </a:rPr>
                        <a: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קיים</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קיים</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קיימת</a:t>
                      </a:r>
                      <a:r>
                        <a:rPr lang="he-IL" sz="1700" dirty="0" smtClean="0">
                          <a:effectLst/>
                        </a:rPr>
                        <a:t> </a:t>
                      </a:r>
                      <a:r>
                        <a:rPr lang="he-IL" sz="1700" dirty="0">
                          <a:effectLst/>
                        </a:rPr>
                        <a:t>עם אפשרות לביצוע הזמנות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קיים </a:t>
                      </a:r>
                      <a:r>
                        <a:rPr lang="he-IL" sz="1700" dirty="0" smtClean="0">
                          <a:effectLst/>
                        </a:rPr>
                        <a:t>עם </a:t>
                      </a:r>
                      <a:r>
                        <a:rPr lang="he-IL" sz="1700" dirty="0">
                          <a:effectLst/>
                        </a:rPr>
                        <a:t>הרבה תוכן על הרשת ואפשרות להזמין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1"/>
                  </a:ext>
                </a:extLst>
              </a:tr>
              <a:tr h="1715341">
                <a:tc>
                  <a:txBody>
                    <a:bodyPr/>
                    <a:lstStyle/>
                    <a:p>
                      <a:pPr marL="0" marR="0" algn="ctr" rtl="1">
                        <a:lnSpc>
                          <a:spcPct val="107000"/>
                        </a:lnSpc>
                        <a:spcBef>
                          <a:spcPts val="0"/>
                        </a:spcBef>
                        <a:spcAft>
                          <a:spcPts val="0"/>
                        </a:spcAft>
                      </a:pPr>
                      <a:r>
                        <a:rPr lang="en-US" sz="1700" dirty="0">
                          <a:effectLst/>
                        </a:rPr>
                        <a:t>BBB</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קיים</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קיים</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latin typeface="+mn-lt"/>
                          <a:ea typeface="+mn-ea"/>
                          <a:cs typeface="+mn-cs"/>
                        </a:rPr>
                        <a:t>קיימת</a:t>
                      </a:r>
                      <a:r>
                        <a:rPr lang="he-IL" sz="1700" baseline="0" dirty="0" smtClean="0">
                          <a:effectLst/>
                          <a:latin typeface="+mn-lt"/>
                          <a:ea typeface="+mn-ea"/>
                          <a:cs typeface="+mn-cs"/>
                        </a:rPr>
                        <a:t> - </a:t>
                      </a:r>
                      <a:r>
                        <a:rPr lang="he-IL" sz="1700" dirty="0" smtClean="0">
                          <a:effectLst/>
                        </a:rPr>
                        <a:t>אין </a:t>
                      </a:r>
                      <a:r>
                        <a:rPr lang="he-IL" sz="1700" dirty="0">
                          <a:effectLst/>
                        </a:rPr>
                        <a:t>אפשרות להזמין דרך האפליקציה רק דרך </a:t>
                      </a:r>
                      <a:r>
                        <a:rPr lang="he-IL" sz="1700" dirty="0" smtClean="0">
                          <a:effectLst/>
                        </a:rPr>
                        <a:t>הסניף</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dirty="0" smtClean="0">
                          <a:effectLst/>
                        </a:rPr>
                        <a:t>קיים </a:t>
                      </a:r>
                      <a:r>
                        <a:rPr lang="he-IL" sz="1700" dirty="0">
                          <a:effectLst/>
                        </a:rPr>
                        <a:t>אתר </a:t>
                      </a:r>
                      <a:r>
                        <a:rPr lang="he-IL" sz="1700" dirty="0" smtClean="0">
                          <a:effectLst/>
                        </a:rPr>
                        <a:t>כולל </a:t>
                      </a:r>
                      <a:r>
                        <a:rPr lang="he-IL" sz="1700" dirty="0">
                          <a:effectLst/>
                        </a:rPr>
                        <a:t>מגזין דיגיטלי עם הרבה תוכן מעניין </a:t>
                      </a:r>
                      <a:r>
                        <a:rPr lang="he-IL" sz="1700" dirty="0" smtClean="0">
                          <a:effectLst/>
                        </a:rPr>
                        <a:t>כולל עדכונים </a:t>
                      </a:r>
                      <a:r>
                        <a:rPr lang="he-IL" sz="1700" dirty="0">
                          <a:effectLst/>
                        </a:rPr>
                        <a:t>על מה שקורה בדף </a:t>
                      </a:r>
                      <a:r>
                        <a:rPr lang="he-IL" sz="1700" dirty="0" smtClean="0">
                          <a:effectLst/>
                        </a:rPr>
                        <a:t>הפייסבוק </a:t>
                      </a:r>
                      <a:r>
                        <a:rPr lang="he-IL" sz="1700" dirty="0">
                          <a:effectLst/>
                        </a:rPr>
                        <a:t>שלהם</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2"/>
                  </a:ext>
                </a:extLst>
              </a:tr>
            </a:tbl>
          </a:graphicData>
        </a:graphic>
      </p:graphicFrame>
      <p:sp>
        <p:nvSpPr>
          <p:cNvPr id="6" name="CaixaDeTexto 5"/>
          <p:cNvSpPr txBox="1"/>
          <p:nvPr/>
        </p:nvSpPr>
        <p:spPr>
          <a:xfrm>
            <a:off x="3944203" y="395786"/>
            <a:ext cx="5104263" cy="430887"/>
          </a:xfrm>
          <a:prstGeom prst="rect">
            <a:avLst/>
          </a:prstGeom>
          <a:noFill/>
        </p:spPr>
        <p:txBody>
          <a:bodyPr wrap="square" rtlCol="0">
            <a:spAutoFit/>
          </a:bodyPr>
          <a:lstStyle/>
          <a:p>
            <a:pPr algn="ctr" rtl="1"/>
            <a:r>
              <a:rPr lang="he-IL" sz="2200" b="1" dirty="0" smtClean="0">
                <a:solidFill>
                  <a:srgbClr val="FF0000"/>
                </a:solidFill>
              </a:rPr>
              <a:t>מתחרים בשוק – בורגראנץ' ו </a:t>
            </a:r>
            <a:r>
              <a:rPr lang="en-US" sz="2200" b="1" dirty="0" smtClean="0">
                <a:solidFill>
                  <a:srgbClr val="FF0000"/>
                </a:solidFill>
              </a:rPr>
              <a:t>BBB</a:t>
            </a:r>
            <a:endParaRPr lang="en-US" sz="2200" b="1" dirty="0">
              <a:solidFill>
                <a:srgbClr val="FF0000"/>
              </a:solidFill>
            </a:endParaRPr>
          </a:p>
        </p:txBody>
      </p:sp>
    </p:spTree>
    <p:extLst>
      <p:ext uri="{BB962C8B-B14F-4D97-AF65-F5344CB8AC3E}">
        <p14:creationId xmlns:p14="http://schemas.microsoft.com/office/powerpoint/2010/main" val="428790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5" name="CaixaDeTexto 4"/>
          <p:cNvSpPr txBox="1"/>
          <p:nvPr/>
        </p:nvSpPr>
        <p:spPr>
          <a:xfrm>
            <a:off x="3821373" y="341194"/>
            <a:ext cx="5104263" cy="430887"/>
          </a:xfrm>
          <a:prstGeom prst="rect">
            <a:avLst/>
          </a:prstGeom>
          <a:noFill/>
        </p:spPr>
        <p:txBody>
          <a:bodyPr wrap="square" rtlCol="0">
            <a:spAutoFit/>
          </a:bodyPr>
          <a:lstStyle/>
          <a:p>
            <a:pPr algn="ctr" rtl="1"/>
            <a:r>
              <a:rPr lang="he-IL" sz="2200" b="1" dirty="0" smtClean="0">
                <a:solidFill>
                  <a:srgbClr val="FF0000"/>
                </a:solidFill>
              </a:rPr>
              <a:t>השוואת מחירים</a:t>
            </a:r>
            <a:endParaRPr lang="en-US" sz="2200" b="1" dirty="0">
              <a:solidFill>
                <a:srgbClr val="FF0000"/>
              </a:solidFill>
            </a:endParaRPr>
          </a:p>
        </p:txBody>
      </p:sp>
      <p:graphicFrame>
        <p:nvGraphicFramePr>
          <p:cNvPr id="6" name="Tabela 5"/>
          <p:cNvGraphicFramePr>
            <a:graphicFrameLocks noGrp="1"/>
          </p:cNvGraphicFramePr>
          <p:nvPr>
            <p:extLst>
              <p:ext uri="{D42A27DB-BD31-4B8C-83A1-F6EECF244321}">
                <p14:modId xmlns:p14="http://schemas.microsoft.com/office/powerpoint/2010/main" val="797576000"/>
              </p:ext>
            </p:extLst>
          </p:nvPr>
        </p:nvGraphicFramePr>
        <p:xfrm>
          <a:off x="1883391" y="994545"/>
          <a:ext cx="9826388" cy="3195319"/>
        </p:xfrm>
        <a:graphic>
          <a:graphicData uri="http://schemas.openxmlformats.org/drawingml/2006/table">
            <a:tbl>
              <a:tblPr rtl="1" firstRow="1" firstCol="1" bandRow="1">
                <a:tableStyleId>{F2DE63D5-997A-4646-A377-4702673A728D}</a:tableStyleId>
              </a:tblPr>
              <a:tblGrid>
                <a:gridCol w="1683374">
                  <a:extLst>
                    <a:ext uri="{9D8B030D-6E8A-4147-A177-3AD203B41FA5}">
                      <a16:colId xmlns:a16="http://schemas.microsoft.com/office/drawing/2014/main" xmlns="" val="20000"/>
                    </a:ext>
                  </a:extLst>
                </a:gridCol>
                <a:gridCol w="1786221">
                  <a:extLst>
                    <a:ext uri="{9D8B030D-6E8A-4147-A177-3AD203B41FA5}">
                      <a16:colId xmlns:a16="http://schemas.microsoft.com/office/drawing/2014/main" xmlns="" val="20001"/>
                    </a:ext>
                  </a:extLst>
                </a:gridCol>
                <a:gridCol w="3796429">
                  <a:extLst>
                    <a:ext uri="{9D8B030D-6E8A-4147-A177-3AD203B41FA5}">
                      <a16:colId xmlns:a16="http://schemas.microsoft.com/office/drawing/2014/main" xmlns="" val="20002"/>
                    </a:ext>
                  </a:extLst>
                </a:gridCol>
                <a:gridCol w="1284049">
                  <a:extLst>
                    <a:ext uri="{9D8B030D-6E8A-4147-A177-3AD203B41FA5}">
                      <a16:colId xmlns:a16="http://schemas.microsoft.com/office/drawing/2014/main" xmlns="" val="20003"/>
                    </a:ext>
                  </a:extLst>
                </a:gridCol>
                <a:gridCol w="1276315">
                  <a:extLst>
                    <a:ext uri="{9D8B030D-6E8A-4147-A177-3AD203B41FA5}">
                      <a16:colId xmlns:a16="http://schemas.microsoft.com/office/drawing/2014/main" xmlns="" val="20004"/>
                    </a:ext>
                  </a:extLst>
                </a:gridCol>
              </a:tblGrid>
              <a:tr h="601748">
                <a:tc>
                  <a:txBody>
                    <a:bodyPr/>
                    <a:lstStyle/>
                    <a:p>
                      <a:pPr marL="0" marR="0" algn="ctr" rtl="1">
                        <a:lnSpc>
                          <a:spcPct val="107000"/>
                        </a:lnSpc>
                        <a:spcBef>
                          <a:spcPts val="0"/>
                        </a:spcBef>
                        <a:spcAft>
                          <a:spcPts val="0"/>
                        </a:spcAft>
                      </a:pPr>
                      <a:r>
                        <a:rPr lang="he-IL" sz="1700" u="none" dirty="0">
                          <a:effectLst/>
                        </a:rPr>
                        <a:t>שם המקום</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700" u="none" dirty="0">
                          <a:effectLst/>
                        </a:rPr>
                        <a:t>תיאור</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700" u="none" dirty="0">
                          <a:effectLst/>
                        </a:rPr>
                        <a:t>עלות</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700" u="none" dirty="0">
                          <a:effectLst/>
                        </a:rPr>
                        <a:t>תוספות ומנות צד</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700" u="none" dirty="0">
                          <a:effectLst/>
                        </a:rPr>
                        <a:t>הערות</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0"/>
                  </a:ext>
                </a:extLst>
              </a:tr>
              <a:tr h="601748">
                <a:tc>
                  <a:txBody>
                    <a:bodyPr/>
                    <a:lstStyle/>
                    <a:p>
                      <a:pPr marL="0" marR="0" algn="ctr" rtl="1">
                        <a:lnSpc>
                          <a:spcPct val="107000"/>
                        </a:lnSpc>
                        <a:spcBef>
                          <a:spcPts val="0"/>
                        </a:spcBef>
                        <a:spcAft>
                          <a:spcPts val="0"/>
                        </a:spcAft>
                      </a:pPr>
                      <a:r>
                        <a:rPr lang="he-IL" sz="1700" u="none" dirty="0">
                          <a:effectLst/>
                        </a:rPr>
                        <a:t>מקדונלד'ס</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המבורגר, שתיה, צ'יפס</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ארוחת מק רויאל 49.90 שקל</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ctr" rtl="1">
                        <a:lnSpc>
                          <a:spcPct val="107000"/>
                        </a:lnSpc>
                        <a:spcBef>
                          <a:spcPts val="0"/>
                        </a:spcBef>
                        <a:spcAft>
                          <a:spcPts val="0"/>
                        </a:spcAft>
                      </a:pPr>
                      <a:r>
                        <a:rPr lang="he-IL" sz="1700" u="none">
                          <a:effectLst/>
                        </a:rPr>
                        <a:t> </a:t>
                      </a:r>
                      <a:endParaRPr lang="en-US" sz="1700" u="none">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 </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1"/>
                  </a:ext>
                </a:extLst>
              </a:tr>
              <a:tr h="601748">
                <a:tc>
                  <a:txBody>
                    <a:bodyPr/>
                    <a:lstStyle/>
                    <a:p>
                      <a:pPr marL="0" marR="0" algn="ctr" rtl="1">
                        <a:lnSpc>
                          <a:spcPct val="107000"/>
                        </a:lnSpc>
                        <a:spcBef>
                          <a:spcPts val="0"/>
                        </a:spcBef>
                        <a:spcAft>
                          <a:spcPts val="0"/>
                        </a:spcAft>
                      </a:pPr>
                      <a:r>
                        <a:rPr lang="he-IL" sz="1700" u="none">
                          <a:effectLst/>
                        </a:rPr>
                        <a:t>בורגר ראנץ'</a:t>
                      </a:r>
                      <a:endParaRPr lang="en-US" sz="1700" u="none">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a:effectLst/>
                        </a:rPr>
                        <a:t>המבורגר, שתיה, צ'יפס</a:t>
                      </a:r>
                      <a:endParaRPr lang="en-US" sz="1700" u="none">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ארוחת ראנץ' </a:t>
                      </a:r>
                      <a:r>
                        <a:rPr lang="he-IL" sz="1700" u="none" dirty="0" smtClean="0">
                          <a:effectLst/>
                        </a:rPr>
                        <a:t>47 </a:t>
                      </a:r>
                      <a:r>
                        <a:rPr lang="he-IL" sz="1700" u="none" dirty="0">
                          <a:effectLst/>
                        </a:rPr>
                        <a:t>שקל</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tabLst>
                          <a:tab pos="198755" algn="l"/>
                          <a:tab pos="280035" algn="ctr"/>
                        </a:tabLst>
                      </a:pPr>
                      <a:r>
                        <a:rPr lang="he-IL" sz="1700" u="none">
                          <a:effectLst/>
                        </a:rPr>
                        <a:t> </a:t>
                      </a:r>
                      <a:endParaRPr lang="en-US" sz="1700" u="none">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a:effectLst/>
                        </a:rPr>
                        <a:t> </a:t>
                      </a:r>
                      <a:endParaRPr lang="en-US" sz="1700" u="none">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2"/>
                  </a:ext>
                </a:extLst>
              </a:tr>
              <a:tr h="1390075">
                <a:tc>
                  <a:txBody>
                    <a:bodyPr/>
                    <a:lstStyle/>
                    <a:p>
                      <a:pPr marL="0" marR="0" algn="ctr" rtl="1">
                        <a:lnSpc>
                          <a:spcPct val="107000"/>
                        </a:lnSpc>
                        <a:spcBef>
                          <a:spcPts val="0"/>
                        </a:spcBef>
                        <a:spcAft>
                          <a:spcPts val="0"/>
                        </a:spcAft>
                      </a:pPr>
                      <a:r>
                        <a:rPr lang="en-US" sz="1700" u="none" dirty="0">
                          <a:effectLst/>
                        </a:rPr>
                        <a:t>BBB</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עסקית </a:t>
                      </a:r>
                      <a:r>
                        <a:rPr lang="he-IL" sz="1700" u="none" dirty="0" smtClean="0">
                          <a:effectLst/>
                        </a:rPr>
                        <a:t>כוללת </a:t>
                      </a:r>
                      <a:r>
                        <a:rPr lang="he-IL" sz="1700" u="none" dirty="0">
                          <a:effectLst/>
                        </a:rPr>
                        <a:t>מנה ראשונה עיקרית, תוספת ושתיה</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עסקית 55שקל – המבורגר 160גרם</a:t>
                      </a:r>
                      <a:endParaRPr lang="en-US" sz="1700" u="none" dirty="0">
                        <a:effectLst/>
                      </a:endParaRPr>
                    </a:p>
                    <a:p>
                      <a:pPr marL="0" marR="0" algn="r" rtl="1">
                        <a:lnSpc>
                          <a:spcPct val="107000"/>
                        </a:lnSpc>
                        <a:spcBef>
                          <a:spcPts val="0"/>
                        </a:spcBef>
                        <a:spcAft>
                          <a:spcPts val="0"/>
                        </a:spcAft>
                      </a:pPr>
                      <a:r>
                        <a:rPr lang="he-IL" sz="1700" u="none" dirty="0">
                          <a:effectLst/>
                        </a:rPr>
                        <a:t>עסקית 62שקל – המבורגר 220 גרם/טלה</a:t>
                      </a:r>
                      <a:endParaRPr lang="en-US" sz="1700" u="none" dirty="0">
                        <a:effectLst/>
                      </a:endParaRPr>
                    </a:p>
                    <a:p>
                      <a:pPr marL="0" marR="0" algn="r" rtl="1">
                        <a:lnSpc>
                          <a:spcPct val="107000"/>
                        </a:lnSpc>
                        <a:spcBef>
                          <a:spcPts val="0"/>
                        </a:spcBef>
                        <a:spcAft>
                          <a:spcPts val="0"/>
                        </a:spcAft>
                      </a:pPr>
                      <a:r>
                        <a:rPr lang="he-IL" sz="1700" u="none" dirty="0">
                          <a:effectLst/>
                        </a:rPr>
                        <a:t>עסקית 69שקל – המבורגר 300 גרם/ אנטריקוט / בקר</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a:effectLst/>
                        </a:rPr>
                        <a:t>תוספות על ההמבורגר בעלות של 5 שקל </a:t>
                      </a:r>
                      <a:endParaRPr lang="en-US" sz="1700" u="none">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lnR w="12700" cap="flat" cmpd="sng" algn="ctr">
                      <a:solidFill>
                        <a:schemeClr val="tx1"/>
                      </a:solidFill>
                      <a:prstDash val="sysDashDotDot"/>
                      <a:round/>
                      <a:headEnd type="none" w="med" len="med"/>
                      <a:tailEnd type="none" w="med" len="med"/>
                    </a:lnR>
                  </a:tcPr>
                </a:tc>
                <a:tc>
                  <a:txBody>
                    <a:bodyPr/>
                    <a:lstStyle/>
                    <a:p>
                      <a:pPr marL="0" marR="0" algn="r" rtl="1">
                        <a:lnSpc>
                          <a:spcPct val="107000"/>
                        </a:lnSpc>
                        <a:spcBef>
                          <a:spcPts val="0"/>
                        </a:spcBef>
                        <a:spcAft>
                          <a:spcPts val="0"/>
                        </a:spcAft>
                      </a:pPr>
                      <a:r>
                        <a:rPr lang="he-IL" sz="1700" u="none" dirty="0">
                          <a:effectLst/>
                        </a:rPr>
                        <a:t>לחברי מועדון בעלות של 49/55/62שקל</a:t>
                      </a:r>
                      <a:endParaRPr lang="en-US" sz="1700" u="none"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ysDashDotDot"/>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9545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5" name="CaixaDeTexto 4"/>
          <p:cNvSpPr txBox="1"/>
          <p:nvPr/>
        </p:nvSpPr>
        <p:spPr>
          <a:xfrm>
            <a:off x="1869744" y="859808"/>
            <a:ext cx="9826388" cy="4031873"/>
          </a:xfrm>
          <a:prstGeom prst="rect">
            <a:avLst/>
          </a:prstGeom>
          <a:noFill/>
        </p:spPr>
        <p:txBody>
          <a:bodyPr wrap="square" rtlCol="0">
            <a:spAutoFit/>
          </a:bodyPr>
          <a:lstStyle/>
          <a:p>
            <a:pPr algn="r" rtl="1"/>
            <a:r>
              <a:rPr lang="he-IL" sz="1700" dirty="0"/>
              <a:t>על פי הממצאים במלחמת המחירים בין מקדונלדס לבורגר ראנץ' - במקדונלדס ארוחת מק רויאל עולה 43 שקלים. בבורגר ראנץ' ארוחת ראנץ' עולה 47 שקלים. ההבדל בארוחה הכוללת המבורגר, שתיה וצ'יפס עומד על 4.10 ש"ח לטובת מקדונלדס</a:t>
            </a:r>
            <a:r>
              <a:rPr lang="en-US" sz="1700" dirty="0"/>
              <a:t>.</a:t>
            </a:r>
          </a:p>
          <a:p>
            <a:pPr algn="r" rtl="1"/>
            <a:r>
              <a:rPr lang="en-US" sz="1700" dirty="0"/>
              <a:t> </a:t>
            </a:r>
          </a:p>
          <a:p>
            <a:pPr algn="r" rtl="1"/>
            <a:r>
              <a:rPr lang="he-IL" sz="1700" dirty="0"/>
              <a:t>ברשתות המעט יותר יוקרתיות כמו מוזס, אגאדיר בלאק ו</a:t>
            </a:r>
            <a:r>
              <a:rPr lang="en-US" sz="1700" dirty="0"/>
              <a:t>-BBB, </a:t>
            </a:r>
            <a:r>
              <a:rPr lang="he-IL" sz="1700" dirty="0"/>
              <a:t>המחיר לארוחה כבר מגיע ל-60 ואפילו 80 שקלים. המחיר של המבורגר במוזס ואגאדיר זהה בכל הגדלים. רק שבאגאדיר יש קצת יותר בשר בכל קציצה. בעסקיות נראה שמוזס יותר משתלמת מביניהן. ארוחה שכוללת מנה ראשונה, עיקרית, תוספת ושתייה עם המבורגר 160 גרם עולה באגאדיר 61 שקלים. במוזס ההמבורגר גדול יותר והעסקית עולה פחות. העסקית ברשת בורגוס עולה אפילו יותר</a:t>
            </a:r>
            <a:r>
              <a:rPr lang="en-US" sz="1700" dirty="0"/>
              <a:t>.</a:t>
            </a:r>
          </a:p>
          <a:p>
            <a:pPr algn="r" rtl="1"/>
            <a:r>
              <a:rPr lang="en-US" sz="1700" dirty="0"/>
              <a:t> </a:t>
            </a:r>
          </a:p>
          <a:p>
            <a:pPr algn="r" rtl="1"/>
            <a:r>
              <a:rPr lang="he-IL" sz="1700" dirty="0"/>
              <a:t>ארוחה עסקית הכוללות מנה ראשונה, עיקרית, תוספת ושתיה הכי משתלם להזמין במיטבול, ראשון לציון אחריו</a:t>
            </a:r>
            <a:r>
              <a:rPr lang="en-US" sz="1700" dirty="0"/>
              <a:t> - BBB. </a:t>
            </a:r>
            <a:r>
              <a:rPr lang="he-IL" sz="1700" dirty="0" smtClean="0"/>
              <a:t>. במוזס</a:t>
            </a:r>
            <a:r>
              <a:rPr lang="he-IL" sz="1700" dirty="0"/>
              <a:t>, בלאק ואגאדיר מצאנו מחירים זהים כמעט לחלוטין, יקרים יותר משני הראשונים</a:t>
            </a:r>
            <a:r>
              <a:rPr lang="en-US" sz="1700" dirty="0"/>
              <a:t>.</a:t>
            </a:r>
          </a:p>
          <a:p>
            <a:pPr algn="r" rtl="1"/>
            <a:r>
              <a:rPr lang="en-US" sz="1700" dirty="0"/>
              <a:t/>
            </a:r>
            <a:br>
              <a:rPr lang="en-US" sz="1700" dirty="0"/>
            </a:br>
            <a:r>
              <a:rPr lang="he-IL" sz="1700" dirty="0"/>
              <a:t>הנה לפניכם תוצאות הבדיקה המלאות. הבדיקה נערכה בתאריכים 19-20/08, באתרי האינטרנט של החברות ובאמצעות הטלפון</a:t>
            </a:r>
            <a:endParaRPr lang="en-US" sz="1700" dirty="0"/>
          </a:p>
          <a:p>
            <a:endParaRPr lang="en-US" dirty="0"/>
          </a:p>
        </p:txBody>
      </p:sp>
    </p:spTree>
    <p:extLst>
      <p:ext uri="{BB962C8B-B14F-4D97-AF65-F5344CB8AC3E}">
        <p14:creationId xmlns:p14="http://schemas.microsoft.com/office/powerpoint/2010/main" val="34700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0705" y="1214652"/>
            <a:ext cx="5123295" cy="4749494"/>
          </a:xfrm>
          <a:prstGeom prst="rect">
            <a:avLst/>
          </a:prstGeom>
        </p:spPr>
      </p:pic>
    </p:spTree>
    <p:extLst>
      <p:ext uri="{BB962C8B-B14F-4D97-AF65-F5344CB8AC3E}">
        <p14:creationId xmlns:p14="http://schemas.microsoft.com/office/powerpoint/2010/main" val="72867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graphicFrame>
        <p:nvGraphicFramePr>
          <p:cNvPr id="7" name="Espaço Reservado para Conteúdo 6"/>
          <p:cNvGraphicFramePr>
            <a:graphicFrameLocks noGrp="1"/>
          </p:cNvGraphicFramePr>
          <p:nvPr>
            <p:ph idx="1"/>
            <p:extLst>
              <p:ext uri="{D42A27DB-BD31-4B8C-83A1-F6EECF244321}">
                <p14:modId xmlns:p14="http://schemas.microsoft.com/office/powerpoint/2010/main" val="1554137390"/>
              </p:ext>
            </p:extLst>
          </p:nvPr>
        </p:nvGraphicFramePr>
        <p:xfrm>
          <a:off x="2047167" y="1137649"/>
          <a:ext cx="9389658" cy="5181318"/>
        </p:xfrm>
        <a:graphic>
          <a:graphicData uri="http://schemas.openxmlformats.org/drawingml/2006/table">
            <a:tbl>
              <a:tblPr rtl="1" firstRow="1" firstCol="1" bandRow="1">
                <a:tableStyleId>{F2DE63D5-997A-4646-A377-4702673A728D}</a:tableStyleId>
              </a:tblPr>
              <a:tblGrid>
                <a:gridCol w="1805812">
                  <a:extLst>
                    <a:ext uri="{9D8B030D-6E8A-4147-A177-3AD203B41FA5}">
                      <a16:colId xmlns:a16="http://schemas.microsoft.com/office/drawing/2014/main" xmlns="" val="20000"/>
                    </a:ext>
                  </a:extLst>
                </a:gridCol>
                <a:gridCol w="1629545">
                  <a:extLst>
                    <a:ext uri="{9D8B030D-6E8A-4147-A177-3AD203B41FA5}">
                      <a16:colId xmlns:a16="http://schemas.microsoft.com/office/drawing/2014/main" xmlns="" val="20001"/>
                    </a:ext>
                  </a:extLst>
                </a:gridCol>
                <a:gridCol w="5954301">
                  <a:extLst>
                    <a:ext uri="{9D8B030D-6E8A-4147-A177-3AD203B41FA5}">
                      <a16:colId xmlns:a16="http://schemas.microsoft.com/office/drawing/2014/main" xmlns="" val="20002"/>
                    </a:ext>
                  </a:extLst>
                </a:gridCol>
              </a:tblGrid>
              <a:tr h="302043">
                <a:tc>
                  <a:txBody>
                    <a:bodyPr/>
                    <a:lstStyle/>
                    <a:p>
                      <a:pPr marL="0" marR="0" algn="ctr" rtl="1">
                        <a:lnSpc>
                          <a:spcPct val="107000"/>
                        </a:lnSpc>
                        <a:spcBef>
                          <a:spcPts val="0"/>
                        </a:spcBef>
                        <a:spcAft>
                          <a:spcPts val="750"/>
                        </a:spcAft>
                      </a:pPr>
                      <a:r>
                        <a:rPr lang="he-IL" sz="1800" dirty="0">
                          <a:effectLst/>
                        </a:rPr>
                        <a:t>סגמנט</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R w="12700" cap="flat" cmpd="sng" algn="ctr">
                      <a:solidFill>
                        <a:schemeClr val="tx1"/>
                      </a:solidFill>
                      <a:prstDash val="sysDash"/>
                      <a:round/>
                      <a:headEnd type="none" w="med" len="med"/>
                      <a:tailEnd type="none" w="med" len="med"/>
                    </a:lnR>
                  </a:tcPr>
                </a:tc>
                <a:tc>
                  <a:txBody>
                    <a:bodyPr/>
                    <a:lstStyle/>
                    <a:p>
                      <a:pPr marL="0" marR="0" algn="ctr" rtl="1">
                        <a:lnSpc>
                          <a:spcPct val="107000"/>
                        </a:lnSpc>
                        <a:spcBef>
                          <a:spcPts val="0"/>
                        </a:spcBef>
                        <a:spcAft>
                          <a:spcPts val="750"/>
                        </a:spcAft>
                      </a:pPr>
                      <a:r>
                        <a:rPr lang="he-IL" sz="1800" dirty="0">
                          <a:effectLst/>
                        </a:rPr>
                        <a:t>מיקורסיגמנט</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algn="ctr" rtl="1">
                        <a:lnSpc>
                          <a:spcPct val="107000"/>
                        </a:lnSpc>
                        <a:spcBef>
                          <a:spcPts val="0"/>
                        </a:spcBef>
                        <a:spcAft>
                          <a:spcPts val="750"/>
                        </a:spcAft>
                      </a:pPr>
                      <a:r>
                        <a:rPr lang="ar-SA"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xmlns="" val="10000"/>
                  </a:ext>
                </a:extLst>
              </a:tr>
              <a:tr h="302043">
                <a:tc rowSpan="4">
                  <a:txBody>
                    <a:bodyPr/>
                    <a:lstStyle/>
                    <a:p>
                      <a:pPr marL="0" marR="0" algn="r" rtl="1">
                        <a:lnSpc>
                          <a:spcPct val="107000"/>
                        </a:lnSpc>
                        <a:spcBef>
                          <a:spcPts val="0"/>
                        </a:spcBef>
                        <a:spcAft>
                          <a:spcPts val="750"/>
                        </a:spcAft>
                      </a:pPr>
                      <a:r>
                        <a:rPr lang="he-IL" sz="1800" dirty="0">
                          <a:effectLst/>
                        </a:rPr>
                        <a:t>דימוגראפי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R w="12700" cap="flat" cmpd="sng" algn="ctr">
                      <a:solidFill>
                        <a:schemeClr val="tx1"/>
                      </a:solidFill>
                      <a:prstDash val="sysDash"/>
                      <a:round/>
                      <a:headEnd type="none" w="med" len="med"/>
                      <a:tailEnd type="none" w="med" len="med"/>
                    </a:lnR>
                    <a:lnB w="12700" cap="flat" cmpd="sng" algn="ctr">
                      <a:solidFill>
                        <a:schemeClr val="tx1"/>
                      </a:solidFill>
                      <a:prstDash val="sysDash"/>
                      <a:round/>
                      <a:headEnd type="none" w="med" len="med"/>
                      <a:tailEnd type="none" w="med" len="med"/>
                    </a:lnB>
                  </a:tcPr>
                </a:tc>
                <a:tc>
                  <a:txBody>
                    <a:bodyPr/>
                    <a:lstStyle/>
                    <a:p>
                      <a:pPr marL="0" marR="0" algn="r" rtl="1">
                        <a:lnSpc>
                          <a:spcPct val="107000"/>
                        </a:lnSpc>
                        <a:spcBef>
                          <a:spcPts val="0"/>
                        </a:spcBef>
                        <a:spcAft>
                          <a:spcPts val="750"/>
                        </a:spcAft>
                      </a:pPr>
                      <a:r>
                        <a:rPr lang="he-IL" sz="1800">
                          <a:effectLst/>
                        </a:rPr>
                        <a:t>גיל</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algn="r" rtl="1">
                        <a:lnSpc>
                          <a:spcPct val="107000"/>
                        </a:lnSpc>
                        <a:spcBef>
                          <a:spcPts val="0"/>
                        </a:spcBef>
                        <a:spcAft>
                          <a:spcPts val="750"/>
                        </a:spcAft>
                      </a:pPr>
                      <a:r>
                        <a:rPr lang="he-IL" sz="1800">
                          <a:effectLst/>
                        </a:rPr>
                        <a:t>8-45 שנים</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xmlns="" val="10001"/>
                  </a:ext>
                </a:extLst>
              </a:tr>
              <a:tr h="302043">
                <a:tc vMerge="1">
                  <a:txBody>
                    <a:bodyPr/>
                    <a:lstStyle/>
                    <a:p>
                      <a:endParaRPr lang="en-US"/>
                    </a:p>
                  </a:txBody>
                  <a:tcPr/>
                </a:tc>
                <a:tc>
                  <a:txBody>
                    <a:bodyPr/>
                    <a:lstStyle/>
                    <a:p>
                      <a:pPr marL="0" marR="0" algn="r" rtl="1">
                        <a:lnSpc>
                          <a:spcPct val="107000"/>
                        </a:lnSpc>
                        <a:spcBef>
                          <a:spcPts val="0"/>
                        </a:spcBef>
                        <a:spcAft>
                          <a:spcPts val="750"/>
                        </a:spcAft>
                      </a:pPr>
                      <a:r>
                        <a:rPr lang="he-IL" sz="1800" dirty="0">
                          <a:effectLst/>
                        </a:rPr>
                        <a:t>מין</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algn="r" rtl="1">
                        <a:lnSpc>
                          <a:spcPct val="107000"/>
                        </a:lnSpc>
                        <a:spcBef>
                          <a:spcPts val="0"/>
                        </a:spcBef>
                        <a:spcAft>
                          <a:spcPts val="750"/>
                        </a:spcAft>
                      </a:pPr>
                      <a:r>
                        <a:rPr lang="he-IL" sz="1800" dirty="0" smtClean="0">
                          <a:effectLst/>
                        </a:rPr>
                        <a:t>נשים </a:t>
                      </a:r>
                      <a:r>
                        <a:rPr lang="he-IL" sz="1800" dirty="0">
                          <a:effectLst/>
                        </a:rPr>
                        <a:t>וגברים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xmlns="" val="10002"/>
                  </a:ext>
                </a:extLst>
              </a:tr>
              <a:tr h="1365959">
                <a:tc vMerge="1">
                  <a:txBody>
                    <a:bodyPr/>
                    <a:lstStyle/>
                    <a:p>
                      <a:endParaRPr lang="en-US"/>
                    </a:p>
                  </a:txBody>
                  <a:tcPr/>
                </a:tc>
                <a:tc>
                  <a:txBody>
                    <a:bodyPr/>
                    <a:lstStyle/>
                    <a:p>
                      <a:pPr marL="0" marR="0" algn="r" rtl="1">
                        <a:lnSpc>
                          <a:spcPct val="107000"/>
                        </a:lnSpc>
                        <a:spcBef>
                          <a:spcPts val="0"/>
                        </a:spcBef>
                        <a:spcAft>
                          <a:spcPts val="750"/>
                        </a:spcAft>
                      </a:pPr>
                      <a:r>
                        <a:rPr lang="he-IL" sz="1800">
                          <a:effectLst/>
                        </a:rPr>
                        <a:t>שלב בחיים</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800" dirty="0" smtClean="0">
                          <a:effectLst/>
                        </a:rPr>
                        <a:t>1) שלב </a:t>
                      </a:r>
                      <a:r>
                        <a:rPr lang="he-IL" sz="1800" dirty="0">
                          <a:effectLst/>
                        </a:rPr>
                        <a:t>ראשון: צעירים, רווקים, לא גרים </a:t>
                      </a:r>
                      <a:r>
                        <a:rPr lang="he-IL" sz="1800" dirty="0" smtClean="0">
                          <a:effectLst/>
                        </a:rPr>
                        <a:t>בבית</a:t>
                      </a:r>
                    </a:p>
                    <a:p>
                      <a:pPr marL="0" marR="0" algn="r" rtl="1">
                        <a:lnSpc>
                          <a:spcPct val="150000"/>
                        </a:lnSpc>
                        <a:spcBef>
                          <a:spcPts val="0"/>
                        </a:spcBef>
                        <a:spcAft>
                          <a:spcPts val="750"/>
                        </a:spcAft>
                      </a:pPr>
                      <a:r>
                        <a:rPr lang="he-IL" sz="1800" dirty="0" smtClean="0">
                          <a:effectLst/>
                        </a:rPr>
                        <a:t>2) זוגות </a:t>
                      </a:r>
                      <a:r>
                        <a:rPr lang="he-IL" sz="1800" dirty="0">
                          <a:effectLst/>
                        </a:rPr>
                        <a:t>נשואים חדשים: צעירים, ללא ילדים</a:t>
                      </a:r>
                      <a:r>
                        <a:rPr lang="en-US" sz="1800" dirty="0">
                          <a:effectLst/>
                        </a:rPr>
                        <a:t> </a:t>
                      </a:r>
                      <a:endParaRPr lang="he-IL" sz="1800" dirty="0" smtClean="0">
                        <a:effectLst/>
                      </a:endParaRPr>
                    </a:p>
                    <a:p>
                      <a:pPr marL="0" marR="0" algn="r" rtl="1">
                        <a:lnSpc>
                          <a:spcPct val="150000"/>
                        </a:lnSpc>
                        <a:spcBef>
                          <a:spcPts val="0"/>
                        </a:spcBef>
                        <a:spcAft>
                          <a:spcPts val="750"/>
                        </a:spcAft>
                      </a:pPr>
                      <a:r>
                        <a:rPr lang="he-IL" sz="1800" dirty="0" smtClean="0">
                          <a:effectLst/>
                        </a:rPr>
                        <a:t>3) משפחה </a:t>
                      </a:r>
                      <a:r>
                        <a:rPr lang="he-IL" sz="1800" dirty="0">
                          <a:effectLst/>
                        </a:rPr>
                        <a:t>: ילד הקטן גדול מ 6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xmlns="" val="10003"/>
                  </a:ext>
                </a:extLst>
              </a:tr>
              <a:tr h="302043">
                <a:tc vMerge="1">
                  <a:txBody>
                    <a:bodyPr/>
                    <a:lstStyle/>
                    <a:p>
                      <a:endParaRPr lang="en-US"/>
                    </a:p>
                  </a:txBody>
                  <a:tcPr/>
                </a:tc>
                <a:tc>
                  <a:txBody>
                    <a:bodyPr/>
                    <a:lstStyle/>
                    <a:p>
                      <a:pPr marL="0" marR="0" algn="r" rtl="1">
                        <a:lnSpc>
                          <a:spcPct val="107000"/>
                        </a:lnSpc>
                        <a:spcBef>
                          <a:spcPts val="0"/>
                        </a:spcBef>
                        <a:spcAft>
                          <a:spcPts val="750"/>
                        </a:spcAft>
                      </a:pPr>
                      <a:r>
                        <a:rPr lang="he-IL" sz="1800" dirty="0">
                          <a:effectLst/>
                        </a:rPr>
                        <a:t>הכנסה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ysDash"/>
                      <a:round/>
                      <a:headEnd type="none" w="med" len="med"/>
                      <a:tailEnd type="none" w="med" len="med"/>
                    </a:lnB>
                  </a:tcPr>
                </a:tc>
                <a:tc>
                  <a:txBody>
                    <a:bodyPr/>
                    <a:lstStyle/>
                    <a:p>
                      <a:pPr algn="r" rtl="1"/>
                      <a:r>
                        <a:rPr lang="he-IL" sz="1800" dirty="0">
                          <a:effectLst/>
                        </a:rPr>
                        <a:t>נמוך - ממוצע</a:t>
                      </a:r>
                      <a:endParaRPr lang="en-US" sz="1800" dirty="0">
                        <a:effectLst/>
                        <a:latin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xmlns="" val="10004"/>
                  </a:ext>
                </a:extLst>
              </a:tr>
              <a:tr h="302043">
                <a:tc rowSpan="3">
                  <a:txBody>
                    <a:bodyPr/>
                    <a:lstStyle/>
                    <a:p>
                      <a:pPr marL="0" marR="0" algn="r" rtl="1">
                        <a:lnSpc>
                          <a:spcPct val="107000"/>
                        </a:lnSpc>
                        <a:spcBef>
                          <a:spcPts val="0"/>
                        </a:spcBef>
                        <a:spcAft>
                          <a:spcPts val="750"/>
                        </a:spcAft>
                      </a:pPr>
                      <a:r>
                        <a:rPr lang="he-IL" sz="1800" dirty="0">
                          <a:effectLst/>
                        </a:rPr>
                        <a:t>התנהגותי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marL="0" marR="0" algn="r" rtl="1">
                        <a:lnSpc>
                          <a:spcPct val="107000"/>
                        </a:lnSpc>
                        <a:spcBef>
                          <a:spcPts val="0"/>
                        </a:spcBef>
                        <a:spcAft>
                          <a:spcPts val="750"/>
                        </a:spcAft>
                      </a:pPr>
                      <a:r>
                        <a:rPr lang="he-IL" sz="1800">
                          <a:effectLst/>
                        </a:rPr>
                        <a:t>אישיות</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tcPr>
                </a:tc>
                <a:tc>
                  <a:txBody>
                    <a:bodyPr/>
                    <a:lstStyle/>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800">
                          <a:effectLst/>
                        </a:rPr>
                        <a:t>קל ונוח</a:t>
                      </a:r>
                      <a:r>
                        <a:rPr lang="en-US" sz="1800">
                          <a:effectLst/>
                        </a:rPr>
                        <a:t> </a:t>
                      </a:r>
                      <a:r>
                        <a:rPr lang="he-IL"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T w="1270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xmlns="" val="10005"/>
                  </a:ext>
                </a:extLst>
              </a:tr>
              <a:tr h="571825">
                <a:tc vMerge="1">
                  <a:txBody>
                    <a:bodyPr/>
                    <a:lstStyle/>
                    <a:p>
                      <a:endParaRPr lang="en-US"/>
                    </a:p>
                  </a:txBody>
                  <a:tcPr/>
                </a:tc>
                <a:tc>
                  <a:txBody>
                    <a:bodyPr/>
                    <a:lstStyle/>
                    <a:p>
                      <a:pPr marL="0" marR="0" algn="r" rtl="1">
                        <a:lnSpc>
                          <a:spcPct val="107000"/>
                        </a:lnSpc>
                        <a:spcBef>
                          <a:spcPts val="0"/>
                        </a:spcBef>
                        <a:spcAft>
                          <a:spcPts val="750"/>
                        </a:spcAft>
                      </a:pPr>
                      <a:r>
                        <a:rPr lang="he-IL" sz="1800" dirty="0">
                          <a:effectLst/>
                        </a:rPr>
                        <a:t>סטטוס משתמש</a:t>
                      </a:r>
                      <a:r>
                        <a:rPr lang="en-US" sz="1800" dirty="0">
                          <a:effectLst/>
                        </a:rPr>
                        <a:t> </a:t>
                      </a:r>
                      <a:r>
                        <a:rPr lang="he-IL"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800">
                          <a:effectLst/>
                        </a:rPr>
                        <a:t>אוכלים מזון מהיר פוטינציאלים או קבועים</a:t>
                      </a:r>
                      <a:r>
                        <a:rPr lang="en-US" sz="1800">
                          <a:effectLst/>
                        </a:rPr>
                        <a:t> </a:t>
                      </a:r>
                      <a:r>
                        <a:rPr lang="he-IL"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xmlns="" val="10006"/>
                  </a:ext>
                </a:extLst>
              </a:tr>
              <a:tr h="604087">
                <a:tc vMerge="1">
                  <a:txBody>
                    <a:bodyPr/>
                    <a:lstStyle/>
                    <a:p>
                      <a:endParaRPr lang="en-US"/>
                    </a:p>
                  </a:txBody>
                  <a:tcPr/>
                </a:tc>
                <a:tc>
                  <a:txBody>
                    <a:bodyPr/>
                    <a:lstStyle/>
                    <a:p>
                      <a:pPr marL="0" marR="0" algn="r" rtl="1">
                        <a:lnSpc>
                          <a:spcPct val="107000"/>
                        </a:lnSpc>
                        <a:spcBef>
                          <a:spcPts val="0"/>
                        </a:spcBef>
                        <a:spcAft>
                          <a:spcPts val="750"/>
                        </a:spcAft>
                      </a:pPr>
                      <a:r>
                        <a:rPr lang="he-IL" sz="1800" dirty="0">
                          <a:effectLst/>
                        </a:rPr>
                        <a:t>הטבות מבוקשות</a:t>
                      </a:r>
                      <a:r>
                        <a:rPr lang="en-US" sz="1800" dirty="0">
                          <a:effectLst/>
                        </a:rPr>
                        <a:t> </a:t>
                      </a:r>
                      <a:r>
                        <a:rPr lang="he-IL"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ysDash"/>
                      <a:round/>
                      <a:headEnd type="none" w="med" len="med"/>
                      <a:tailEnd type="none" w="med" len="med"/>
                    </a:lnB>
                  </a:tcPr>
                </a:tc>
                <a:tc>
                  <a:txBody>
                    <a:bodyPr/>
                    <a:lstStyle/>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800">
                          <a:effectLst/>
                        </a:rPr>
                        <a:t>עלות הטבות, יעילות זמן</a:t>
                      </a:r>
                      <a:r>
                        <a:rPr lang="en-US" sz="1800">
                          <a:effectLst/>
                        </a:rPr>
                        <a:t> </a:t>
                      </a:r>
                      <a:r>
                        <a:rPr lang="he-IL"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xmlns="" val="10007"/>
                  </a:ext>
                </a:extLst>
              </a:tr>
              <a:tr h="564616">
                <a:tc>
                  <a:txBody>
                    <a:bodyPr/>
                    <a:lstStyle/>
                    <a:p>
                      <a:pPr marL="0" marR="0" algn="r" rtl="1">
                        <a:lnSpc>
                          <a:spcPct val="107000"/>
                        </a:lnSpc>
                        <a:spcBef>
                          <a:spcPts val="0"/>
                        </a:spcBef>
                        <a:spcAft>
                          <a:spcPts val="750"/>
                        </a:spcAft>
                      </a:pPr>
                      <a:r>
                        <a:rPr lang="he-IL" sz="1800">
                          <a:effectLst/>
                        </a:rPr>
                        <a:t>פסיכוגראפי</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rtl="1"/>
                      <a:r>
                        <a:rPr lang="he-IL" sz="1800" dirty="0">
                          <a:effectLst/>
                        </a:rPr>
                        <a:t>מעמד סוציאלי</a:t>
                      </a:r>
                      <a:endParaRPr lang="en-US" sz="1800" dirty="0">
                        <a:effectLst/>
                        <a:latin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rtl="1"/>
                      <a:r>
                        <a:rPr lang="he-IL" sz="1800" dirty="0">
                          <a:effectLst/>
                        </a:rPr>
                        <a:t>נמוך, </a:t>
                      </a:r>
                      <a:r>
                        <a:rPr lang="he-IL" sz="1800" dirty="0" smtClean="0">
                          <a:effectLst/>
                        </a:rPr>
                        <a:t>עובדים</a:t>
                      </a:r>
                      <a:r>
                        <a:rPr lang="he-IL" sz="1800" dirty="0">
                          <a:effectLst/>
                        </a:rPr>
                        <a:t>, ומעמד בינוני</a:t>
                      </a:r>
                      <a:endParaRPr lang="en-US" sz="1800" dirty="0">
                        <a:effectLst/>
                        <a:latin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xmlns="" val="10008"/>
                  </a:ext>
                </a:extLst>
              </a:tr>
              <a:tr h="564616">
                <a:tc>
                  <a:txBody>
                    <a:bodyPr/>
                    <a:lstStyle/>
                    <a:p>
                      <a:pPr marL="0" marR="0" algn="r" rtl="1">
                        <a:lnSpc>
                          <a:spcPct val="107000"/>
                        </a:lnSpc>
                        <a:spcBef>
                          <a:spcPts val="0"/>
                        </a:spcBef>
                        <a:spcAft>
                          <a:spcPts val="750"/>
                        </a:spcAft>
                      </a:pPr>
                      <a:r>
                        <a:rPr lang="he-IL" sz="1800" dirty="0" smtClean="0">
                          <a:effectLst/>
                          <a:latin typeface="Calibri" panose="020F0502020204030204" pitchFamily="34" charset="0"/>
                          <a:ea typeface="Calibri" panose="020F0502020204030204" pitchFamily="34" charset="0"/>
                          <a:cs typeface="Arial" panose="020B0604020202020204" pitchFamily="34" charset="0"/>
                        </a:rPr>
                        <a:t>דתי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071" marR="54071" marT="0" marB="0">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tcPr>
                </a:tc>
                <a:tc>
                  <a:txBody>
                    <a:bodyPr/>
                    <a:lstStyle/>
                    <a:p>
                      <a:pPr algn="r" rtl="1"/>
                      <a:endParaRPr lang="en-US" sz="1800" dirty="0">
                        <a:effectLst/>
                        <a:latin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tcPr>
                </a:tc>
                <a:tc>
                  <a:txBody>
                    <a:bodyPr/>
                    <a:lstStyle/>
                    <a:p>
                      <a:pPr algn="r" rtl="1"/>
                      <a:r>
                        <a:rPr lang="he-IL" sz="1800" dirty="0" smtClean="0">
                          <a:effectLst/>
                          <a:latin typeface="Calibri" panose="020F0502020204030204" pitchFamily="34" charset="0"/>
                          <a:cs typeface="+mn-cs"/>
                        </a:rPr>
                        <a:t>כשרות</a:t>
                      </a:r>
                      <a:endParaRPr lang="en-US" sz="1800" dirty="0">
                        <a:effectLst/>
                        <a:latin typeface="Calibri" panose="020F0502020204030204" pitchFamily="34" charset="0"/>
                        <a:cs typeface="Arial" panose="020B0604020202020204" pitchFamily="34" charset="0"/>
                      </a:endParaRPr>
                    </a:p>
                  </a:txBody>
                  <a:tcPr marL="54071" marR="54071" marT="0" marB="0">
                    <a:lnL w="12700" cap="flat" cmpd="sng" algn="ctr">
                      <a:solidFill>
                        <a:schemeClr val="tx1"/>
                      </a:solidFill>
                      <a:prstDash val="sysDash"/>
                      <a:round/>
                      <a:headEnd type="none" w="med" len="med"/>
                      <a:tailEnd type="none" w="med" len="med"/>
                    </a:lnL>
                    <a:lnT w="1270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xmlns="" val="10009"/>
                  </a:ext>
                </a:extLst>
              </a:tr>
            </a:tbl>
          </a:graphicData>
        </a:graphic>
      </p:graphicFrame>
      <p:sp>
        <p:nvSpPr>
          <p:cNvPr id="9" name="CaixaDeTexto 8"/>
          <p:cNvSpPr txBox="1"/>
          <p:nvPr/>
        </p:nvSpPr>
        <p:spPr>
          <a:xfrm>
            <a:off x="8529851" y="491318"/>
            <a:ext cx="3357350" cy="646331"/>
          </a:xfrm>
          <a:prstGeom prst="rect">
            <a:avLst/>
          </a:prstGeom>
          <a:noFill/>
        </p:spPr>
        <p:txBody>
          <a:bodyPr wrap="square" rtlCol="0">
            <a:spAutoFit/>
          </a:bodyPr>
          <a:lstStyle/>
          <a:p>
            <a:pPr lvl="0"/>
            <a:r>
              <a:rPr lang="he-IL" b="1" dirty="0">
                <a:solidFill>
                  <a:srgbClr val="FF0000"/>
                </a:solidFill>
                <a:ea typeface="Calibri" panose="020F0502020204030204" pitchFamily="34" charset="0"/>
              </a:rPr>
              <a:t>מחקר צרכנים לפי מקדונלדס :</a:t>
            </a:r>
            <a:endParaRPr lang="en-US" b="1" dirty="0">
              <a:solidFill>
                <a:srgbClr val="FF0000"/>
              </a:solidFill>
            </a:endParaRPr>
          </a:p>
          <a:p>
            <a:endParaRPr lang="en-US" dirty="0"/>
          </a:p>
        </p:txBody>
      </p:sp>
    </p:spTree>
    <p:extLst>
      <p:ext uri="{BB962C8B-B14F-4D97-AF65-F5344CB8AC3E}">
        <p14:creationId xmlns:p14="http://schemas.microsoft.com/office/powerpoint/2010/main" val="113420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651</TotalTime>
  <Words>1364</Words>
  <Application>Microsoft Office PowerPoint</Application>
  <PresentationFormat>Widescreen</PresentationFormat>
  <Paragraphs>241</Paragraphs>
  <Slides>22</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Calibri</vt:lpstr>
      <vt:lpstr>Calibri Light</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Marwa Dow</dc:creator>
  <cp:lastModifiedBy>Marwa Dow</cp:lastModifiedBy>
  <cp:revision>58</cp:revision>
  <dcterms:created xsi:type="dcterms:W3CDTF">2017-05-10T07:28:33Z</dcterms:created>
  <dcterms:modified xsi:type="dcterms:W3CDTF">2017-05-21T11:05:25Z</dcterms:modified>
</cp:coreProperties>
</file>