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  <p:sldId id="262" r:id="rId6"/>
    <p:sldId id="261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E7DD-0D75-4C72-99D5-D0070863F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56FE2-4ED4-4F70-8065-8FEB5A2C1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40FA-42BE-43E1-B2CB-BF9A9721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8E62-DD24-4607-B4D1-74BB40F40E6B}" type="datetimeFigureOut">
              <a:rPr lang="ro-RO" smtClean="0"/>
              <a:t>01.04.2020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BCC9B-3BF7-4E0F-A657-349F4348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1FB99-4248-44B2-8B87-B441120D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D319-51D3-417C-BE6F-75CF4F2883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576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D19D-727E-4E17-9365-8BB3C5D7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CF0EF-4A79-4787-AA69-78C93CA76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F258F-4D29-4E9A-9220-ED1669D6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8E62-DD24-4607-B4D1-74BB40F40E6B}" type="datetimeFigureOut">
              <a:rPr lang="ro-RO" smtClean="0"/>
              <a:t>01.04.2020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935E-8D1E-4599-AA50-DC9C3A5B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B128-8719-4E15-A40D-368A0059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D319-51D3-417C-BE6F-75CF4F2883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439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6CF70-9572-4403-A273-EF87571F5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5886D-CD78-457B-8B7C-18D8637F4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4F152-AC5F-4B19-BB1E-8FE3BF3B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8E62-DD24-4607-B4D1-74BB40F40E6B}" type="datetimeFigureOut">
              <a:rPr lang="ro-RO" smtClean="0"/>
              <a:t>01.04.2020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5AB1-58D2-459A-A603-6171697E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DEBF-6423-49E1-BF86-21E5383E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D319-51D3-417C-BE6F-75CF4F2883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4923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35B8-17D4-44E9-BC30-7C934E95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2CD40-4AD7-40AE-80CB-1B08D182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2C3E-A567-4B92-AC15-56CEDC93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8E62-DD24-4607-B4D1-74BB40F40E6B}" type="datetimeFigureOut">
              <a:rPr lang="ro-RO" smtClean="0"/>
              <a:t>01.04.2020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92035-61CD-4607-8020-FDB3863D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CA5CE-5D14-4401-877B-4E7F21B7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D319-51D3-417C-BE6F-75CF4F2883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956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9311-4F31-48AE-AE9D-5483DC40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F70E5-6634-465D-B366-939A06978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6983-36FD-4067-BDA7-38CA37BF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8E62-DD24-4607-B4D1-74BB40F40E6B}" type="datetimeFigureOut">
              <a:rPr lang="ro-RO" smtClean="0"/>
              <a:t>01.04.2020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FEF7A-5141-4F03-85B1-2C480387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5126-406A-48EF-B9D9-EFE59153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D319-51D3-417C-BE6F-75CF4F2883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375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8B1C-F5B7-428E-B3AF-661B34BE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877ED-E132-4FED-A7E9-32090B108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69771-EC4B-483E-B91B-D5C7F59F0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241AB-76B7-4CDB-BE5F-C52F35D5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8E62-DD24-4607-B4D1-74BB40F40E6B}" type="datetimeFigureOut">
              <a:rPr lang="ro-RO" smtClean="0"/>
              <a:t>01.04.2020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A032B-D337-4FE9-A92A-99AAF677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3C82E-820A-42C5-A9D7-31B00A1E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D319-51D3-417C-BE6F-75CF4F2883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122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71AF-AD97-41AD-95CD-84D52D2C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32E00-76F6-4CC2-B8B4-B036F189C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07458-554B-49E9-A047-2BD2F96FD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AC28D-B50D-4A04-90DB-C7D7FE66C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3A769-1A77-4C2E-8827-A5BFFB5A9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4D1FE-AA92-4987-8FEB-CDDAB5D2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8E62-DD24-4607-B4D1-74BB40F40E6B}" type="datetimeFigureOut">
              <a:rPr lang="ro-RO" smtClean="0"/>
              <a:t>01.04.2020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5E911-9737-48F7-A89C-D1C68804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F65C4-7F4D-4F92-AA05-109A117D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D319-51D3-417C-BE6F-75CF4F2883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93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76AE-38AF-403B-97B4-9D11153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BBBF1-8B7B-4DC6-A242-46DE6987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8E62-DD24-4607-B4D1-74BB40F40E6B}" type="datetimeFigureOut">
              <a:rPr lang="ro-RO" smtClean="0"/>
              <a:t>01.04.2020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F66B6-F2CE-49CE-962A-9CC00782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2B4E4-7488-464D-9D95-3D573A18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D319-51D3-417C-BE6F-75CF4F2883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02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0CE5E-FFC9-43A8-A4EE-E9E82C82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8E62-DD24-4607-B4D1-74BB40F40E6B}" type="datetimeFigureOut">
              <a:rPr lang="ro-RO" smtClean="0"/>
              <a:t>01.04.2020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34E76-BE23-498B-A152-B96D1BD0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544DE-DDE3-4A4E-B62F-64474656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D319-51D3-417C-BE6F-75CF4F2883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921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2670-E59B-4614-B0D5-6F5E157E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312E-53FC-42F8-B1FB-B0C6DB7C0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10A8D-7870-41DF-9588-3AF709C9C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6C504-A182-4A9A-A528-37219B87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8E62-DD24-4607-B4D1-74BB40F40E6B}" type="datetimeFigureOut">
              <a:rPr lang="ro-RO" smtClean="0"/>
              <a:t>01.04.2020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0818D-2656-451D-893F-A6D677C5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FFCF-9B84-42A7-9BB9-C782CBAD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D319-51D3-417C-BE6F-75CF4F2883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740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6589-3158-470A-A10F-8E6F4E9B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0A8A0-F3E5-4907-9F50-F0A7848AD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172CD-F26D-4212-A5B5-25CB30E4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24D41-2A24-4A23-936A-01F2EDDA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8E62-DD24-4607-B4D1-74BB40F40E6B}" type="datetimeFigureOut">
              <a:rPr lang="ro-RO" smtClean="0"/>
              <a:t>01.04.2020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54D06-644E-418C-AA75-17CFC63A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C7FF1-430D-4FF5-B32B-E7E8ECA4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D319-51D3-417C-BE6F-75CF4F2883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66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DAFE5-4A5D-4139-A5D9-D9B3915E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30FD2-EA9A-4EAA-8878-4433EFA3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6BDCC-3284-42CD-95EF-F809BADCC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8E62-DD24-4607-B4D1-74BB40F40E6B}" type="datetimeFigureOut">
              <a:rPr lang="ro-RO" smtClean="0"/>
              <a:t>01.04.2020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AED5-68A9-4565-803A-38131A538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2F69-E5FC-4540-8B0A-6648F0CC9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D319-51D3-417C-BE6F-75CF4F2883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91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u78hx-66Xk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C385D8-4707-406F-B5C1-BA4A6420D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428" y="355600"/>
            <a:ext cx="9019712" cy="58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7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4F3F68-E3EC-42EA-A143-8C0D4CD9C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85" y="308499"/>
            <a:ext cx="6636799" cy="6241002"/>
          </a:xfrm>
        </p:spPr>
        <p:txBody>
          <a:bodyPr>
            <a:normAutofit fontScale="70000" lnSpcReduction="20000"/>
          </a:bodyPr>
          <a:lstStyle/>
          <a:p>
            <a:r>
              <a:rPr lang="ro-RO" sz="2900" b="1" dirty="0"/>
              <a:t>Activitate laborator </a:t>
            </a:r>
          </a:p>
          <a:p>
            <a:pPr marL="0" indent="0">
              <a:buNone/>
            </a:pPr>
            <a:r>
              <a:rPr lang="ro-RO" dirty="0"/>
              <a:t> Pe baza </a:t>
            </a:r>
            <a:r>
              <a:rPr lang="ro-RO" dirty="0" err="1"/>
              <a:t>exercitiului</a:t>
            </a:r>
            <a:r>
              <a:rPr lang="ro-RO" dirty="0"/>
              <a:t> nr 1. din laborator 6 </a:t>
            </a:r>
            <a:r>
              <a:rPr lang="ro-RO" dirty="0" err="1"/>
              <a:t>mentionat</a:t>
            </a:r>
            <a:r>
              <a:rPr lang="ro-RO" dirty="0"/>
              <a:t> mai jos:</a:t>
            </a:r>
          </a:p>
          <a:p>
            <a:pPr marL="0" indent="0">
              <a:buNone/>
            </a:pPr>
            <a:r>
              <a:rPr lang="ro-RO" dirty="0"/>
              <a:t>"Sa se scrie un program in C care </a:t>
            </a:r>
            <a:r>
              <a:rPr lang="ro-RO" dirty="0" err="1"/>
              <a:t>genereaza</a:t>
            </a:r>
            <a:r>
              <a:rPr lang="ro-RO" dirty="0"/>
              <a:t> un graf (figura de mai jos).  Se va specifica de la tastatura </a:t>
            </a:r>
            <a:r>
              <a:rPr lang="ro-RO" dirty="0" err="1"/>
              <a:t>numarul</a:t>
            </a:r>
            <a:r>
              <a:rPr lang="ro-RO" dirty="0"/>
              <a:t> de noduri (</a:t>
            </a:r>
            <a:r>
              <a:rPr lang="ro-RO" dirty="0" err="1"/>
              <a:t>vertices</a:t>
            </a:r>
            <a:r>
              <a:rPr lang="ro-RO" dirty="0"/>
              <a:t>), </a:t>
            </a:r>
            <a:r>
              <a:rPr lang="ro-RO" dirty="0" err="1"/>
              <a:t>numarul</a:t>
            </a:r>
            <a:r>
              <a:rPr lang="ro-RO" dirty="0"/>
              <a:t> de muchii (</a:t>
            </a:r>
            <a:r>
              <a:rPr lang="ro-RO" dirty="0" err="1"/>
              <a:t>edges</a:t>
            </a:r>
            <a:r>
              <a:rPr lang="ro-RO" dirty="0"/>
              <a:t>), perechile de noduri (u, v) pentru care exista muchii in graf."</a:t>
            </a:r>
          </a:p>
          <a:p>
            <a:r>
              <a:rPr lang="ro-RO" dirty="0"/>
              <a:t>Pe </a:t>
            </a:r>
            <a:r>
              <a:rPr lang="ro-RO" dirty="0" err="1"/>
              <a:t>langa</a:t>
            </a:r>
            <a:r>
              <a:rPr lang="ro-RO" dirty="0"/>
              <a:t> parcurgere BFS </a:t>
            </a:r>
            <a:r>
              <a:rPr lang="ro-RO" dirty="0" err="1"/>
              <a:t>realizati</a:t>
            </a:r>
            <a:r>
              <a:rPr lang="ro-RO" dirty="0"/>
              <a:t> </a:t>
            </a:r>
            <a:r>
              <a:rPr lang="ro-RO" dirty="0" err="1"/>
              <a:t>urmatoarele</a:t>
            </a:r>
            <a:endParaRPr lang="ro-RO" dirty="0"/>
          </a:p>
          <a:p>
            <a:r>
              <a:rPr lang="ro-RO" dirty="0"/>
              <a:t>- graful dat sa fie orientat</a:t>
            </a:r>
          </a:p>
          <a:p>
            <a:r>
              <a:rPr lang="ro-RO" dirty="0"/>
              <a:t>- </a:t>
            </a:r>
            <a:r>
              <a:rPr lang="ro-RO" dirty="0" err="1"/>
              <a:t>afisati</a:t>
            </a:r>
            <a:r>
              <a:rPr lang="ro-RO" dirty="0"/>
              <a:t> matricea de adiacenta</a:t>
            </a:r>
          </a:p>
          <a:p>
            <a:r>
              <a:rPr lang="ro-RO" dirty="0"/>
              <a:t>- </a:t>
            </a:r>
            <a:r>
              <a:rPr lang="ro-RO" dirty="0" err="1"/>
              <a:t>verificati</a:t>
            </a:r>
            <a:r>
              <a:rPr lang="ro-RO" dirty="0"/>
              <a:t> daca exista noduri intre anumite noduri date de la tastatura</a:t>
            </a:r>
          </a:p>
          <a:p>
            <a:r>
              <a:rPr lang="ro-RO" dirty="0"/>
              <a:t>- </a:t>
            </a:r>
            <a:r>
              <a:rPr lang="ro-RO" dirty="0" err="1"/>
              <a:t>afisati</a:t>
            </a:r>
            <a:r>
              <a:rPr lang="ro-RO" dirty="0"/>
              <a:t> cate muchii are garful</a:t>
            </a:r>
          </a:p>
          <a:p>
            <a:r>
              <a:rPr lang="ro-RO" dirty="0"/>
              <a:t>- parcurgerea dintr-un anumit nod dat (in caz ca nu </a:t>
            </a:r>
            <a:r>
              <a:rPr lang="ro-RO" dirty="0" err="1"/>
              <a:t>ati</a:t>
            </a:r>
            <a:r>
              <a:rPr lang="ro-RO" dirty="0"/>
              <a:t> implementat deja)</a:t>
            </a:r>
          </a:p>
          <a:p>
            <a:r>
              <a:rPr lang="ro-RO" dirty="0"/>
              <a:t>- desenarea arborelui grafului</a:t>
            </a:r>
          </a:p>
          <a:p>
            <a:endParaRPr lang="ro-RO" dirty="0"/>
          </a:p>
          <a:p>
            <a:r>
              <a:rPr lang="ro-RO" dirty="0"/>
              <a:t>Suplimentar</a:t>
            </a:r>
          </a:p>
          <a:p>
            <a:r>
              <a:rPr lang="ro-RO" dirty="0"/>
              <a:t>- calcularea costului parcurgerii grafului dintr-un nod dat. pentru fiecare muchie se va </a:t>
            </a:r>
            <a:r>
              <a:rPr lang="ro-RO" dirty="0" err="1"/>
              <a:t>mentiona</a:t>
            </a:r>
            <a:r>
              <a:rPr lang="ro-RO" dirty="0"/>
              <a:t> un cost</a:t>
            </a:r>
          </a:p>
          <a:p>
            <a:r>
              <a:rPr lang="ro-RO" dirty="0" err="1"/>
              <a:t>Afisarea</a:t>
            </a:r>
            <a:r>
              <a:rPr lang="ro-RO" dirty="0"/>
              <a:t> </a:t>
            </a:r>
            <a:r>
              <a:rPr lang="ro-RO" dirty="0" err="1"/>
              <a:t>parintiilor</a:t>
            </a:r>
            <a:r>
              <a:rPr lang="ro-RO" dirty="0"/>
              <a:t> </a:t>
            </a:r>
            <a:r>
              <a:rPr lang="ro-RO" dirty="0" err="1"/>
              <a:t>fiecarui</a:t>
            </a:r>
            <a:r>
              <a:rPr lang="ro-RO" dirty="0"/>
              <a:t> noi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85C3A6-29CA-4611-9725-E4F40FFC8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62724"/>
            <a:ext cx="56388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0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A056C-D301-4142-9EE5-4F62DBDF5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87" y="0"/>
            <a:ext cx="10516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0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5A79-6226-42B5-A723-109F4875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223"/>
          </a:xfrm>
        </p:spPr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grafuri</a:t>
            </a:r>
            <a:r>
              <a:rPr lang="en-US" dirty="0"/>
              <a:t> orientate/ </a:t>
            </a:r>
            <a:r>
              <a:rPr lang="en-US" dirty="0" err="1"/>
              <a:t>neorientate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1B944-6D07-4C51-B89C-AFDABDF46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790"/>
          <a:stretch/>
        </p:blipFill>
        <p:spPr>
          <a:xfrm>
            <a:off x="838200" y="1378197"/>
            <a:ext cx="10515600" cy="24036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2A1674-EB98-4E88-8395-6E8A214000B7}"/>
              </a:ext>
            </a:extLst>
          </p:cNvPr>
          <p:cNvSpPr/>
          <p:nvPr/>
        </p:nvSpPr>
        <p:spPr>
          <a:xfrm>
            <a:off x="1522163" y="1242054"/>
            <a:ext cx="27453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Graf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neorientat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AACA2-34AC-4AFB-869F-75A5C9DE05B7}"/>
              </a:ext>
            </a:extLst>
          </p:cNvPr>
          <p:cNvSpPr/>
          <p:nvPr/>
        </p:nvSpPr>
        <p:spPr>
          <a:xfrm>
            <a:off x="4450466" y="1253091"/>
            <a:ext cx="31686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Lista de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adiacen</a:t>
            </a:r>
            <a:r>
              <a:rPr lang="ro-RO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ță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7A2C5-658F-4EA4-B75B-DCB9887ACC69}"/>
              </a:ext>
            </a:extLst>
          </p:cNvPr>
          <p:cNvSpPr/>
          <p:nvPr/>
        </p:nvSpPr>
        <p:spPr>
          <a:xfrm>
            <a:off x="7696732" y="1242055"/>
            <a:ext cx="37115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Matrice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adiacen</a:t>
            </a:r>
            <a:r>
              <a:rPr lang="ro-RO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ță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22208-80FC-4B5C-9E5A-1AA74EE05268}"/>
              </a:ext>
            </a:extLst>
          </p:cNvPr>
          <p:cNvSpPr/>
          <p:nvPr/>
        </p:nvSpPr>
        <p:spPr>
          <a:xfrm>
            <a:off x="8288133" y="3481193"/>
            <a:ext cx="37115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Matrice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adiacen</a:t>
            </a:r>
            <a:r>
              <a:rPr lang="ro-RO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ță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4EA04-91CF-4BE1-B12F-143CB23C19B3}"/>
              </a:ext>
            </a:extLst>
          </p:cNvPr>
          <p:cNvSpPr/>
          <p:nvPr/>
        </p:nvSpPr>
        <p:spPr>
          <a:xfrm>
            <a:off x="4593988" y="3494100"/>
            <a:ext cx="31686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Lista de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adiacen</a:t>
            </a:r>
            <a:r>
              <a:rPr lang="ro-RO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ță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6BA99-CD79-4C9C-AB48-8EAFA4958509}"/>
              </a:ext>
            </a:extLst>
          </p:cNvPr>
          <p:cNvSpPr/>
          <p:nvPr/>
        </p:nvSpPr>
        <p:spPr>
          <a:xfrm>
            <a:off x="1795950" y="3494100"/>
            <a:ext cx="23253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Graf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orientat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296F7C-23EA-48F6-B728-9C135864BC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66"/>
          <a:stretch/>
        </p:blipFill>
        <p:spPr>
          <a:xfrm>
            <a:off x="829322" y="4091094"/>
            <a:ext cx="11001375" cy="25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9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30C8-9121-4F67-A512-BA4ED8B3F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8862"/>
          </a:xfrm>
        </p:spPr>
        <p:txBody>
          <a:bodyPr/>
          <a:lstStyle/>
          <a:p>
            <a:r>
              <a:rPr lang="en-US" dirty="0"/>
              <a:t>BFS - </a:t>
            </a:r>
            <a:r>
              <a:rPr lang="ro-RO" b="1" dirty="0" err="1"/>
              <a:t>Breadth-first</a:t>
            </a:r>
            <a:r>
              <a:rPr lang="ro-RO" b="1" dirty="0"/>
              <a:t> </a:t>
            </a:r>
            <a:r>
              <a:rPr lang="ro-RO" b="1" dirty="0" err="1"/>
              <a:t>Search</a:t>
            </a:r>
            <a:r>
              <a:rPr lang="ro-RO" b="1" dirty="0"/>
              <a:t> 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49127-ABEC-4E45-AEF9-F550B92D8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5075"/>
            <a:ext cx="9289001" cy="3533775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Parcurgerea în lățime (</a:t>
            </a:r>
            <a:r>
              <a:rPr lang="ro-RO" b="1" dirty="0" err="1"/>
              <a:t>Breadth-first</a:t>
            </a:r>
            <a:r>
              <a:rPr lang="ro-RO" b="1" dirty="0"/>
              <a:t> </a:t>
            </a:r>
            <a:r>
              <a:rPr lang="ro-RO" b="1" dirty="0" err="1"/>
              <a:t>Search</a:t>
            </a:r>
            <a:r>
              <a:rPr lang="ro-RO" b="1" dirty="0"/>
              <a:t> - BFS</a:t>
            </a:r>
            <a:r>
              <a:rPr lang="ro-RO" dirty="0"/>
              <a:t>) presupune vizitarea nodurilor în următoarea ordine: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dirty="0"/>
              <a:t>nodul sursă (considerat a fi pe nivelul 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dirty="0"/>
              <a:t>vecinii nodului sursă (aceștia constituind nivelul 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dirty="0"/>
              <a:t>vecinii încă nevizitați ai nodurilor de pe nivelul 1 (aceștia constituind nivelul 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dirty="0"/>
              <a:t>vecinii încă nevizitați ai nodurilor de pe nivelul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dirty="0" err="1"/>
              <a:t>ş.a.m.d</a:t>
            </a:r>
            <a:r>
              <a:rPr lang="ro-RO" dirty="0"/>
              <a:t>. </a:t>
            </a:r>
          </a:p>
          <a:p>
            <a:r>
              <a:rPr lang="ro-RO" dirty="0"/>
              <a:t>Caracteristica esențială a acestui tip de parcurgere este, deci, că se preferă explorarea </a:t>
            </a:r>
            <a:r>
              <a:rPr lang="ro-RO" b="1" dirty="0"/>
              <a:t>în lățime</a:t>
            </a:r>
            <a:r>
              <a:rPr lang="ro-RO" dirty="0"/>
              <a:t>, a nodurilor de pe același nivel (aceeași depărtare față de sursă) în detrimentul celei </a:t>
            </a:r>
            <a:r>
              <a:rPr lang="ro-RO" b="1" dirty="0"/>
              <a:t>în adâncime</a:t>
            </a:r>
            <a:r>
              <a:rPr lang="ro-RO" dirty="0"/>
              <a:t>, a nodurilor de pe nivelul următor.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75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30C8-9121-4F67-A512-BA4ED8B3F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8862"/>
          </a:xfrm>
        </p:spPr>
        <p:txBody>
          <a:bodyPr/>
          <a:lstStyle/>
          <a:p>
            <a:r>
              <a:rPr lang="en-US" dirty="0"/>
              <a:t>BFS - </a:t>
            </a:r>
            <a:r>
              <a:rPr lang="ro-RO" b="1" dirty="0" err="1"/>
              <a:t>Breadth-first</a:t>
            </a:r>
            <a:r>
              <a:rPr lang="ro-RO" b="1" dirty="0"/>
              <a:t> </a:t>
            </a:r>
            <a:r>
              <a:rPr lang="ro-RO" b="1" dirty="0" err="1"/>
              <a:t>Search</a:t>
            </a:r>
            <a:r>
              <a:rPr lang="ro-RO" b="1" dirty="0"/>
              <a:t> 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2F165-8F72-4AE6-B6BE-667E0400D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37" y="3086100"/>
            <a:ext cx="6410325" cy="3771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6849127-ABEC-4E45-AEF9-F550B92D8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2583"/>
            <a:ext cx="9289001" cy="4136994"/>
          </a:xfrm>
        </p:spPr>
        <p:txBody>
          <a:bodyPr>
            <a:normAutofit/>
          </a:bodyPr>
          <a:lstStyle/>
          <a:p>
            <a:r>
              <a:rPr lang="ro-RO" dirty="0"/>
              <a:t>BFS – implica parcurgerea /traversarea nodurilor pe nivele (in ordine).</a:t>
            </a: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5A79-6226-42B5-A723-109F4875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 animat BFS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792E8-1E57-4389-94FE-55BD94687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14" y="2439283"/>
            <a:ext cx="4132566" cy="3867374"/>
          </a:xfrm>
        </p:spPr>
      </p:pic>
    </p:spTree>
    <p:extLst>
      <p:ext uri="{BB962C8B-B14F-4D97-AF65-F5344CB8AC3E}">
        <p14:creationId xmlns:p14="http://schemas.microsoft.com/office/powerpoint/2010/main" val="30437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5A79-6226-42B5-A723-109F4875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BFS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A40F0-3D6A-4D47-8CC2-CD533674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Se parcurge nodul de start, apoi vecinii acestuia, apoi vecinii nevizitați ai acestora, etc, până când sunt vizitate toate nodurile accesibile. Practic, pentru a stabili ordinea de vizitare se folosește o structura de date </a:t>
            </a:r>
            <a:r>
              <a:rPr lang="ro-RO" b="1" dirty="0"/>
              <a:t>coadă</a:t>
            </a:r>
            <a:r>
              <a:rPr lang="ro-RO" dirty="0"/>
              <a:t>, iar pentru a stabili dacă un nod a fost sau nu vizitat se </a:t>
            </a:r>
            <a:r>
              <a:rPr lang="ro-RO" dirty="0" err="1"/>
              <a:t>foloseşte</a:t>
            </a:r>
            <a:r>
              <a:rPr lang="ro-RO" dirty="0"/>
              <a:t> un </a:t>
            </a:r>
            <a:r>
              <a:rPr lang="ro-RO" b="1" dirty="0"/>
              <a:t>vector de vizitare</a:t>
            </a:r>
            <a:r>
              <a:rPr lang="ro-RO" dirty="0"/>
              <a:t> caracteristic.</a:t>
            </a:r>
          </a:p>
          <a:p>
            <a:pPr marL="0" indent="0">
              <a:buNone/>
            </a:pPr>
            <a:r>
              <a:rPr lang="ro-RO" b="1" dirty="0"/>
              <a:t>Algoritmul</a:t>
            </a:r>
            <a:r>
              <a:rPr lang="ro-RO" dirty="0"/>
              <a:t> este:</a:t>
            </a:r>
          </a:p>
          <a:p>
            <a:r>
              <a:rPr lang="ro-RO" dirty="0" err="1"/>
              <a:t>adaugăm</a:t>
            </a:r>
            <a:r>
              <a:rPr lang="ro-RO" dirty="0"/>
              <a:t> în coadă nodul inițial și îl vizităm</a:t>
            </a:r>
          </a:p>
          <a:p>
            <a:r>
              <a:rPr lang="ro-RO" dirty="0"/>
              <a:t>cât timp coada este </a:t>
            </a:r>
            <a:r>
              <a:rPr lang="ro-RO" dirty="0" err="1"/>
              <a:t>nevidă</a:t>
            </a:r>
            <a:r>
              <a:rPr lang="ro-RO" dirty="0"/>
              <a:t> </a:t>
            </a:r>
          </a:p>
          <a:p>
            <a:pPr lvl="1"/>
            <a:r>
              <a:rPr lang="ro-RO" dirty="0"/>
              <a:t>extragem un element din coadă și în afișăm</a:t>
            </a:r>
          </a:p>
          <a:p>
            <a:pPr lvl="1"/>
            <a:r>
              <a:rPr lang="ro-RO" dirty="0"/>
              <a:t>determinăm vecinii nevizitați ai nodului extras, îi vizităm și îi adăugăm în coadă</a:t>
            </a:r>
          </a:p>
          <a:p>
            <a:pPr lvl="1"/>
            <a:r>
              <a:rPr lang="ro-RO" dirty="0"/>
              <a:t>eliminăm elementul din coadă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6253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7EFD33A-4A42-49EA-8D83-3064A1CFA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57" y="207700"/>
            <a:ext cx="9312055" cy="644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5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Breadth First Traversal for a Graph | GeeksforGeeks">
            <a:hlinkClick r:id="" action="ppaction://media"/>
            <a:extLst>
              <a:ext uri="{FF2B5EF4-FFF2-40B4-BE49-F238E27FC236}">
                <a16:creationId xmlns:a16="http://schemas.microsoft.com/office/drawing/2014/main" id="{5A059884-A260-4869-B215-D768E32FB9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02190" y="568171"/>
            <a:ext cx="9908466" cy="58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5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C7FB182557A419BEFF21393381A90" ma:contentTypeVersion="2" ma:contentTypeDescription="Create a new document." ma:contentTypeScope="" ma:versionID="8cc864b7fb158464c46d25655cbd34f0">
  <xsd:schema xmlns:xsd="http://www.w3.org/2001/XMLSchema" xmlns:xs="http://www.w3.org/2001/XMLSchema" xmlns:p="http://schemas.microsoft.com/office/2006/metadata/properties" xmlns:ns2="dd6f5f01-e9c9-4a7c-a03a-19b3e1acd101" targetNamespace="http://schemas.microsoft.com/office/2006/metadata/properties" ma:root="true" ma:fieldsID="35eedf1b543c4ce275bd301f3089e644" ns2:_="">
    <xsd:import namespace="dd6f5f01-e9c9-4a7c-a03a-19b3e1acd1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f5f01-e9c9-4a7c-a03a-19b3e1acd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CCF8CA-D40A-4D45-A6F5-DD19D7A94084}"/>
</file>

<file path=customXml/itemProps2.xml><?xml version="1.0" encoding="utf-8"?>
<ds:datastoreItem xmlns:ds="http://schemas.openxmlformats.org/officeDocument/2006/customXml" ds:itemID="{7861B0B8-E0DF-46DE-AD47-CC2632F6A66E}"/>
</file>

<file path=customXml/itemProps3.xml><?xml version="1.0" encoding="utf-8"?>
<ds:datastoreItem xmlns:ds="http://schemas.openxmlformats.org/officeDocument/2006/customXml" ds:itemID="{3A0A0FDB-F1A7-43D8-980A-3794C6B2BDBD}"/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409</Words>
  <Application>Microsoft Office PowerPoint</Application>
  <PresentationFormat>Widescreen</PresentationFormat>
  <Paragraphs>40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Exemple de grafuri orientate/ neorientate</vt:lpstr>
      <vt:lpstr>BFS - Breadth-first Search </vt:lpstr>
      <vt:lpstr>BFS - Breadth-first Search </vt:lpstr>
      <vt:lpstr>Exemplu animat BFS</vt:lpstr>
      <vt:lpstr>BFS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 - Breadth-first Search</dc:title>
  <dc:creator>Sergiu</dc:creator>
  <cp:lastModifiedBy>Sergiu</cp:lastModifiedBy>
  <cp:revision>13</cp:revision>
  <dcterms:created xsi:type="dcterms:W3CDTF">2020-04-01T06:51:44Z</dcterms:created>
  <dcterms:modified xsi:type="dcterms:W3CDTF">2020-04-01T08:52:38Z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0x010100810C7FB182557A419BEFF21393381A90</vt:lpwstr>
  </property>
</Properties>
</file>