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7.svg" ContentType="image/svg+xml"/>
  <Override PartName="/ppt/media/image2.svg" ContentType="image/svg+xml"/>
  <Override PartName="/ppt/media/image6.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267" r:id="rId4"/>
    <p:sldId id="266" r:id="rId6"/>
    <p:sldId id="258" r:id="rId7"/>
    <p:sldId id="268" r:id="rId8"/>
    <p:sldId id="262" r:id="rId9"/>
    <p:sldId id="265" r:id="rId10"/>
  </p:sldIdLst>
  <p:sldSz cx="18288000" cy="10287000"/>
  <p:notesSz cx="6858000" cy="9144000"/>
  <p:embeddedFontLst>
    <p:embeddedFont>
      <p:font typeface="Candara" panose="020E0502030303020204" charset="0"/>
      <p:regular r:id="rId14"/>
      <p:bold r:id="rId15"/>
      <p:italic r:id="rId16"/>
      <p:boldItalic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userDrawn="1">
          <p15:clr>
            <a:srgbClr val="A4A3A4"/>
          </p15:clr>
        </p15:guide>
        <p15:guide id="2"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02"/>
        <p:guide pos="290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CED96-068A-4274-8614-CE8858D45159}"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DBC96-224C-4F47-B1D0-6020CB55D1D9}"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endParaRPr lang="fr-F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r>
              <a:rPr lang="en-US" altLang="fr-FR" b="1"/>
              <a:t> Au Burkina Faso, un pays riche en talents et en idées novatrices, le potentiel pour transformer ces innovations en solutions concrètes est immense. Cependant, pour maximiser cet impact, il est crucial de créer des synergies entre les différents acteurs de l'écosystème de l'innovation. C'est dans cette optique que se dessine la nécessité de concevoir une plateforme collaborative dédiée aux innovateurs burkinabés. </a:t>
            </a:r>
            <a:endParaRPr lang="en-US" altLang="fr-F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endParaRPr lang="fr-F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endParaRPr lang="fr-F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ags" Target="../tags/tag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tags" Target="../tags/tag2.xml"/><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9.sv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tags" Target="../tags/tag3.xml"/><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4.xml"/><Relationship Id="rId7" Type="http://schemas.openxmlformats.org/officeDocument/2006/relationships/image" Target="../media/image17.sv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790001">
            <a:off x="8165084" y="-34516"/>
            <a:ext cx="12588514" cy="11392605"/>
          </a:xfrm>
          <a:custGeom>
            <a:avLst/>
            <a:gdLst/>
            <a:ahLst/>
            <a:cxnLst/>
            <a:rect l="l" t="t" r="r" b="b"/>
            <a:pathLst>
              <a:path w="12588514" h="11392605">
                <a:moveTo>
                  <a:pt x="0" y="0"/>
                </a:moveTo>
                <a:lnTo>
                  <a:pt x="12588514" y="0"/>
                </a:lnTo>
                <a:lnTo>
                  <a:pt x="12588514" y="11392606"/>
                </a:lnTo>
                <a:lnTo>
                  <a:pt x="0" y="11392606"/>
                </a:lnTo>
                <a:lnTo>
                  <a:pt x="0" y="0"/>
                </a:lnTo>
                <a:close/>
              </a:path>
            </a:pathLst>
          </a:custGeom>
          <a:blipFill>
            <a:blip r:embed="rId1">
              <a:alphaModFix amt="23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6665587" y="8806339"/>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4" name="Freeform 4"/>
          <p:cNvSpPr/>
          <p:nvPr/>
        </p:nvSpPr>
        <p:spPr>
          <a:xfrm>
            <a:off x="294005" y="8626475"/>
            <a:ext cx="4557395" cy="1263015"/>
          </a:xfrm>
          <a:custGeom>
            <a:avLst/>
            <a:gdLst/>
            <a:ahLst/>
            <a:cxnLst/>
            <a:rect l="l" t="t" r="r" b="b"/>
            <a:pathLst>
              <a:path w="2680447" h="1263161">
                <a:moveTo>
                  <a:pt x="0" y="0"/>
                </a:moveTo>
                <a:lnTo>
                  <a:pt x="2680447" y="0"/>
                </a:lnTo>
                <a:lnTo>
                  <a:pt x="2680447" y="1263160"/>
                </a:lnTo>
                <a:lnTo>
                  <a:pt x="0" y="1263160"/>
                </a:lnTo>
                <a:lnTo>
                  <a:pt x="0" y="0"/>
                </a:lnTo>
                <a:close/>
              </a:path>
            </a:pathLst>
          </a:custGeom>
          <a:blipFill>
            <a:blip r:embed="rId4"/>
            <a:stretch>
              <a:fillRect/>
            </a:stretch>
          </a:blipFill>
        </p:spPr>
      </p:sp>
      <p:sp>
        <p:nvSpPr>
          <p:cNvPr id="5" name="Freeform 5"/>
          <p:cNvSpPr/>
          <p:nvPr/>
        </p:nvSpPr>
        <p:spPr>
          <a:xfrm>
            <a:off x="293922" y="168858"/>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6" name="TextBox 6"/>
          <p:cNvSpPr txBox="1"/>
          <p:nvPr/>
        </p:nvSpPr>
        <p:spPr>
          <a:xfrm>
            <a:off x="1524000" y="3314700"/>
            <a:ext cx="15993745" cy="3992245"/>
          </a:xfrm>
          <a:prstGeom prst="rect">
            <a:avLst/>
          </a:prstGeom>
        </p:spPr>
        <p:txBody>
          <a:bodyPr wrap="square" lIns="0" tIns="0" rIns="0" bIns="0" rtlCol="0" anchor="t">
            <a:noAutofit/>
          </a:bodyPr>
          <a:lstStyle/>
          <a:p>
            <a:pPr algn="l">
              <a:lnSpc>
                <a:spcPts val="10935"/>
              </a:lnSpc>
            </a:pPr>
            <a:r>
              <a:rPr lang="fr-FR" altLang="en-US" sz="6600">
                <a:solidFill>
                  <a:srgbClr val="000000"/>
                </a:solidFill>
                <a:latin typeface="Times New Roman" panose="02020603050405020304" charset="0"/>
                <a:cs typeface="Times New Roman" panose="02020603050405020304" charset="0"/>
              </a:rPr>
              <a:t>Conception d</a:t>
            </a:r>
            <a:r>
              <a:rPr lang="en-US" altLang="en-US" sz="6600">
                <a:solidFill>
                  <a:srgbClr val="000000"/>
                </a:solidFill>
                <a:latin typeface="Times New Roman" panose="02020603050405020304" charset="0"/>
                <a:cs typeface="Times New Roman" panose="02020603050405020304" charset="0"/>
              </a:rPr>
              <a:t>’une plateforme collaborative des innovateurs de l’ecosysteme du burkina faso</a:t>
            </a:r>
            <a:endParaRPr lang="en-US" altLang="en-US" sz="6600">
              <a:solidFill>
                <a:srgbClr val="000000"/>
              </a:solidFill>
              <a:latin typeface="Times New Roman" panose="02020603050405020304" charset="0"/>
              <a:cs typeface="Times New Roman" panose="02020603050405020304" charset="0"/>
            </a:endParaRPr>
          </a:p>
        </p:txBody>
      </p:sp>
      <p:sp>
        <p:nvSpPr>
          <p:cNvPr id="7" name="TextBox 7"/>
          <p:cNvSpPr txBox="1"/>
          <p:nvPr/>
        </p:nvSpPr>
        <p:spPr>
          <a:xfrm>
            <a:off x="4267307" y="1486027"/>
            <a:ext cx="8905655" cy="1261110"/>
          </a:xfrm>
          <a:prstGeom prst="rect">
            <a:avLst/>
          </a:prstGeom>
        </p:spPr>
        <p:txBody>
          <a:bodyPr lIns="0" tIns="0" rIns="0" bIns="0" rtlCol="0" anchor="t">
            <a:spAutoFit/>
          </a:bodyPr>
          <a:lstStyle/>
          <a:p>
            <a:pPr algn="ctr">
              <a:lnSpc>
                <a:spcPts val="9835"/>
              </a:lnSpc>
            </a:pPr>
            <a:r>
              <a:rPr lang="en-US" sz="13800">
                <a:solidFill>
                  <a:srgbClr val="5E17EB"/>
                </a:solidFill>
                <a:latin typeface="Times New Roman" panose="02020603050405020304" charset="0"/>
                <a:cs typeface="Times New Roman" panose="02020603050405020304" charset="0"/>
              </a:rPr>
              <a:t>Th</a:t>
            </a:r>
            <a:r>
              <a:rPr lang="fr-FR" altLang="en-US" sz="13800">
                <a:solidFill>
                  <a:srgbClr val="5E17EB"/>
                </a:solidFill>
                <a:latin typeface="Times New Roman" panose="02020603050405020304" charset="0"/>
                <a:cs typeface="Times New Roman" panose="02020603050405020304" charset="0"/>
              </a:rPr>
              <a:t>è</a:t>
            </a:r>
            <a:r>
              <a:rPr lang="en-US" sz="13800">
                <a:solidFill>
                  <a:srgbClr val="5E17EB"/>
                </a:solidFill>
                <a:latin typeface="Times New Roman" panose="02020603050405020304" charset="0"/>
                <a:cs typeface="Times New Roman" panose="02020603050405020304" charset="0"/>
              </a:rPr>
              <a:t>me</a:t>
            </a:r>
            <a:endParaRPr lang="en-US" sz="13800">
              <a:solidFill>
                <a:srgbClr val="5E17EB"/>
              </a:solidFill>
              <a:latin typeface="Times New Roman" panose="02020603050405020304" charset="0"/>
              <a:cs typeface="Times New Roman" panose="02020603050405020304" charset="0"/>
            </a:endParaRPr>
          </a:p>
        </p:txBody>
      </p:sp>
      <p:sp>
        <p:nvSpPr>
          <p:cNvPr id="12" name="Freeform 12"/>
          <p:cNvSpPr/>
          <p:nvPr/>
        </p:nvSpPr>
        <p:spPr>
          <a:xfrm>
            <a:off x="17176967" y="9212684"/>
            <a:ext cx="446794" cy="667972"/>
          </a:xfrm>
          <a:custGeom>
            <a:avLst/>
            <a:gdLst/>
            <a:ahLst/>
            <a:cxnLst/>
            <a:rect l="l" t="t" r="r" b="b"/>
            <a:pathLst>
              <a:path w="446794" h="667972">
                <a:moveTo>
                  <a:pt x="0" y="0"/>
                </a:moveTo>
                <a:lnTo>
                  <a:pt x="446795" y="0"/>
                </a:lnTo>
                <a:lnTo>
                  <a:pt x="446795" y="667971"/>
                </a:lnTo>
                <a:lnTo>
                  <a:pt x="0" y="6679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AutoShape 13"/>
          <p:cNvSpPr/>
          <p:nvPr/>
        </p:nvSpPr>
        <p:spPr>
          <a:xfrm>
            <a:off x="4114907" y="3010027"/>
            <a:ext cx="8598966" cy="0"/>
          </a:xfrm>
          <a:prstGeom prst="line">
            <a:avLst/>
          </a:prstGeom>
          <a:ln w="85725" cap="flat">
            <a:solidFill>
              <a:srgbClr val="5E17EB"/>
            </a:solidFill>
            <a:prstDash val="solid"/>
            <a:headEnd type="none" w="sm" len="sm"/>
            <a:tailEnd type="none" w="sm" len="sm"/>
          </a:ln>
        </p:spPr>
      </p:sp>
      <p:sp>
        <p:nvSpPr>
          <p:cNvPr id="14" name="TextBox 14"/>
          <p:cNvSpPr txBox="1"/>
          <p:nvPr/>
        </p:nvSpPr>
        <p:spPr>
          <a:xfrm>
            <a:off x="579755" y="8804910"/>
            <a:ext cx="4145280" cy="825500"/>
          </a:xfrm>
          <a:prstGeom prst="rect">
            <a:avLst/>
          </a:prstGeom>
        </p:spPr>
        <p:txBody>
          <a:bodyPr wrap="square" lIns="0" tIns="0" rIns="0" bIns="0" rtlCol="0" anchor="t">
            <a:spAutoFit/>
          </a:bodyPr>
          <a:lstStyle/>
          <a:p>
            <a:pPr algn="ctr">
              <a:lnSpc>
                <a:spcPts val="6440"/>
              </a:lnSpc>
            </a:pPr>
            <a:r>
              <a:rPr lang="fr-FR" altLang="en-US" sz="4600">
                <a:solidFill>
                  <a:srgbClr val="000000"/>
                </a:solidFill>
                <a:latin typeface="Sansation Bold" panose="02000000000000000000"/>
              </a:rPr>
              <a:t>27</a:t>
            </a:r>
            <a:r>
              <a:rPr lang="en-US" altLang="en-US" sz="4600">
                <a:solidFill>
                  <a:srgbClr val="000000"/>
                </a:solidFill>
                <a:latin typeface="Sansation Bold" panose="02000000000000000000"/>
              </a:rPr>
              <a:t>/06/</a:t>
            </a:r>
            <a:r>
              <a:rPr lang="en-US" sz="4600">
                <a:solidFill>
                  <a:srgbClr val="000000"/>
                </a:solidFill>
                <a:latin typeface="Sansation Bold" panose="02000000000000000000"/>
              </a:rPr>
              <a:t>20</a:t>
            </a:r>
            <a:r>
              <a:rPr lang="fr-FR" altLang="en-US" sz="4600">
                <a:solidFill>
                  <a:srgbClr val="000000"/>
                </a:solidFill>
                <a:latin typeface="Sansation Bold" panose="02000000000000000000"/>
              </a:rPr>
              <a:t>24</a:t>
            </a:r>
            <a:endParaRPr lang="fr-FR" altLang="en-US" sz="4600">
              <a:solidFill>
                <a:srgbClr val="000000"/>
              </a:solidFill>
              <a:latin typeface="Sansation Bold"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790001">
            <a:off x="8165084" y="-34516"/>
            <a:ext cx="12588514" cy="11392605"/>
          </a:xfrm>
          <a:custGeom>
            <a:avLst/>
            <a:gdLst/>
            <a:ahLst/>
            <a:cxnLst/>
            <a:rect l="l" t="t" r="r" b="b"/>
            <a:pathLst>
              <a:path w="12588514" h="11392605">
                <a:moveTo>
                  <a:pt x="0" y="0"/>
                </a:moveTo>
                <a:lnTo>
                  <a:pt x="12588514" y="0"/>
                </a:lnTo>
                <a:lnTo>
                  <a:pt x="12588514" y="11392606"/>
                </a:lnTo>
                <a:lnTo>
                  <a:pt x="0" y="11392606"/>
                </a:lnTo>
                <a:lnTo>
                  <a:pt x="0" y="0"/>
                </a:lnTo>
                <a:close/>
              </a:path>
            </a:pathLst>
          </a:custGeom>
          <a:blipFill>
            <a:blip r:embed="rId1">
              <a:alphaModFix amt="23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6665587" y="8806339"/>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4" name="Freeform 4"/>
          <p:cNvSpPr/>
          <p:nvPr/>
        </p:nvSpPr>
        <p:spPr>
          <a:xfrm>
            <a:off x="293922" y="8626720"/>
            <a:ext cx="2680447" cy="1263161"/>
          </a:xfrm>
          <a:custGeom>
            <a:avLst/>
            <a:gdLst/>
            <a:ahLst/>
            <a:cxnLst/>
            <a:rect l="l" t="t" r="r" b="b"/>
            <a:pathLst>
              <a:path w="2680447" h="1263161">
                <a:moveTo>
                  <a:pt x="0" y="0"/>
                </a:moveTo>
                <a:lnTo>
                  <a:pt x="2680447" y="0"/>
                </a:lnTo>
                <a:lnTo>
                  <a:pt x="2680447" y="1263160"/>
                </a:lnTo>
                <a:lnTo>
                  <a:pt x="0" y="1263160"/>
                </a:lnTo>
                <a:lnTo>
                  <a:pt x="0" y="0"/>
                </a:lnTo>
                <a:close/>
              </a:path>
            </a:pathLst>
          </a:custGeom>
          <a:blipFill>
            <a:blip r:embed="rId4"/>
            <a:stretch>
              <a:fillRect/>
            </a:stretch>
          </a:blipFill>
        </p:spPr>
      </p:sp>
      <p:sp>
        <p:nvSpPr>
          <p:cNvPr id="5" name="Freeform 5"/>
          <p:cNvSpPr/>
          <p:nvPr/>
        </p:nvSpPr>
        <p:spPr>
          <a:xfrm>
            <a:off x="293922" y="168858"/>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11" name="Zone de texte 10"/>
          <p:cNvSpPr txBox="1"/>
          <p:nvPr/>
        </p:nvSpPr>
        <p:spPr>
          <a:xfrm>
            <a:off x="1904365" y="3896995"/>
            <a:ext cx="7139940" cy="3723005"/>
          </a:xfrm>
          <a:prstGeom prst="rect">
            <a:avLst/>
          </a:prstGeom>
          <a:noFill/>
        </p:spPr>
        <p:txBody>
          <a:bodyPr wrap="square" rtlCol="0">
            <a:noAutofit/>
          </a:bodyPr>
          <a:p>
            <a:r>
              <a:rPr lang="en-US" altLang="fr-FR" sz="4800">
                <a:latin typeface="Candara" panose="020E0502030303020204" charset="0"/>
                <a:cs typeface="Candara" panose="020E0502030303020204" charset="0"/>
              </a:rPr>
              <a:t>KINI Ingrid</a:t>
            </a:r>
            <a:endParaRPr lang="en-US" altLang="fr-FR" sz="4800">
              <a:latin typeface="Candara" panose="020E0502030303020204" charset="0"/>
              <a:cs typeface="Candara" panose="020E0502030303020204" charset="0"/>
            </a:endParaRPr>
          </a:p>
          <a:p>
            <a:r>
              <a:rPr lang="en-US" altLang="fr-FR" sz="4800">
                <a:latin typeface="Candara" panose="020E0502030303020204" charset="0"/>
                <a:cs typeface="Candara" panose="020E0502030303020204" charset="0"/>
              </a:rPr>
              <a:t>KONE Kader</a:t>
            </a:r>
            <a:endParaRPr lang="en-US" altLang="fr-FR" sz="4800">
              <a:latin typeface="Candara" panose="020E0502030303020204" charset="0"/>
              <a:cs typeface="Candara" panose="020E0502030303020204" charset="0"/>
            </a:endParaRPr>
          </a:p>
          <a:p>
            <a:r>
              <a:rPr lang="en-US" altLang="fr-FR" sz="4800">
                <a:latin typeface="Candara" panose="020E0502030303020204" charset="0"/>
                <a:cs typeface="Candara" panose="020E0502030303020204" charset="0"/>
              </a:rPr>
              <a:t>OUEDRAOGO Severine</a:t>
            </a:r>
            <a:endParaRPr lang="en-US" altLang="fr-FR" sz="4800">
              <a:latin typeface="Candara" panose="020E0502030303020204" charset="0"/>
              <a:cs typeface="Candara" panose="020E0502030303020204" charset="0"/>
            </a:endParaRPr>
          </a:p>
          <a:p>
            <a:r>
              <a:rPr lang="en-US" altLang="fr-FR" sz="4800">
                <a:latin typeface="Candara" panose="020E0502030303020204" charset="0"/>
                <a:cs typeface="Candara" panose="020E0502030303020204" charset="0"/>
              </a:rPr>
              <a:t>ZOMBRE Christian</a:t>
            </a:r>
            <a:endParaRPr lang="en-US" altLang="fr-FR" sz="4800">
              <a:latin typeface="Candara" panose="020E0502030303020204" charset="0"/>
              <a:cs typeface="Candara" panose="020E0502030303020204" charset="0"/>
            </a:endParaRPr>
          </a:p>
        </p:txBody>
      </p:sp>
      <p:sp>
        <p:nvSpPr>
          <p:cNvPr id="8" name="TextBox 7"/>
          <p:cNvSpPr txBox="1"/>
          <p:nvPr>
            <p:custDataLst>
              <p:tags r:id="rId5"/>
            </p:custDataLst>
          </p:nvPr>
        </p:nvSpPr>
        <p:spPr>
          <a:xfrm>
            <a:off x="9352280" y="2552700"/>
            <a:ext cx="8935720" cy="1261110"/>
          </a:xfrm>
          <a:prstGeom prst="rect">
            <a:avLst/>
          </a:prstGeom>
        </p:spPr>
        <p:txBody>
          <a:bodyPr wrap="square" lIns="0" tIns="0" rIns="0" bIns="0" rtlCol="0" anchor="t">
            <a:spAutoFit/>
          </a:bodyPr>
          <a:p>
            <a:pPr algn="ctr">
              <a:lnSpc>
                <a:spcPts val="9835"/>
              </a:lnSpc>
            </a:pPr>
            <a:r>
              <a:rPr lang="en-US" sz="5400">
                <a:solidFill>
                  <a:schemeClr val="tx2">
                    <a:lumMod val="75000"/>
                  </a:schemeClr>
                </a:solidFill>
                <a:latin typeface="Sansation Bold" panose="02000000000000000000"/>
              </a:rPr>
              <a:t>Membre du groupe</a:t>
            </a:r>
            <a:endParaRPr lang="en-US" sz="5400">
              <a:solidFill>
                <a:schemeClr val="tx2">
                  <a:lumMod val="75000"/>
                </a:schemeClr>
              </a:solidFill>
              <a:latin typeface="Sansation Bold" panose="02000000000000000000"/>
            </a:endParaRPr>
          </a:p>
        </p:txBody>
      </p:sp>
      <p:pic>
        <p:nvPicPr>
          <p:cNvPr id="9" name="Image 8" descr="7ad6f636161ce71244e6c350db074330-removebg-preview"/>
          <p:cNvPicPr>
            <a:picLocks noChangeAspect="1"/>
          </p:cNvPicPr>
          <p:nvPr/>
        </p:nvPicPr>
        <p:blipFill>
          <a:blip r:embed="rId6"/>
          <a:stretch>
            <a:fillRect/>
          </a:stretch>
        </p:blipFill>
        <p:spPr>
          <a:xfrm>
            <a:off x="10972800" y="2933700"/>
            <a:ext cx="4762500" cy="4762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flipH="1">
            <a:off x="-1048557" y="-237873"/>
            <a:ext cx="19610049" cy="10711989"/>
          </a:xfrm>
          <a:custGeom>
            <a:avLst/>
            <a:gdLst/>
            <a:ahLst/>
            <a:cxnLst/>
            <a:rect l="l" t="t" r="r" b="b"/>
            <a:pathLst>
              <a:path w="19610049" h="10711989">
                <a:moveTo>
                  <a:pt x="19610049" y="0"/>
                </a:moveTo>
                <a:lnTo>
                  <a:pt x="0" y="0"/>
                </a:lnTo>
                <a:lnTo>
                  <a:pt x="0" y="10711989"/>
                </a:lnTo>
                <a:lnTo>
                  <a:pt x="19610049" y="10711989"/>
                </a:lnTo>
                <a:lnTo>
                  <a:pt x="19610049" y="0"/>
                </a:lnTo>
                <a:close/>
              </a:path>
            </a:pathLst>
          </a:custGeom>
          <a:blipFill>
            <a:blip r:embed="rId1">
              <a:alphaModFix amt="23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6665587" y="8806339"/>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4" name="Freeform 4"/>
          <p:cNvSpPr/>
          <p:nvPr/>
        </p:nvSpPr>
        <p:spPr>
          <a:xfrm>
            <a:off x="293922" y="168858"/>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6" name="Freeform 6"/>
          <p:cNvSpPr/>
          <p:nvPr/>
        </p:nvSpPr>
        <p:spPr>
          <a:xfrm>
            <a:off x="7544435" y="-266700"/>
            <a:ext cx="11744325" cy="10372725"/>
          </a:xfrm>
          <a:custGeom>
            <a:avLst/>
            <a:gdLst/>
            <a:ahLst/>
            <a:cxnLst/>
            <a:rect l="l" t="t" r="r" b="b"/>
            <a:pathLst>
              <a:path w="10906809" h="7512065">
                <a:moveTo>
                  <a:pt x="0" y="0"/>
                </a:moveTo>
                <a:lnTo>
                  <a:pt x="10906809" y="0"/>
                </a:lnTo>
                <a:lnTo>
                  <a:pt x="10906809" y="7512065"/>
                </a:lnTo>
                <a:lnTo>
                  <a:pt x="0" y="7512065"/>
                </a:lnTo>
                <a:lnTo>
                  <a:pt x="0" y="0"/>
                </a:lnTo>
                <a:close/>
              </a:path>
            </a:pathLst>
          </a:custGeom>
          <a:blipFill>
            <a:blip r:embed="rId4"/>
            <a:stretch>
              <a:fillRect/>
            </a:stretch>
          </a:blipFill>
        </p:spPr>
      </p:sp>
      <p:sp>
        <p:nvSpPr>
          <p:cNvPr id="9" name="TextBox 9"/>
          <p:cNvSpPr txBox="1"/>
          <p:nvPr/>
        </p:nvSpPr>
        <p:spPr>
          <a:xfrm>
            <a:off x="17000199" y="9059611"/>
            <a:ext cx="811632" cy="888391"/>
          </a:xfrm>
          <a:prstGeom prst="rect">
            <a:avLst/>
          </a:prstGeom>
        </p:spPr>
        <p:txBody>
          <a:bodyPr lIns="0" tIns="0" rIns="0" bIns="0" rtlCol="0" anchor="t">
            <a:spAutoFit/>
          </a:bodyPr>
          <a:lstStyle/>
          <a:p>
            <a:pPr algn="ctr">
              <a:lnSpc>
                <a:spcPts val="7210"/>
              </a:lnSpc>
            </a:pPr>
            <a:r>
              <a:rPr lang="en-US" sz="5150">
                <a:solidFill>
                  <a:srgbClr val="5E17EB"/>
                </a:solidFill>
                <a:latin typeface="Sansation Bold" panose="02000000000000000000"/>
              </a:rPr>
              <a:t>1</a:t>
            </a:r>
            <a:endParaRPr lang="en-US" sz="5150">
              <a:solidFill>
                <a:srgbClr val="5E17EB"/>
              </a:solidFill>
              <a:latin typeface="Sansation Bold" panose="02000000000000000000"/>
            </a:endParaRPr>
          </a:p>
        </p:txBody>
      </p:sp>
      <p:sp>
        <p:nvSpPr>
          <p:cNvPr id="11" name="TextBox 11"/>
          <p:cNvSpPr txBox="1"/>
          <p:nvPr/>
        </p:nvSpPr>
        <p:spPr>
          <a:xfrm>
            <a:off x="9372549" y="2323864"/>
            <a:ext cx="6499437" cy="1014095"/>
          </a:xfrm>
          <a:prstGeom prst="rect">
            <a:avLst/>
          </a:prstGeom>
        </p:spPr>
        <p:txBody>
          <a:bodyPr lIns="0" tIns="0" rIns="0" bIns="0" rtlCol="0" anchor="t">
            <a:spAutoFit/>
          </a:bodyPr>
          <a:lstStyle/>
          <a:p>
            <a:pPr algn="ctr">
              <a:lnSpc>
                <a:spcPts val="7910"/>
              </a:lnSpc>
            </a:pPr>
            <a:r>
              <a:rPr lang="en-US" sz="5650">
                <a:solidFill>
                  <a:srgbClr val="5E17EB"/>
                </a:solidFill>
                <a:latin typeface="Sansation Bold" panose="02000000000000000000"/>
              </a:rPr>
              <a:t>Constat</a:t>
            </a:r>
            <a:endParaRPr lang="en-US" sz="5650">
              <a:solidFill>
                <a:srgbClr val="5E17EB"/>
              </a:solidFill>
              <a:latin typeface="Sansation Bold" panose="02000000000000000000"/>
            </a:endParaRPr>
          </a:p>
        </p:txBody>
      </p:sp>
      <p:sp>
        <p:nvSpPr>
          <p:cNvPr id="13" name="Freeform 7"/>
          <p:cNvSpPr/>
          <p:nvPr>
            <p:custDataLst>
              <p:tags r:id="rId5"/>
            </p:custDataLst>
          </p:nvPr>
        </p:nvSpPr>
        <p:spPr>
          <a:xfrm>
            <a:off x="10591800" y="4457700"/>
            <a:ext cx="4702810" cy="3251835"/>
          </a:xfrm>
          <a:custGeom>
            <a:avLst/>
            <a:gdLst/>
            <a:ahLst/>
            <a:cxnLst/>
            <a:rect l="l" t="t" r="r" b="b"/>
            <a:pathLst>
              <a:path w="5709540" h="4746055">
                <a:moveTo>
                  <a:pt x="0" y="0"/>
                </a:moveTo>
                <a:lnTo>
                  <a:pt x="5709540" y="0"/>
                </a:lnTo>
                <a:lnTo>
                  <a:pt x="5709540" y="4746055"/>
                </a:lnTo>
                <a:lnTo>
                  <a:pt x="0" y="4746055"/>
                </a:lnTo>
                <a:lnTo>
                  <a:pt x="0" y="0"/>
                </a:lnTo>
                <a:close/>
              </a:path>
            </a:pathLst>
          </a:custGeom>
          <a:blipFill>
            <a:blip r:embed="rId6"/>
            <a:stretch>
              <a:fillRect/>
            </a:stretch>
          </a:blipFill>
        </p:spPr>
      </p:sp>
      <p:sp>
        <p:nvSpPr>
          <p:cNvPr id="5" name="Zone de texte 4"/>
          <p:cNvSpPr txBox="1"/>
          <p:nvPr/>
        </p:nvSpPr>
        <p:spPr>
          <a:xfrm>
            <a:off x="408940" y="2324100"/>
            <a:ext cx="7446645" cy="4304665"/>
          </a:xfrm>
          <a:prstGeom prst="rect">
            <a:avLst/>
          </a:prstGeom>
          <a:noFill/>
        </p:spPr>
        <p:txBody>
          <a:bodyPr wrap="square" rtlCol="0">
            <a:noAutofit/>
          </a:bodyPr>
          <a:p>
            <a:pPr algn="just"/>
            <a:r>
              <a:rPr lang="en-US" altLang="fr-FR" sz="4400" b="1">
                <a:latin typeface="Times New Roman" panose="02020603050405020304" charset="0"/>
                <a:cs typeface="Times New Roman" panose="02020603050405020304" charset="0"/>
                <a:sym typeface="+mn-ea"/>
              </a:rPr>
              <a:t>Dans un monde en constante évolution technologique, l'innovation est devenue un moteur essentiel du développement économique et social.</a:t>
            </a:r>
            <a:endParaRPr lang="en-US" altLang="fr-FR" sz="4400" b="1">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790001">
            <a:off x="8165084" y="-34516"/>
            <a:ext cx="12588514" cy="11392605"/>
          </a:xfrm>
          <a:custGeom>
            <a:avLst/>
            <a:gdLst/>
            <a:ahLst/>
            <a:cxnLst/>
            <a:rect l="l" t="t" r="r" b="b"/>
            <a:pathLst>
              <a:path w="12588514" h="11392605">
                <a:moveTo>
                  <a:pt x="0" y="0"/>
                </a:moveTo>
                <a:lnTo>
                  <a:pt x="12588514" y="0"/>
                </a:lnTo>
                <a:lnTo>
                  <a:pt x="12588514" y="11392606"/>
                </a:lnTo>
                <a:lnTo>
                  <a:pt x="0" y="11392606"/>
                </a:lnTo>
                <a:lnTo>
                  <a:pt x="0" y="0"/>
                </a:lnTo>
                <a:close/>
              </a:path>
            </a:pathLst>
          </a:custGeom>
          <a:blipFill>
            <a:blip r:embed="rId1">
              <a:alphaModFix amt="23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6665587" y="8806339"/>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4" name="Freeform 4"/>
          <p:cNvSpPr/>
          <p:nvPr/>
        </p:nvSpPr>
        <p:spPr>
          <a:xfrm>
            <a:off x="293922" y="168858"/>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6" name="TextBox 6"/>
          <p:cNvSpPr txBox="1"/>
          <p:nvPr/>
        </p:nvSpPr>
        <p:spPr>
          <a:xfrm>
            <a:off x="17000199" y="9059611"/>
            <a:ext cx="811632" cy="888391"/>
          </a:xfrm>
          <a:prstGeom prst="rect">
            <a:avLst/>
          </a:prstGeom>
        </p:spPr>
        <p:txBody>
          <a:bodyPr lIns="0" tIns="0" rIns="0" bIns="0" rtlCol="0" anchor="t">
            <a:spAutoFit/>
          </a:bodyPr>
          <a:lstStyle/>
          <a:p>
            <a:pPr algn="ctr">
              <a:lnSpc>
                <a:spcPts val="7210"/>
              </a:lnSpc>
            </a:pPr>
            <a:r>
              <a:rPr lang="en-US" sz="5150">
                <a:solidFill>
                  <a:srgbClr val="5E17EB"/>
                </a:solidFill>
                <a:latin typeface="Sansation Bold" panose="02000000000000000000"/>
              </a:rPr>
              <a:t>2</a:t>
            </a:r>
            <a:endParaRPr lang="en-US" sz="5150">
              <a:solidFill>
                <a:srgbClr val="5E17EB"/>
              </a:solidFill>
              <a:latin typeface="Sansation Bold" panose="02000000000000000000"/>
            </a:endParaRPr>
          </a:p>
        </p:txBody>
      </p:sp>
      <p:sp>
        <p:nvSpPr>
          <p:cNvPr id="11" name="Freeform 11"/>
          <p:cNvSpPr/>
          <p:nvPr/>
        </p:nvSpPr>
        <p:spPr>
          <a:xfrm>
            <a:off x="8000777" y="1105074"/>
            <a:ext cx="11436796" cy="7877093"/>
          </a:xfrm>
          <a:custGeom>
            <a:avLst/>
            <a:gdLst/>
            <a:ahLst/>
            <a:cxnLst/>
            <a:rect l="l" t="t" r="r" b="b"/>
            <a:pathLst>
              <a:path w="11436796" h="7877093">
                <a:moveTo>
                  <a:pt x="0" y="0"/>
                </a:moveTo>
                <a:lnTo>
                  <a:pt x="11436796" y="0"/>
                </a:lnTo>
                <a:lnTo>
                  <a:pt x="11436796" y="7877094"/>
                </a:lnTo>
                <a:lnTo>
                  <a:pt x="0" y="7877094"/>
                </a:lnTo>
                <a:lnTo>
                  <a:pt x="0" y="0"/>
                </a:lnTo>
                <a:close/>
              </a:path>
            </a:pathLst>
          </a:custGeom>
          <a:blipFill>
            <a:blip r:embed="rId4"/>
            <a:stretch>
              <a:fillRect/>
            </a:stretch>
          </a:blipFill>
        </p:spPr>
      </p:sp>
      <p:sp>
        <p:nvSpPr>
          <p:cNvPr id="13" name="TextBox 13"/>
          <p:cNvSpPr txBox="1"/>
          <p:nvPr/>
        </p:nvSpPr>
        <p:spPr>
          <a:xfrm>
            <a:off x="533400" y="2705100"/>
            <a:ext cx="8923020" cy="4467860"/>
          </a:xfrm>
          <a:prstGeom prst="rect">
            <a:avLst/>
          </a:prstGeom>
        </p:spPr>
        <p:txBody>
          <a:bodyPr wrap="square" lIns="0" tIns="0" rIns="0" bIns="0" rtlCol="0" anchor="t">
            <a:spAutoFit/>
          </a:bodyPr>
          <a:lstStyle/>
          <a:p>
            <a:pPr algn="ctr">
              <a:lnSpc>
                <a:spcPts val="4355"/>
              </a:lnSpc>
            </a:pPr>
            <a:r>
              <a:rPr lang="en-US" sz="3660">
                <a:solidFill>
                  <a:srgbClr val="000000"/>
                </a:solidFill>
                <a:latin typeface="Sansation" panose="02000000000000000000"/>
              </a:rPr>
              <a:t>Comment créer un flux actif d’informations et de ressources pour que les idées deviennent réalité?</a:t>
            </a:r>
            <a:endParaRPr lang="en-US" sz="3660">
              <a:solidFill>
                <a:srgbClr val="000000"/>
              </a:solidFill>
              <a:latin typeface="Sansation" panose="02000000000000000000"/>
            </a:endParaRPr>
          </a:p>
          <a:p>
            <a:pPr algn="ctr">
              <a:lnSpc>
                <a:spcPts val="4355"/>
              </a:lnSpc>
            </a:pPr>
            <a:endParaRPr lang="en-US" sz="3660">
              <a:solidFill>
                <a:srgbClr val="000000"/>
              </a:solidFill>
              <a:latin typeface="Sansation" panose="02000000000000000000"/>
            </a:endParaRPr>
          </a:p>
          <a:p>
            <a:pPr algn="ctr">
              <a:lnSpc>
                <a:spcPts val="4355"/>
              </a:lnSpc>
            </a:pPr>
            <a:r>
              <a:rPr lang="en-US" sz="3660">
                <a:solidFill>
                  <a:srgbClr val="000000"/>
                </a:solidFill>
                <a:latin typeface="Sansation" panose="02000000000000000000"/>
              </a:rPr>
              <a:t>Comment permettre une mise en relation entre les differentes </a:t>
            </a:r>
            <a:r>
              <a:rPr lang="en-US" sz="3660">
                <a:solidFill>
                  <a:srgbClr val="000000"/>
                </a:solidFill>
                <a:latin typeface="Sansation" panose="02000000000000000000"/>
                <a:sym typeface="+mn-ea"/>
              </a:rPr>
              <a:t>Les acteurs d’innovateur de l’</a:t>
            </a:r>
            <a:r>
              <a:rPr lang="en-US" sz="3660">
                <a:solidFill>
                  <a:srgbClr val="000000"/>
                </a:solidFill>
                <a:latin typeface="Sansation" panose="02000000000000000000"/>
                <a:sym typeface="+mn-ea"/>
              </a:rPr>
              <a:t>écosystèmes</a:t>
            </a:r>
            <a:r>
              <a:rPr lang="en-US" sz="3660">
                <a:solidFill>
                  <a:srgbClr val="000000"/>
                </a:solidFill>
                <a:latin typeface="Sansation" panose="02000000000000000000"/>
              </a:rPr>
              <a:t> du Burkina Faso?</a:t>
            </a:r>
            <a:endParaRPr lang="en-US" sz="3660">
              <a:solidFill>
                <a:srgbClr val="000000"/>
              </a:solidFill>
              <a:latin typeface="Sansation" panose="02000000000000000000"/>
            </a:endParaRPr>
          </a:p>
        </p:txBody>
      </p:sp>
      <p:sp>
        <p:nvSpPr>
          <p:cNvPr id="14" name="TextBox 14"/>
          <p:cNvSpPr txBox="1"/>
          <p:nvPr/>
        </p:nvSpPr>
        <p:spPr>
          <a:xfrm>
            <a:off x="10363339" y="3010073"/>
            <a:ext cx="7102831" cy="1014095"/>
          </a:xfrm>
          <a:prstGeom prst="rect">
            <a:avLst/>
          </a:prstGeom>
        </p:spPr>
        <p:txBody>
          <a:bodyPr lIns="0" tIns="0" rIns="0" bIns="0" rtlCol="0" anchor="t">
            <a:spAutoFit/>
          </a:bodyPr>
          <a:lstStyle/>
          <a:p>
            <a:pPr algn="ctr">
              <a:lnSpc>
                <a:spcPts val="7910"/>
              </a:lnSpc>
            </a:pPr>
            <a:r>
              <a:rPr lang="en-US" sz="5650">
                <a:solidFill>
                  <a:srgbClr val="5E17EB"/>
                </a:solidFill>
                <a:latin typeface="Sansation Bold" panose="02000000000000000000"/>
              </a:rPr>
              <a:t>Probleme</a:t>
            </a:r>
            <a:endParaRPr lang="en-US" sz="5650">
              <a:solidFill>
                <a:srgbClr val="5E17EB"/>
              </a:solidFill>
              <a:latin typeface="Sansation Bold" panose="02000000000000000000"/>
            </a:endParaRPr>
          </a:p>
        </p:txBody>
      </p:sp>
      <p:pic>
        <p:nvPicPr>
          <p:cNvPr id="5" name="Image 4" descr="0d73696562e9741c41712262aae6b536-removebg-preview"/>
          <p:cNvPicPr>
            <a:picLocks noChangeAspect="1"/>
          </p:cNvPicPr>
          <p:nvPr/>
        </p:nvPicPr>
        <p:blipFill>
          <a:blip r:embed="rId5"/>
          <a:stretch>
            <a:fillRect/>
          </a:stretch>
        </p:blipFill>
        <p:spPr>
          <a:xfrm rot="20700000">
            <a:off x="10820400" y="4152900"/>
            <a:ext cx="5362575" cy="3571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790001">
            <a:off x="8165084" y="-34516"/>
            <a:ext cx="12588514" cy="11392605"/>
          </a:xfrm>
          <a:custGeom>
            <a:avLst/>
            <a:gdLst/>
            <a:ahLst/>
            <a:cxnLst/>
            <a:rect l="l" t="t" r="r" b="b"/>
            <a:pathLst>
              <a:path w="12588514" h="11392605">
                <a:moveTo>
                  <a:pt x="0" y="0"/>
                </a:moveTo>
                <a:lnTo>
                  <a:pt x="12588514" y="0"/>
                </a:lnTo>
                <a:lnTo>
                  <a:pt x="12588514" y="11392606"/>
                </a:lnTo>
                <a:lnTo>
                  <a:pt x="0" y="11392606"/>
                </a:lnTo>
                <a:lnTo>
                  <a:pt x="0" y="0"/>
                </a:lnTo>
                <a:close/>
              </a:path>
            </a:pathLst>
          </a:custGeom>
          <a:blipFill>
            <a:blip r:embed="rId1">
              <a:alphaModFix amt="23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6665587" y="8806339"/>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4" name="Freeform 4"/>
          <p:cNvSpPr/>
          <p:nvPr/>
        </p:nvSpPr>
        <p:spPr>
          <a:xfrm>
            <a:off x="293922" y="168858"/>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6" name="TextBox 6"/>
          <p:cNvSpPr txBox="1"/>
          <p:nvPr/>
        </p:nvSpPr>
        <p:spPr>
          <a:xfrm>
            <a:off x="17000199" y="9059611"/>
            <a:ext cx="811632" cy="888391"/>
          </a:xfrm>
          <a:prstGeom prst="rect">
            <a:avLst/>
          </a:prstGeom>
        </p:spPr>
        <p:txBody>
          <a:bodyPr lIns="0" tIns="0" rIns="0" bIns="0" rtlCol="0" anchor="t">
            <a:spAutoFit/>
          </a:bodyPr>
          <a:lstStyle/>
          <a:p>
            <a:pPr algn="ctr">
              <a:lnSpc>
                <a:spcPts val="7210"/>
              </a:lnSpc>
            </a:pPr>
            <a:r>
              <a:rPr lang="en-US" sz="5150">
                <a:solidFill>
                  <a:srgbClr val="5E17EB"/>
                </a:solidFill>
                <a:latin typeface="Sansation Bold" panose="02000000000000000000"/>
              </a:rPr>
              <a:t>2</a:t>
            </a:r>
            <a:endParaRPr lang="en-US" sz="5150">
              <a:solidFill>
                <a:srgbClr val="5E17EB"/>
              </a:solidFill>
              <a:latin typeface="Sansation Bold" panose="02000000000000000000"/>
            </a:endParaRPr>
          </a:p>
        </p:txBody>
      </p:sp>
      <p:sp>
        <p:nvSpPr>
          <p:cNvPr id="11" name="Freeform 11"/>
          <p:cNvSpPr/>
          <p:nvPr/>
        </p:nvSpPr>
        <p:spPr>
          <a:xfrm>
            <a:off x="8229377" y="1028874"/>
            <a:ext cx="11436796" cy="7877093"/>
          </a:xfrm>
          <a:custGeom>
            <a:avLst/>
            <a:gdLst/>
            <a:ahLst/>
            <a:cxnLst/>
            <a:rect l="l" t="t" r="r" b="b"/>
            <a:pathLst>
              <a:path w="11436796" h="7877093">
                <a:moveTo>
                  <a:pt x="0" y="0"/>
                </a:moveTo>
                <a:lnTo>
                  <a:pt x="11436796" y="0"/>
                </a:lnTo>
                <a:lnTo>
                  <a:pt x="11436796" y="7877094"/>
                </a:lnTo>
                <a:lnTo>
                  <a:pt x="0" y="7877094"/>
                </a:lnTo>
                <a:lnTo>
                  <a:pt x="0" y="0"/>
                </a:lnTo>
                <a:close/>
              </a:path>
            </a:pathLst>
          </a:custGeom>
          <a:blipFill>
            <a:blip r:embed="rId4"/>
            <a:stretch>
              <a:fillRect/>
            </a:stretch>
          </a:blipFill>
        </p:spPr>
      </p:sp>
      <p:sp>
        <p:nvSpPr>
          <p:cNvPr id="13" name="TextBox 13"/>
          <p:cNvSpPr txBox="1"/>
          <p:nvPr/>
        </p:nvSpPr>
        <p:spPr>
          <a:xfrm>
            <a:off x="152400" y="2400300"/>
            <a:ext cx="9137650" cy="7282815"/>
          </a:xfrm>
          <a:prstGeom prst="rect">
            <a:avLst/>
          </a:prstGeom>
        </p:spPr>
        <p:txBody>
          <a:bodyPr wrap="square" lIns="0" tIns="0" rIns="0" bIns="0" rtlCol="0" anchor="t">
            <a:noAutofit/>
          </a:bodyPr>
          <a:lstStyle/>
          <a:p>
            <a:pPr algn="just">
              <a:lnSpc>
                <a:spcPts val="4355"/>
              </a:lnSpc>
            </a:pPr>
            <a:r>
              <a:rPr lang="en-US" sz="4000">
                <a:solidFill>
                  <a:srgbClr val="000000"/>
                </a:solidFill>
                <a:latin typeface="Times New Roman" panose="02020603050405020304" charset="0"/>
                <a:cs typeface="Times New Roman" panose="02020603050405020304" charset="0"/>
              </a:rPr>
              <a:t>Mettre en place une plateforme qui favorise la mise en réseau, le partage de connaissances, et la collaboration entre les chercheurs, entrepreneurs, entreprises, institutions académiques et autres parties prenantes.</a:t>
            </a:r>
            <a:endParaRPr lang="en-US" sz="4800">
              <a:solidFill>
                <a:srgbClr val="000000"/>
              </a:solidFill>
              <a:latin typeface="Times New Roman" panose="02020603050405020304" charset="0"/>
              <a:cs typeface="Times New Roman" panose="02020603050405020304" charset="0"/>
            </a:endParaRPr>
          </a:p>
          <a:p>
            <a:pPr algn="just">
              <a:lnSpc>
                <a:spcPts val="4355"/>
              </a:lnSpc>
            </a:pPr>
            <a:endParaRPr lang="en-US" sz="4800">
              <a:solidFill>
                <a:srgbClr val="000000"/>
              </a:solidFill>
              <a:latin typeface="Times New Roman" panose="02020603050405020304" charset="0"/>
              <a:cs typeface="Times New Roman" panose="02020603050405020304" charset="0"/>
            </a:endParaRPr>
          </a:p>
          <a:p>
            <a:pPr algn="just">
              <a:lnSpc>
                <a:spcPts val="4355"/>
              </a:lnSpc>
            </a:pPr>
            <a:r>
              <a:rPr lang="en-US" sz="4000">
                <a:solidFill>
                  <a:srgbClr val="000000"/>
                </a:solidFill>
                <a:latin typeface="Times New Roman" panose="02020603050405020304" charset="0"/>
                <a:cs typeface="Times New Roman" panose="02020603050405020304" charset="0"/>
              </a:rPr>
              <a:t>Elaborer  un espace numérique commun, afin de pouvoir non seulement renforcer les capacités locales, mais aussi attirer des partenariats internationaux, accélérant ainsi le processus d'innovation et de développement durable au Burkina Faso.</a:t>
            </a:r>
            <a:endParaRPr lang="en-US" sz="4000">
              <a:solidFill>
                <a:srgbClr val="000000"/>
              </a:solidFill>
              <a:latin typeface="Times New Roman" panose="02020603050405020304" charset="0"/>
              <a:cs typeface="Times New Roman" panose="02020603050405020304" charset="0"/>
            </a:endParaRPr>
          </a:p>
        </p:txBody>
      </p:sp>
      <p:sp>
        <p:nvSpPr>
          <p:cNvPr id="14" name="TextBox 14"/>
          <p:cNvSpPr txBox="1"/>
          <p:nvPr/>
        </p:nvSpPr>
        <p:spPr>
          <a:xfrm>
            <a:off x="10363339" y="3010073"/>
            <a:ext cx="7102831" cy="1014095"/>
          </a:xfrm>
          <a:prstGeom prst="rect">
            <a:avLst/>
          </a:prstGeom>
        </p:spPr>
        <p:txBody>
          <a:bodyPr lIns="0" tIns="0" rIns="0" bIns="0" rtlCol="0" anchor="t">
            <a:spAutoFit/>
          </a:bodyPr>
          <a:lstStyle/>
          <a:p>
            <a:pPr algn="ctr">
              <a:lnSpc>
                <a:spcPts val="7910"/>
              </a:lnSpc>
            </a:pPr>
            <a:r>
              <a:rPr lang="en-US" sz="5650">
                <a:solidFill>
                  <a:srgbClr val="5E17EB"/>
                </a:solidFill>
                <a:latin typeface="Sansation Bold" panose="02000000000000000000"/>
              </a:rPr>
              <a:t>Resultat attendu</a:t>
            </a:r>
            <a:endParaRPr lang="en-US" sz="5650">
              <a:solidFill>
                <a:srgbClr val="5E17EB"/>
              </a:solidFill>
              <a:latin typeface="Sansation Bold" panose="02000000000000000000"/>
            </a:endParaRPr>
          </a:p>
        </p:txBody>
      </p:sp>
      <p:pic>
        <p:nvPicPr>
          <p:cNvPr id="5" name="Image 4" descr="a14d0f34f758fb028566eec1a6fa24c6-removebg-preview"/>
          <p:cNvPicPr>
            <a:picLocks noChangeAspect="1"/>
          </p:cNvPicPr>
          <p:nvPr/>
        </p:nvPicPr>
        <p:blipFill>
          <a:blip r:embed="rId5"/>
          <a:stretch>
            <a:fillRect/>
          </a:stretch>
        </p:blipFill>
        <p:spPr>
          <a:xfrm rot="1620000">
            <a:off x="10972800" y="3543300"/>
            <a:ext cx="4762500" cy="38563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rot="-790001">
            <a:off x="8165084" y="-34516"/>
            <a:ext cx="12588514" cy="11392605"/>
          </a:xfrm>
          <a:custGeom>
            <a:avLst/>
            <a:gdLst/>
            <a:ahLst/>
            <a:cxnLst/>
            <a:rect l="l" t="t" r="r" b="b"/>
            <a:pathLst>
              <a:path w="12588514" h="11392605">
                <a:moveTo>
                  <a:pt x="0" y="0"/>
                </a:moveTo>
                <a:lnTo>
                  <a:pt x="12588514" y="0"/>
                </a:lnTo>
                <a:lnTo>
                  <a:pt x="12588514" y="11392606"/>
                </a:lnTo>
                <a:lnTo>
                  <a:pt x="0" y="11392606"/>
                </a:lnTo>
                <a:lnTo>
                  <a:pt x="0" y="0"/>
                </a:lnTo>
                <a:close/>
              </a:path>
            </a:pathLst>
          </a:custGeom>
          <a:blipFill>
            <a:blip r:embed="rId1">
              <a:alphaModFix amt="23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6665587" y="8806339"/>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4" name="Freeform 4"/>
          <p:cNvSpPr/>
          <p:nvPr/>
        </p:nvSpPr>
        <p:spPr>
          <a:xfrm>
            <a:off x="293922" y="168858"/>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6" name="TextBox 6"/>
          <p:cNvSpPr txBox="1"/>
          <p:nvPr/>
        </p:nvSpPr>
        <p:spPr>
          <a:xfrm>
            <a:off x="17000199" y="9059611"/>
            <a:ext cx="811632" cy="888391"/>
          </a:xfrm>
          <a:prstGeom prst="rect">
            <a:avLst/>
          </a:prstGeom>
        </p:spPr>
        <p:txBody>
          <a:bodyPr lIns="0" tIns="0" rIns="0" bIns="0" rtlCol="0" anchor="t">
            <a:spAutoFit/>
          </a:bodyPr>
          <a:lstStyle/>
          <a:p>
            <a:pPr algn="ctr">
              <a:lnSpc>
                <a:spcPts val="7210"/>
              </a:lnSpc>
            </a:pPr>
            <a:r>
              <a:rPr lang="en-US" sz="5150">
                <a:solidFill>
                  <a:srgbClr val="5E17EB"/>
                </a:solidFill>
                <a:latin typeface="Sansation Bold" panose="02000000000000000000"/>
              </a:rPr>
              <a:t>6</a:t>
            </a:r>
            <a:endParaRPr lang="en-US" sz="5150">
              <a:solidFill>
                <a:srgbClr val="5E17EB"/>
              </a:solidFill>
              <a:latin typeface="Sansation Bold" panose="02000000000000000000"/>
            </a:endParaRPr>
          </a:p>
        </p:txBody>
      </p:sp>
      <p:sp>
        <p:nvSpPr>
          <p:cNvPr id="11" name="Freeform 11"/>
          <p:cNvSpPr/>
          <p:nvPr/>
        </p:nvSpPr>
        <p:spPr>
          <a:xfrm>
            <a:off x="3495675" y="1028700"/>
            <a:ext cx="11436985" cy="8689975"/>
          </a:xfrm>
          <a:custGeom>
            <a:avLst/>
            <a:gdLst/>
            <a:ahLst/>
            <a:cxnLst/>
            <a:rect l="l" t="t" r="r" b="b"/>
            <a:pathLst>
              <a:path w="11436796" h="7877093">
                <a:moveTo>
                  <a:pt x="0" y="0"/>
                </a:moveTo>
                <a:lnTo>
                  <a:pt x="11436796" y="0"/>
                </a:lnTo>
                <a:lnTo>
                  <a:pt x="11436796" y="7877094"/>
                </a:lnTo>
                <a:lnTo>
                  <a:pt x="0" y="7877094"/>
                </a:lnTo>
                <a:lnTo>
                  <a:pt x="0" y="0"/>
                </a:lnTo>
                <a:close/>
              </a:path>
            </a:pathLst>
          </a:custGeom>
          <a:blipFill>
            <a:blip r:embed="rId4"/>
            <a:stretch>
              <a:fillRect/>
            </a:stretch>
          </a:blipFill>
        </p:spPr>
      </p:sp>
      <p:sp>
        <p:nvSpPr>
          <p:cNvPr id="13" name="TextBox 13"/>
          <p:cNvSpPr txBox="1"/>
          <p:nvPr/>
        </p:nvSpPr>
        <p:spPr>
          <a:xfrm>
            <a:off x="5791339" y="2857673"/>
            <a:ext cx="7102831" cy="1014095"/>
          </a:xfrm>
          <a:prstGeom prst="rect">
            <a:avLst/>
          </a:prstGeom>
        </p:spPr>
        <p:txBody>
          <a:bodyPr lIns="0" tIns="0" rIns="0" bIns="0" rtlCol="0" anchor="t">
            <a:spAutoFit/>
          </a:bodyPr>
          <a:lstStyle/>
          <a:p>
            <a:pPr algn="ctr">
              <a:lnSpc>
                <a:spcPts val="7910"/>
              </a:lnSpc>
            </a:pPr>
            <a:r>
              <a:rPr lang="en-US" sz="5650">
                <a:solidFill>
                  <a:srgbClr val="5E17EB"/>
                </a:solidFill>
                <a:latin typeface="Sansation Bold" panose="02000000000000000000"/>
              </a:rPr>
              <a:t>Demo</a:t>
            </a:r>
            <a:endParaRPr lang="en-US" sz="5650">
              <a:solidFill>
                <a:srgbClr val="5E17EB"/>
              </a:solidFill>
              <a:latin typeface="Sansation Bold" panose="02000000000000000000"/>
            </a:endParaRPr>
          </a:p>
        </p:txBody>
      </p:sp>
      <p:sp>
        <p:nvSpPr>
          <p:cNvPr id="15" name="Freeform 7"/>
          <p:cNvSpPr/>
          <p:nvPr>
            <p:custDataLst>
              <p:tags r:id="rId5"/>
            </p:custDataLst>
          </p:nvPr>
        </p:nvSpPr>
        <p:spPr>
          <a:xfrm>
            <a:off x="4953000" y="4000500"/>
            <a:ext cx="8155940" cy="3924935"/>
          </a:xfrm>
          <a:custGeom>
            <a:avLst/>
            <a:gdLst/>
            <a:ahLst/>
            <a:cxnLst/>
            <a:rect l="l" t="t" r="r" b="b"/>
            <a:pathLst>
              <a:path w="5997223" h="5637390">
                <a:moveTo>
                  <a:pt x="0" y="0"/>
                </a:moveTo>
                <a:lnTo>
                  <a:pt x="5997224" y="0"/>
                </a:lnTo>
                <a:lnTo>
                  <a:pt x="5997224" y="5637390"/>
                </a:lnTo>
                <a:lnTo>
                  <a:pt x="0" y="5637390"/>
                </a:lnTo>
                <a:lnTo>
                  <a:pt x="0" y="0"/>
                </a:lnTo>
                <a:close/>
              </a:path>
            </a:pathLst>
          </a:custGeom>
          <a:blipFill>
            <a:blip r:embed="rId6"/>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616182" y="2455892"/>
            <a:ext cx="7799902" cy="4234566"/>
          </a:xfrm>
          <a:prstGeom prst="rect">
            <a:avLst/>
          </a:prstGeom>
        </p:spPr>
        <p:txBody>
          <a:bodyPr lIns="0" tIns="0" rIns="0" bIns="0" rtlCol="0" anchor="t">
            <a:spAutoFit/>
          </a:bodyPr>
          <a:lstStyle/>
          <a:p>
            <a:pPr algn="l">
              <a:lnSpc>
                <a:spcPts val="10935"/>
              </a:lnSpc>
            </a:pPr>
            <a:r>
              <a:rPr lang="en-US" sz="11275">
                <a:solidFill>
                  <a:srgbClr val="000000"/>
                </a:solidFill>
                <a:latin typeface="RQND Pro" panose="00000500000000000000"/>
              </a:rPr>
              <a:t>MERCI</a:t>
            </a:r>
            <a:endParaRPr lang="en-US" sz="11275">
              <a:solidFill>
                <a:srgbClr val="000000"/>
              </a:solidFill>
              <a:latin typeface="RQND Pro" panose="00000500000000000000"/>
            </a:endParaRPr>
          </a:p>
          <a:p>
            <a:pPr algn="l">
              <a:lnSpc>
                <a:spcPts val="10935"/>
              </a:lnSpc>
            </a:pPr>
            <a:r>
              <a:rPr lang="en-US" sz="11275">
                <a:solidFill>
                  <a:srgbClr val="000000"/>
                </a:solidFill>
                <a:latin typeface="RQND Pro" panose="00000500000000000000"/>
              </a:rPr>
              <a:t>POUR VOTRE ATTENTION</a:t>
            </a:r>
            <a:endParaRPr lang="en-US" sz="11275">
              <a:solidFill>
                <a:srgbClr val="000000"/>
              </a:solidFill>
              <a:latin typeface="RQND Pro" panose="00000500000000000000"/>
            </a:endParaRPr>
          </a:p>
        </p:txBody>
      </p:sp>
      <p:sp>
        <p:nvSpPr>
          <p:cNvPr id="3" name="Freeform 3"/>
          <p:cNvSpPr/>
          <p:nvPr/>
        </p:nvSpPr>
        <p:spPr>
          <a:xfrm rot="-2030308">
            <a:off x="5610745" y="-1154773"/>
            <a:ext cx="12588514" cy="11392605"/>
          </a:xfrm>
          <a:custGeom>
            <a:avLst/>
            <a:gdLst/>
            <a:ahLst/>
            <a:cxnLst/>
            <a:rect l="l" t="t" r="r" b="b"/>
            <a:pathLst>
              <a:path w="12588514" h="11392605">
                <a:moveTo>
                  <a:pt x="0" y="0"/>
                </a:moveTo>
                <a:lnTo>
                  <a:pt x="12588514" y="0"/>
                </a:lnTo>
                <a:lnTo>
                  <a:pt x="12588514" y="11392606"/>
                </a:lnTo>
                <a:lnTo>
                  <a:pt x="0" y="11392606"/>
                </a:lnTo>
                <a:lnTo>
                  <a:pt x="0" y="0"/>
                </a:lnTo>
                <a:close/>
              </a:path>
            </a:pathLst>
          </a:custGeom>
          <a:blipFill>
            <a:blip r:embed="rId1">
              <a:alphaModFix amt="23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6665587" y="8806339"/>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5" name="Freeform 5"/>
          <p:cNvSpPr/>
          <p:nvPr/>
        </p:nvSpPr>
        <p:spPr>
          <a:xfrm>
            <a:off x="293922" y="8626720"/>
            <a:ext cx="2680447" cy="1263161"/>
          </a:xfrm>
          <a:custGeom>
            <a:avLst/>
            <a:gdLst/>
            <a:ahLst/>
            <a:cxnLst/>
            <a:rect l="l" t="t" r="r" b="b"/>
            <a:pathLst>
              <a:path w="2680447" h="1263161">
                <a:moveTo>
                  <a:pt x="0" y="0"/>
                </a:moveTo>
                <a:lnTo>
                  <a:pt x="2680447" y="0"/>
                </a:lnTo>
                <a:lnTo>
                  <a:pt x="2680447" y="1263160"/>
                </a:lnTo>
                <a:lnTo>
                  <a:pt x="0" y="1263160"/>
                </a:lnTo>
                <a:lnTo>
                  <a:pt x="0" y="0"/>
                </a:lnTo>
                <a:close/>
              </a:path>
            </a:pathLst>
          </a:custGeom>
          <a:blipFill>
            <a:blip r:embed="rId4"/>
            <a:stretch>
              <a:fillRect/>
            </a:stretch>
          </a:blipFill>
        </p:spPr>
      </p:sp>
      <p:sp>
        <p:nvSpPr>
          <p:cNvPr id="6" name="Freeform 6"/>
          <p:cNvSpPr/>
          <p:nvPr/>
        </p:nvSpPr>
        <p:spPr>
          <a:xfrm>
            <a:off x="293922" y="168858"/>
            <a:ext cx="1469556" cy="1480661"/>
          </a:xfrm>
          <a:custGeom>
            <a:avLst/>
            <a:gdLst/>
            <a:ahLst/>
            <a:cxnLst/>
            <a:rect l="l" t="t" r="r" b="b"/>
            <a:pathLst>
              <a:path w="1469556" h="1480661">
                <a:moveTo>
                  <a:pt x="0" y="0"/>
                </a:moveTo>
                <a:lnTo>
                  <a:pt x="1469556" y="0"/>
                </a:lnTo>
                <a:lnTo>
                  <a:pt x="1469556" y="1480661"/>
                </a:lnTo>
                <a:lnTo>
                  <a:pt x="0" y="1480661"/>
                </a:lnTo>
                <a:lnTo>
                  <a:pt x="0" y="0"/>
                </a:lnTo>
                <a:close/>
              </a:path>
            </a:pathLst>
          </a:custGeom>
          <a:blipFill>
            <a:blip r:embed="rId3"/>
            <a:stretch>
              <a:fillRect/>
            </a:stretch>
          </a:blipFill>
        </p:spPr>
      </p:sp>
      <p:sp>
        <p:nvSpPr>
          <p:cNvPr id="8" name="Freeform 8"/>
          <p:cNvSpPr/>
          <p:nvPr/>
        </p:nvSpPr>
        <p:spPr>
          <a:xfrm>
            <a:off x="11658600" y="-38300"/>
            <a:ext cx="6010824" cy="8586891"/>
          </a:xfrm>
          <a:custGeom>
            <a:avLst/>
            <a:gdLst/>
            <a:ahLst/>
            <a:cxnLst/>
            <a:rect l="l" t="t" r="r" b="b"/>
            <a:pathLst>
              <a:path w="6010824" h="8586891">
                <a:moveTo>
                  <a:pt x="0" y="0"/>
                </a:moveTo>
                <a:lnTo>
                  <a:pt x="6010824" y="0"/>
                </a:lnTo>
                <a:lnTo>
                  <a:pt x="6010824" y="8586891"/>
                </a:lnTo>
                <a:lnTo>
                  <a:pt x="0" y="8586891"/>
                </a:lnTo>
                <a:lnTo>
                  <a:pt x="0" y="0"/>
                </a:lnTo>
                <a:close/>
              </a:path>
            </a:pathLst>
          </a:custGeom>
          <a:blipFill>
            <a:blip r:embed="rId5"/>
            <a:stretch>
              <a:fillRect/>
            </a:stretch>
          </a:blipFill>
        </p:spPr>
      </p:sp>
      <p:sp>
        <p:nvSpPr>
          <p:cNvPr id="11" name="Freeform 11"/>
          <p:cNvSpPr/>
          <p:nvPr/>
        </p:nvSpPr>
        <p:spPr>
          <a:xfrm>
            <a:off x="17091626" y="9274969"/>
            <a:ext cx="636527" cy="494104"/>
          </a:xfrm>
          <a:custGeom>
            <a:avLst/>
            <a:gdLst/>
            <a:ahLst/>
            <a:cxnLst/>
            <a:rect l="l" t="t" r="r" b="b"/>
            <a:pathLst>
              <a:path w="636527" h="494104">
                <a:moveTo>
                  <a:pt x="0" y="0"/>
                </a:moveTo>
                <a:lnTo>
                  <a:pt x="636527" y="0"/>
                </a:lnTo>
                <a:lnTo>
                  <a:pt x="636527" y="494104"/>
                </a:lnTo>
                <a:lnTo>
                  <a:pt x="0" y="4941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579554" y="8804751"/>
            <a:ext cx="2147185" cy="825500"/>
          </a:xfrm>
          <a:prstGeom prst="rect">
            <a:avLst/>
          </a:prstGeom>
        </p:spPr>
        <p:txBody>
          <a:bodyPr lIns="0" tIns="0" rIns="0" bIns="0" rtlCol="0" anchor="t">
            <a:spAutoFit/>
          </a:bodyPr>
          <a:lstStyle/>
          <a:p>
            <a:pPr algn="ctr">
              <a:lnSpc>
                <a:spcPts val="6440"/>
              </a:lnSpc>
            </a:pPr>
            <a:r>
              <a:rPr lang="en-US" sz="4600">
                <a:solidFill>
                  <a:srgbClr val="000000"/>
                </a:solidFill>
                <a:latin typeface="Sansation Bold" panose="02000000000000000000"/>
              </a:rPr>
              <a:t>2024</a:t>
            </a:r>
            <a:endParaRPr lang="en-US" sz="4600">
              <a:solidFill>
                <a:srgbClr val="000000"/>
              </a:solidFill>
              <a:latin typeface="Sansation Bold" panose="02000000000000000000"/>
            </a:endParaRPr>
          </a:p>
        </p:txBody>
      </p:sp>
      <p:sp>
        <p:nvSpPr>
          <p:cNvPr id="13" name="Freeform 7"/>
          <p:cNvSpPr/>
          <p:nvPr>
            <p:custDataLst>
              <p:tags r:id="rId8"/>
            </p:custDataLst>
          </p:nvPr>
        </p:nvSpPr>
        <p:spPr>
          <a:xfrm>
            <a:off x="10810227" y="1053290"/>
            <a:ext cx="2130994" cy="2328955"/>
          </a:xfrm>
          <a:custGeom>
            <a:avLst/>
            <a:gdLst/>
            <a:ahLst/>
            <a:cxnLst/>
            <a:rect l="l" t="t" r="r" b="b"/>
            <a:pathLst>
              <a:path w="2130994" h="2328955">
                <a:moveTo>
                  <a:pt x="0" y="0"/>
                </a:moveTo>
                <a:lnTo>
                  <a:pt x="2130994" y="0"/>
                </a:lnTo>
                <a:lnTo>
                  <a:pt x="2130994" y="2328955"/>
                </a:lnTo>
                <a:lnTo>
                  <a:pt x="0" y="2328955"/>
                </a:lnTo>
                <a:lnTo>
                  <a:pt x="0" y="0"/>
                </a:lnTo>
                <a:close/>
              </a:path>
            </a:pathLst>
          </a:custGeom>
          <a:blipFill>
            <a:blip r:embed="rId9"/>
            <a:stretch>
              <a:fillRect/>
            </a:stretch>
          </a:blipFill>
        </p:spPr>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WPS Presentation</Application>
  <PresentationFormat>On-screen Show (4:3)</PresentationFormat>
  <Paragraphs>44</Paragraphs>
  <Slides>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vt:i4>
      </vt:variant>
    </vt:vector>
  </HeadingPairs>
  <TitlesOfParts>
    <vt:vector size="22" baseType="lpstr">
      <vt:lpstr>Arial</vt:lpstr>
      <vt:lpstr>SimSun</vt:lpstr>
      <vt:lpstr>Wingdings</vt:lpstr>
      <vt:lpstr>RQND Pro</vt:lpstr>
      <vt:lpstr>Segoe Print</vt:lpstr>
      <vt:lpstr>Sansation Bold</vt:lpstr>
      <vt:lpstr>Verdana</vt:lpstr>
      <vt:lpstr>Candara</vt:lpstr>
      <vt:lpstr>sansation</vt:lpstr>
      <vt:lpstr>Sansation</vt:lpstr>
      <vt:lpstr>Microsoft YaHei</vt:lpstr>
      <vt:lpstr>Arial Unicode MS</vt:lpstr>
      <vt:lpstr>Calibri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intelligence artificielle 3D neumorphisme futuriste bleu</dc:title>
  <dc:creator/>
  <cp:lastModifiedBy>hp</cp:lastModifiedBy>
  <cp:revision>4</cp:revision>
  <dcterms:created xsi:type="dcterms:W3CDTF">2006-08-16T00:00:00Z</dcterms:created>
  <dcterms:modified xsi:type="dcterms:W3CDTF">2024-06-26T20:18:51Z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B4AA8D2A44084A21A6C483766F92AC35_13</vt:lpwstr>
  </property>
  <property fmtid="{D5CDD505-2E9C-101B-9397-08002B2CF9AE}" pid="3" name="KSOProductBuildVer">
    <vt:lpwstr>1036-12.2.0.17119</vt:lpwstr>
  </property>
</Properties>
</file>