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36A"/>
    <a:srgbClr val="26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C4910-B6A8-44A4-8447-3F90F808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F9DF3-7EAD-4A31-94AB-61657FB94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D9A4A-7EED-4CB3-9AAE-D46384E9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66111-D937-4D61-B464-EE42FD42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0FBB9-DD5A-4BB3-8B53-3AD464CB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49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EE8DE-7313-4D63-B104-4BCEA1D9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13EB11-A0F8-4FAB-98D4-7F616945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187B1-46F5-4350-8045-03A3F6B4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73331-7B47-4665-9A58-C471AAD1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F3611-27BB-485C-9E73-0399CC5C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49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A18A7-087D-4C29-A20E-C7BE5B9B2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814537-7DAA-4855-AA28-ECE8DAE3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050-10EC-4DC5-9B06-4058100B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1D9777-85F7-432F-A599-8B8F2835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DCC02-B4C3-48B4-8D6D-057E1DD8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8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0EE0F-C9EE-4BD5-AE83-3E7D9E62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202A0-A3FA-4045-94C5-9695D74A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C015D-A353-4D9B-8559-BF09F2D5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DE3FDB-1AFA-46CE-A254-8907A8D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44FF02-3D76-449E-A2D8-E59580AB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93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09154-3253-4121-BDCB-668718E6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5C737-16EB-4E66-9A3A-3DB1A1B5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35EFC-5FCB-469D-9E54-5475CB7E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F008E-348E-48FB-8CEA-B4E61904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6537B-D2B9-47B6-A1CC-8C3BAACB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8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5DC72-1D4C-48BD-95BD-03F9B4B4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88BBD-3937-4C92-BAC6-68D2D8FE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65AFD-07A2-4CA6-BDF0-DC91B165C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D1177-46AB-4ADD-A309-0FCA2F7E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013E00-4520-4622-9084-388515AB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46E102-E967-45A3-8B15-4FAEF8E8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0416-51A7-4C48-A1F8-D9442881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29A614-0E77-45FB-98DA-F565B5F5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AAED84-FEE1-42D0-BE49-289FDFDA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E98CCC-B109-410A-A7EE-F2E27443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607CED-5E18-427A-94B9-D02A7D747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0D8BA6-B4F0-4D8E-B09E-DCA725AE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691CF1-63B6-4485-A2F5-6D71028C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F8F14E-05BA-4423-9853-4A6DA015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7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420F3-A655-47D0-8D75-FD59AF8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431F22-5BB1-430C-AE14-2D9F2E8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AEF980-34F2-472B-894C-F439D1D9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CFABC3-AC66-4400-8C76-E8853788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45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7D7AFB-FF05-49B7-8337-1323EAC9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14B091-81B4-4AB7-B7FD-8F81EA6C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974025-01F9-427F-AE86-9EA48E22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482D4-9F00-4FF3-8D96-048AA3D4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B52AC-C682-497D-8722-7748E137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5779EC-427D-41D3-814D-1BB852064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0DA909-85E1-4338-9A96-55D23535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8B92C9-227C-47C2-8092-7ADB91F9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2461C-5DBC-40A5-AEDE-CAFA4C2C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75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26D68-9593-4902-ACB8-E335101E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0B60C9-3546-4077-9AAC-4D29CC99C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7AE3B-E7CA-4F2D-91DF-503534BAE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999D1-1BD7-40FB-935C-77BBDE57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C56AA7-2211-4134-A4E1-1097B106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64860-D771-4B11-9A61-2406FECE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D01770-48F3-4D88-B7FA-A29C17FD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81F289-FB2C-44C6-ACE8-E439E87E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02359-7176-4BF9-A535-88E3BD9B8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E681-38BD-4B60-ADF0-68DFF68B3FD3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A781C-03AF-479D-9094-8539337D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04C58-EC40-464C-89F6-9F6603B38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7562-0279-4F00-8C5F-89A1C5C42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FDA6-968A-44B8-9ED3-21C404B4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4334"/>
          </a:xfrm>
        </p:spPr>
        <p:txBody>
          <a:bodyPr/>
          <a:lstStyle/>
          <a:p>
            <a:r>
              <a:rPr lang="pt-BR" dirty="0"/>
              <a:t>Desafio Técnico </a:t>
            </a:r>
            <a:r>
              <a:rPr lang="pt-BR" dirty="0" err="1"/>
              <a:t>Trybe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BC32C-5C2C-4E4E-A190-CA4082780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8701"/>
            <a:ext cx="9144000" cy="2439099"/>
          </a:xfrm>
        </p:spPr>
        <p:txBody>
          <a:bodyPr/>
          <a:lstStyle/>
          <a:p>
            <a:r>
              <a:rPr lang="en-US" dirty="0"/>
              <a:t>Open University Learning Analytics dataset</a:t>
            </a:r>
            <a:r>
              <a:rPr lang="pt-BR" dirty="0"/>
              <a:t>: Interação entre curso, estudantes e o ambiente de aprendizado virtual </a:t>
            </a:r>
            <a:r>
              <a:rPr lang="en-US" dirty="0"/>
              <a:t>(VLE – Virtual Learning Environment)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56755C-10DC-43AF-A56B-B6D90E6CC4C9}"/>
              </a:ext>
            </a:extLst>
          </p:cNvPr>
          <p:cNvSpPr/>
          <p:nvPr/>
        </p:nvSpPr>
        <p:spPr>
          <a:xfrm>
            <a:off x="0" y="0"/>
            <a:ext cx="713064" cy="6858000"/>
          </a:xfrm>
          <a:prstGeom prst="rect">
            <a:avLst/>
          </a:prstGeom>
          <a:solidFill>
            <a:srgbClr val="11A36A"/>
          </a:solidFill>
          <a:ln>
            <a:solidFill>
              <a:srgbClr val="11A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DA562F-B26D-4244-9001-99AB2E026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16461" r="39150" b="30286"/>
          <a:stretch/>
        </p:blipFill>
        <p:spPr>
          <a:xfrm>
            <a:off x="0" y="5763236"/>
            <a:ext cx="671117" cy="67111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4C42804-8C89-4328-BE47-B6483A8A6C42}"/>
              </a:ext>
            </a:extLst>
          </p:cNvPr>
          <p:cNvSpPr txBox="1">
            <a:spLocks/>
          </p:cNvSpPr>
          <p:nvPr/>
        </p:nvSpPr>
        <p:spPr>
          <a:xfrm>
            <a:off x="9076889" y="6266577"/>
            <a:ext cx="2762774" cy="53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Larissa Ap. Augusto</a:t>
            </a:r>
          </a:p>
        </p:txBody>
      </p:sp>
    </p:spTree>
    <p:extLst>
      <p:ext uri="{BB962C8B-B14F-4D97-AF65-F5344CB8AC3E}">
        <p14:creationId xmlns:p14="http://schemas.microsoft.com/office/powerpoint/2010/main" val="79061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25A7-AA67-489B-9412-6F962A7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7" y="136422"/>
            <a:ext cx="10515600" cy="725444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Principais características da base de dados: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4EE0FC-19FC-47CA-8E03-0C147B98707D}"/>
              </a:ext>
            </a:extLst>
          </p:cNvPr>
          <p:cNvSpPr/>
          <p:nvPr/>
        </p:nvSpPr>
        <p:spPr>
          <a:xfrm>
            <a:off x="0" y="0"/>
            <a:ext cx="713064" cy="6858000"/>
          </a:xfrm>
          <a:prstGeom prst="rect">
            <a:avLst/>
          </a:prstGeom>
          <a:solidFill>
            <a:srgbClr val="11A36A"/>
          </a:solidFill>
          <a:ln>
            <a:solidFill>
              <a:srgbClr val="11A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823C9F-926E-4BD2-9B30-2F8749457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16461" r="39150" b="30286"/>
          <a:stretch/>
        </p:blipFill>
        <p:spPr>
          <a:xfrm>
            <a:off x="0" y="5763236"/>
            <a:ext cx="671117" cy="671119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85A500E0-3E27-42B4-BB40-B1ABD73D8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93470"/>
              </p:ext>
            </p:extLst>
          </p:nvPr>
        </p:nvGraphicFramePr>
        <p:xfrm>
          <a:off x="1201782" y="989297"/>
          <a:ext cx="10441578" cy="54055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72734">
                  <a:extLst>
                    <a:ext uri="{9D8B030D-6E8A-4147-A177-3AD203B41FA5}">
                      <a16:colId xmlns:a16="http://schemas.microsoft.com/office/drawing/2014/main" val="430983022"/>
                    </a:ext>
                  </a:extLst>
                </a:gridCol>
                <a:gridCol w="2634811">
                  <a:extLst>
                    <a:ext uri="{9D8B030D-6E8A-4147-A177-3AD203B41FA5}">
                      <a16:colId xmlns:a16="http://schemas.microsoft.com/office/drawing/2014/main" val="1795560808"/>
                    </a:ext>
                  </a:extLst>
                </a:gridCol>
                <a:gridCol w="2720829">
                  <a:extLst>
                    <a:ext uri="{9D8B030D-6E8A-4147-A177-3AD203B41FA5}">
                      <a16:colId xmlns:a16="http://schemas.microsoft.com/office/drawing/2014/main" val="1808787447"/>
                    </a:ext>
                  </a:extLst>
                </a:gridCol>
                <a:gridCol w="1250758">
                  <a:extLst>
                    <a:ext uri="{9D8B030D-6E8A-4147-A177-3AD203B41FA5}">
                      <a16:colId xmlns:a16="http://schemas.microsoft.com/office/drawing/2014/main" val="3497518320"/>
                    </a:ext>
                  </a:extLst>
                </a:gridCol>
                <a:gridCol w="1062446">
                  <a:extLst>
                    <a:ext uri="{9D8B030D-6E8A-4147-A177-3AD203B41FA5}">
                      <a16:colId xmlns:a16="http://schemas.microsoft.com/office/drawing/2014/main" val="4190576575"/>
                    </a:ext>
                  </a:extLst>
                </a:gridCol>
              </a:tblGrid>
              <a:tr h="5859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Tabela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PK – </a:t>
                      </a:r>
                      <a:r>
                        <a:rPr lang="pt-BR" sz="1600" dirty="0" err="1"/>
                        <a:t>Primary</a:t>
                      </a:r>
                      <a:r>
                        <a:rPr lang="pt-BR" sz="1600" dirty="0"/>
                        <a:t>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FK – </a:t>
                      </a:r>
                      <a:r>
                        <a:rPr lang="pt-BR" sz="1600" dirty="0" err="1"/>
                        <a:t>Foreign</a:t>
                      </a:r>
                      <a:r>
                        <a:rPr lang="pt-BR" sz="1600" dirty="0"/>
                        <a:t>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Dimensão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Valores faltantes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040691"/>
                  </a:ext>
                </a:extLst>
              </a:tr>
              <a:tr h="8203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studentRegistration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id_student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code_module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code_presentation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32593x5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584541"/>
                  </a:ext>
                </a:extLst>
              </a:tr>
              <a:tr h="5859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studentAssessment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id_student</a:t>
                      </a:r>
                      <a:endParaRPr lang="pt-BR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id_assessment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173912x5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804306"/>
                  </a:ext>
                </a:extLst>
              </a:tr>
              <a:tr h="10547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studentVle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id_student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id_site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code_module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code_presentation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10655280x6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17176"/>
                  </a:ext>
                </a:extLst>
              </a:tr>
              <a:tr h="5859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studentInfo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id_student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code_module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code_presentation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32593x12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19606"/>
                  </a:ext>
                </a:extLst>
              </a:tr>
              <a:tr h="5859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assessments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/>
                        <a:t>id_assessment</a:t>
                      </a:r>
                      <a:endParaRPr lang="pt-BR" sz="1600" dirty="0"/>
                    </a:p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code_module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code_presentation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206x6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18240"/>
                  </a:ext>
                </a:extLst>
              </a:tr>
              <a:tr h="5859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courses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code_module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code_presentation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22x3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979125"/>
                  </a:ext>
                </a:extLst>
              </a:tr>
              <a:tr h="5859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vle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id_site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code_module</a:t>
                      </a:r>
                      <a:endParaRPr lang="pt-BR" sz="1600" dirty="0"/>
                    </a:p>
                    <a:p>
                      <a:pPr algn="ctr"/>
                      <a:r>
                        <a:rPr lang="pt-BR" sz="1600" dirty="0" err="1"/>
                        <a:t>code_presentation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6364x6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27,5%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06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5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25A7-AA67-489B-9412-6F962A7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7" y="136422"/>
            <a:ext cx="10515600" cy="7254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Principais características da base de dados: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4EE0FC-19FC-47CA-8E03-0C147B98707D}"/>
              </a:ext>
            </a:extLst>
          </p:cNvPr>
          <p:cNvSpPr/>
          <p:nvPr/>
        </p:nvSpPr>
        <p:spPr>
          <a:xfrm>
            <a:off x="0" y="0"/>
            <a:ext cx="713064" cy="6858000"/>
          </a:xfrm>
          <a:prstGeom prst="rect">
            <a:avLst/>
          </a:prstGeom>
          <a:solidFill>
            <a:srgbClr val="11A36A"/>
          </a:solidFill>
          <a:ln>
            <a:solidFill>
              <a:srgbClr val="11A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823C9F-926E-4BD2-9B30-2F8749457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16461" r="39150" b="30286"/>
          <a:stretch/>
        </p:blipFill>
        <p:spPr>
          <a:xfrm>
            <a:off x="0" y="5763236"/>
            <a:ext cx="671117" cy="671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1863DD-4FB0-477E-8683-4D4259B83837}"/>
              </a:ext>
            </a:extLst>
          </p:cNvPr>
          <p:cNvSpPr txBox="1"/>
          <p:nvPr/>
        </p:nvSpPr>
        <p:spPr>
          <a:xfrm>
            <a:off x="843092" y="922681"/>
            <a:ext cx="9265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Alguns gráficos que podem ser uteis para o entendimento da base de dados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EED353-A7B9-4495-9410-FAF78536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52" y="1361190"/>
            <a:ext cx="261782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46190E-702F-42A0-9E9A-859FF662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21" y="3985578"/>
            <a:ext cx="2653236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F13A470-51DC-42E4-AD07-5F02CEEB1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96" y="1361190"/>
            <a:ext cx="261782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8AA484D-DA48-4AD4-B7C8-A8589E53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34" y="4009043"/>
            <a:ext cx="2653236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AF81D5D-3E02-481A-A807-ADDF4C9E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21" y="2211119"/>
            <a:ext cx="4462833" cy="373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6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25A7-AA67-489B-9412-6F962A7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7" y="136422"/>
            <a:ext cx="10515600" cy="725444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Problema de negócio escolhido: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54367-159B-4EBE-8FAB-00D35C01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89"/>
            <a:ext cx="10515600" cy="5254174"/>
          </a:xfrm>
        </p:spPr>
        <p:txBody>
          <a:bodyPr/>
          <a:lstStyle/>
          <a:p>
            <a:r>
              <a:rPr lang="pt-BR" dirty="0"/>
              <a:t>Predição do desempenho dos estudantes nas avaliações finais.</a:t>
            </a:r>
          </a:p>
          <a:p>
            <a:endParaRPr lang="pt-BR" dirty="0"/>
          </a:p>
          <a:p>
            <a:r>
              <a:rPr lang="pt-BR" dirty="0"/>
              <a:t>Considerações importantes:</a:t>
            </a:r>
          </a:p>
          <a:p>
            <a:pPr lvl="1"/>
            <a:r>
              <a:rPr lang="pt-BR" dirty="0" err="1"/>
              <a:t>Imd_band</a:t>
            </a:r>
            <a:r>
              <a:rPr lang="pt-BR" dirty="0"/>
              <a:t> (um tipo de mensuração de pobreza baseado no lugar que o estudante mora) -&gt; os inputs com esse data faltante foram retiradas da base;</a:t>
            </a:r>
          </a:p>
          <a:p>
            <a:pPr lvl="1"/>
            <a:r>
              <a:rPr lang="pt-BR" dirty="0"/>
              <a:t>As tabelas </a:t>
            </a:r>
            <a:r>
              <a:rPr lang="pt-BR" dirty="0" err="1"/>
              <a:t>studentInfo</a:t>
            </a:r>
            <a:r>
              <a:rPr lang="pt-BR" dirty="0"/>
              <a:t>, </a:t>
            </a:r>
            <a:r>
              <a:rPr lang="pt-BR" dirty="0" err="1"/>
              <a:t>studentAssessment</a:t>
            </a:r>
            <a:r>
              <a:rPr lang="pt-BR" dirty="0"/>
              <a:t> e </a:t>
            </a:r>
            <a:r>
              <a:rPr lang="pt-BR" dirty="0" err="1"/>
              <a:t>studentRegistration</a:t>
            </a:r>
            <a:r>
              <a:rPr lang="pt-BR" dirty="0"/>
              <a:t> foram utilizadas para a resolução do modelo;</a:t>
            </a:r>
          </a:p>
          <a:p>
            <a:pPr lvl="1"/>
            <a:r>
              <a:rPr lang="pt-BR" dirty="0"/>
              <a:t>Variável dependente (y) -&gt; </a:t>
            </a:r>
            <a:r>
              <a:rPr lang="pt-BR" dirty="0" err="1"/>
              <a:t>final_result</a:t>
            </a:r>
            <a:r>
              <a:rPr lang="pt-BR" dirty="0"/>
              <a:t>; </a:t>
            </a:r>
          </a:p>
          <a:p>
            <a:pPr lvl="1"/>
            <a:r>
              <a:rPr lang="pt-BR" dirty="0"/>
              <a:t>Variáveis independentes -&gt; demais variáveis da tabela.</a:t>
            </a:r>
          </a:p>
          <a:p>
            <a:pPr lvl="1"/>
            <a:r>
              <a:rPr lang="pt-BR" dirty="0"/>
              <a:t>Os dados foram particionados em 70% para o treinamento e 30% para teste.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4EE0FC-19FC-47CA-8E03-0C147B98707D}"/>
              </a:ext>
            </a:extLst>
          </p:cNvPr>
          <p:cNvSpPr/>
          <p:nvPr/>
        </p:nvSpPr>
        <p:spPr>
          <a:xfrm>
            <a:off x="0" y="0"/>
            <a:ext cx="713064" cy="6858000"/>
          </a:xfrm>
          <a:prstGeom prst="rect">
            <a:avLst/>
          </a:prstGeom>
          <a:solidFill>
            <a:srgbClr val="11A36A"/>
          </a:solidFill>
          <a:ln>
            <a:solidFill>
              <a:srgbClr val="11A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823C9F-926E-4BD2-9B30-2F8749457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16461" r="39150" b="30286"/>
          <a:stretch/>
        </p:blipFill>
        <p:spPr>
          <a:xfrm>
            <a:off x="0" y="5763236"/>
            <a:ext cx="671117" cy="6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25A7-AA67-489B-9412-6F962A7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7" y="136422"/>
            <a:ext cx="11174138" cy="72544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Qual o modelo utilizado e qual o motivo da escolha?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54367-159B-4EBE-8FAB-00D35C01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535" y="1174459"/>
            <a:ext cx="6208552" cy="58722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Modelo de aprendizagem supervisionada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4EE0FC-19FC-47CA-8E03-0C147B98707D}"/>
              </a:ext>
            </a:extLst>
          </p:cNvPr>
          <p:cNvSpPr/>
          <p:nvPr/>
        </p:nvSpPr>
        <p:spPr>
          <a:xfrm>
            <a:off x="0" y="0"/>
            <a:ext cx="713064" cy="6858000"/>
          </a:xfrm>
          <a:prstGeom prst="rect">
            <a:avLst/>
          </a:prstGeom>
          <a:solidFill>
            <a:srgbClr val="11A36A"/>
          </a:solidFill>
          <a:ln>
            <a:solidFill>
              <a:srgbClr val="11A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823C9F-926E-4BD2-9B30-2F8749457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16461" r="39150" b="30286"/>
          <a:stretch/>
        </p:blipFill>
        <p:spPr>
          <a:xfrm>
            <a:off x="0" y="5763236"/>
            <a:ext cx="671117" cy="67111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A94A8E3-79B3-42F7-84F8-62D1F8076109}"/>
              </a:ext>
            </a:extLst>
          </p:cNvPr>
          <p:cNvSpPr txBox="1">
            <a:spLocks/>
          </p:cNvSpPr>
          <p:nvPr/>
        </p:nvSpPr>
        <p:spPr>
          <a:xfrm>
            <a:off x="2274034" y="2419675"/>
            <a:ext cx="6208552" cy="58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Algoritmo de classificação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1AFA4D5-D76D-469C-A23E-6F1FA2231D19}"/>
              </a:ext>
            </a:extLst>
          </p:cNvPr>
          <p:cNvSpPr txBox="1">
            <a:spLocks/>
          </p:cNvSpPr>
          <p:nvPr/>
        </p:nvSpPr>
        <p:spPr>
          <a:xfrm>
            <a:off x="1154535" y="3928845"/>
            <a:ext cx="2896172" cy="58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endParaRPr lang="pt-BR" dirty="0"/>
          </a:p>
        </p:txBody>
      </p:sp>
      <p:pic>
        <p:nvPicPr>
          <p:cNvPr id="9" name="Gráfico 8" descr="Seta Reta">
            <a:extLst>
              <a:ext uri="{FF2B5EF4-FFF2-40B4-BE49-F238E27FC236}">
                <a16:creationId xmlns:a16="http://schemas.microsoft.com/office/drawing/2014/main" id="{A6CFE538-E0C8-4F6D-84B3-7E18582D8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835167" y="1679793"/>
            <a:ext cx="632073" cy="632073"/>
          </a:xfrm>
          <a:prstGeom prst="rect">
            <a:avLst/>
          </a:prstGeom>
        </p:spPr>
      </p:pic>
      <p:pic>
        <p:nvPicPr>
          <p:cNvPr id="10" name="Gráfico 9" descr="Seta Reta">
            <a:extLst>
              <a:ext uri="{FF2B5EF4-FFF2-40B4-BE49-F238E27FC236}">
                <a16:creationId xmlns:a16="http://schemas.microsoft.com/office/drawing/2014/main" id="{0E661490-52E7-4004-94F5-B32593EC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490435">
            <a:off x="4457846" y="3184137"/>
            <a:ext cx="632073" cy="632073"/>
          </a:xfrm>
          <a:prstGeom prst="rect">
            <a:avLst/>
          </a:prstGeom>
        </p:spPr>
      </p:pic>
      <p:pic>
        <p:nvPicPr>
          <p:cNvPr id="11" name="Gráfico 10" descr="Seta Reta">
            <a:extLst>
              <a:ext uri="{FF2B5EF4-FFF2-40B4-BE49-F238E27FC236}">
                <a16:creationId xmlns:a16="http://schemas.microsoft.com/office/drawing/2014/main" id="{EE8DAAB8-920E-4A03-ADE3-0B91AF99E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273306" y="1103698"/>
            <a:ext cx="632073" cy="632073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88EB06E1-9943-451B-B750-762F4A8BD04D}"/>
              </a:ext>
            </a:extLst>
          </p:cNvPr>
          <p:cNvSpPr txBox="1">
            <a:spLocks/>
          </p:cNvSpPr>
          <p:nvPr/>
        </p:nvSpPr>
        <p:spPr>
          <a:xfrm>
            <a:off x="7905379" y="1034735"/>
            <a:ext cx="3956704" cy="111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Uma variável de resposta (y = </a:t>
            </a:r>
            <a:r>
              <a:rPr lang="pt-BR" dirty="0" err="1"/>
              <a:t>final_result</a:t>
            </a:r>
            <a:r>
              <a:rPr lang="pt-BR" dirty="0"/>
              <a:t>) e varias variáveis que poderiam ser usadas como preditoras.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47EDFF6-E657-4502-B494-688AFA2BDB08}"/>
              </a:ext>
            </a:extLst>
          </p:cNvPr>
          <p:cNvSpPr txBox="1">
            <a:spLocks/>
          </p:cNvSpPr>
          <p:nvPr/>
        </p:nvSpPr>
        <p:spPr>
          <a:xfrm>
            <a:off x="7018350" y="2416365"/>
            <a:ext cx="3956704" cy="1012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/>
              <a:t>Variável resposta ( </a:t>
            </a:r>
            <a:r>
              <a:rPr lang="pt-BR" sz="2400" dirty="0" err="1"/>
              <a:t>final_result</a:t>
            </a:r>
            <a:r>
              <a:rPr lang="pt-BR" sz="2400" dirty="0"/>
              <a:t>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/>
              <a:t>é categórica</a:t>
            </a:r>
          </a:p>
        </p:txBody>
      </p:sp>
      <p:pic>
        <p:nvPicPr>
          <p:cNvPr id="14" name="Gráfico 13" descr="Seta Reta">
            <a:extLst>
              <a:ext uri="{FF2B5EF4-FFF2-40B4-BE49-F238E27FC236}">
                <a16:creationId xmlns:a16="http://schemas.microsoft.com/office/drawing/2014/main" id="{960E5491-581E-459B-AADA-B0586590D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29260" y="2351622"/>
            <a:ext cx="632073" cy="632073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6D037EB9-23DD-462F-A190-63D0A1FD91BC}"/>
              </a:ext>
            </a:extLst>
          </p:cNvPr>
          <p:cNvSpPr txBox="1">
            <a:spLocks/>
          </p:cNvSpPr>
          <p:nvPr/>
        </p:nvSpPr>
        <p:spPr>
          <a:xfrm>
            <a:off x="4377134" y="3935480"/>
            <a:ext cx="2896172" cy="58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B1BF7C4-7DBC-41BD-8039-4C264C826BA3}"/>
              </a:ext>
            </a:extLst>
          </p:cNvPr>
          <p:cNvSpPr txBox="1">
            <a:spLocks/>
          </p:cNvSpPr>
          <p:nvPr/>
        </p:nvSpPr>
        <p:spPr>
          <a:xfrm>
            <a:off x="4151203" y="3928845"/>
            <a:ext cx="2896172" cy="58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pic>
        <p:nvPicPr>
          <p:cNvPr id="19" name="Gráfico 18" descr="Seta Reta">
            <a:extLst>
              <a:ext uri="{FF2B5EF4-FFF2-40B4-BE49-F238E27FC236}">
                <a16:creationId xmlns:a16="http://schemas.microsoft.com/office/drawing/2014/main" id="{7915665C-8905-43BA-90D4-26F97606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4826">
            <a:off x="2860270" y="3114545"/>
            <a:ext cx="632073" cy="632073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101EB1CF-E24B-4B53-A3D9-2D332BDA48CD}"/>
              </a:ext>
            </a:extLst>
          </p:cNvPr>
          <p:cNvSpPr txBox="1">
            <a:spLocks/>
          </p:cNvSpPr>
          <p:nvPr/>
        </p:nvSpPr>
        <p:spPr>
          <a:xfrm>
            <a:off x="1242465" y="4869056"/>
            <a:ext cx="10619617" cy="1332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/>
              <a:t>Resolvi utilizar um modelo que eu já conhecia e que se encaixava dentro das necessidades para resolver o problema escolhido. Iniciei com o modelo </a:t>
            </a:r>
            <a:r>
              <a:rPr lang="pt-BR" sz="2400" dirty="0" err="1"/>
              <a:t>Decision</a:t>
            </a:r>
            <a:r>
              <a:rPr lang="pt-BR" sz="2400" dirty="0"/>
              <a:t> </a:t>
            </a:r>
            <a:r>
              <a:rPr lang="pt-BR" sz="2400" dirty="0" err="1"/>
              <a:t>Tree</a:t>
            </a:r>
            <a:r>
              <a:rPr lang="pt-BR" sz="2400" dirty="0"/>
              <a:t> e posteriormente apliquei o </a:t>
            </a:r>
            <a:r>
              <a:rPr lang="pt-BR" sz="2400" dirty="0" err="1"/>
              <a:t>Random</a:t>
            </a:r>
            <a:r>
              <a:rPr lang="pt-BR" sz="2400" dirty="0"/>
              <a:t> Forest, principalmente por possuir maior poder estatístico e de acurácia que o </a:t>
            </a:r>
            <a:r>
              <a:rPr lang="pt-BR" sz="2400" dirty="0" err="1"/>
              <a:t>Decision</a:t>
            </a:r>
            <a:r>
              <a:rPr lang="pt-BR" sz="2400" dirty="0"/>
              <a:t> </a:t>
            </a:r>
            <a:r>
              <a:rPr lang="pt-BR" sz="2400" dirty="0" err="1"/>
              <a:t>Tree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87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25A7-AA67-489B-9412-6F962A7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7" y="136422"/>
            <a:ext cx="10515600" cy="725444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Avaliação dos modelos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4EE0FC-19FC-47CA-8E03-0C147B98707D}"/>
              </a:ext>
            </a:extLst>
          </p:cNvPr>
          <p:cNvSpPr/>
          <p:nvPr/>
        </p:nvSpPr>
        <p:spPr>
          <a:xfrm>
            <a:off x="0" y="0"/>
            <a:ext cx="713064" cy="6858000"/>
          </a:xfrm>
          <a:prstGeom prst="rect">
            <a:avLst/>
          </a:prstGeom>
          <a:solidFill>
            <a:srgbClr val="11A36A"/>
          </a:solidFill>
          <a:ln>
            <a:solidFill>
              <a:srgbClr val="11A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823C9F-926E-4BD2-9B30-2F8749457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0" t="16461" r="39150" b="30286"/>
          <a:stretch/>
        </p:blipFill>
        <p:spPr>
          <a:xfrm>
            <a:off x="0" y="5763236"/>
            <a:ext cx="671117" cy="671119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A11B8B4-748E-4BE3-A5CE-57AE07325379}"/>
              </a:ext>
            </a:extLst>
          </p:cNvPr>
          <p:cNvSpPr txBox="1">
            <a:spLocks/>
          </p:cNvSpPr>
          <p:nvPr/>
        </p:nvSpPr>
        <p:spPr>
          <a:xfrm>
            <a:off x="786191" y="1237581"/>
            <a:ext cx="10619617" cy="168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/>
              <a:t>O </a:t>
            </a:r>
            <a:r>
              <a:rPr lang="pt-BR" sz="2400" dirty="0" err="1"/>
              <a:t>Random</a:t>
            </a:r>
            <a:r>
              <a:rPr lang="pt-BR" sz="2400" dirty="0"/>
              <a:t> Forest (0.981) obteve um resultado mais acurado que o </a:t>
            </a:r>
            <a:r>
              <a:rPr lang="pt-BR" sz="2400" dirty="0" err="1"/>
              <a:t>Decision</a:t>
            </a:r>
            <a:r>
              <a:rPr lang="pt-BR" sz="2400" dirty="0"/>
              <a:t> </a:t>
            </a:r>
            <a:r>
              <a:rPr lang="pt-BR" sz="2400" dirty="0" err="1"/>
              <a:t>Tree</a:t>
            </a:r>
            <a:r>
              <a:rPr lang="pt-BR" sz="2400" dirty="0"/>
              <a:t> (0.960). Os dois modelos </a:t>
            </a:r>
            <a:r>
              <a:rPr lang="pt-BR" sz="2400" dirty="0" err="1"/>
              <a:t>apresntaram</a:t>
            </a:r>
            <a:r>
              <a:rPr lang="pt-BR" sz="2400" dirty="0"/>
              <a:t> bons resultados, porém com tendências a melhores acertos em determinadas categorias, com acerto crescente segundo esta ordem: </a:t>
            </a:r>
            <a:r>
              <a:rPr lang="en-US" sz="2400" dirty="0"/>
              <a:t>0=Distinction; 1=Fail; 2=Pass e 3=Withdrawn.</a:t>
            </a:r>
            <a:endParaRPr lang="pt-BR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9DF8D6-DE4B-4806-B09E-F4F841A2EF80}"/>
              </a:ext>
            </a:extLst>
          </p:cNvPr>
          <p:cNvSpPr txBox="1">
            <a:spLocks/>
          </p:cNvSpPr>
          <p:nvPr/>
        </p:nvSpPr>
        <p:spPr>
          <a:xfrm>
            <a:off x="2416056" y="6099055"/>
            <a:ext cx="2896172" cy="58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13DB0B-D3B2-449E-9B2F-6C52776188F1}"/>
              </a:ext>
            </a:extLst>
          </p:cNvPr>
          <p:cNvSpPr txBox="1">
            <a:spLocks/>
          </p:cNvSpPr>
          <p:nvPr/>
        </p:nvSpPr>
        <p:spPr>
          <a:xfrm>
            <a:off x="6783977" y="6097516"/>
            <a:ext cx="2896172" cy="58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D28A8F-1B35-4685-A694-0F52B5C6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70" y="3033151"/>
            <a:ext cx="3298614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C08CD7F-B3E0-4501-9D41-630874AC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58" y="3033151"/>
            <a:ext cx="3298614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423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Desafio Técnico Trybe</vt:lpstr>
      <vt:lpstr>Principais características da base de dados:</vt:lpstr>
      <vt:lpstr>Principais características da base de dados: </vt:lpstr>
      <vt:lpstr>Problema de negócio escolhido:</vt:lpstr>
      <vt:lpstr>Qual o modelo utilizado e qual o motivo da escolha?</vt:lpstr>
      <vt:lpstr>Avaliação dos 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augusto</dc:creator>
  <cp:lastModifiedBy>Larissa augusto</cp:lastModifiedBy>
  <cp:revision>29</cp:revision>
  <dcterms:created xsi:type="dcterms:W3CDTF">2020-11-22T12:34:18Z</dcterms:created>
  <dcterms:modified xsi:type="dcterms:W3CDTF">2020-11-27T13:32:09Z</dcterms:modified>
</cp:coreProperties>
</file>