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45A07AE-939B-4F7E-BA4C-4652903B3391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21" name="Text Box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23" name="Text Box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Text Box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Text Box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Text Box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33" name="Text Box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35" name="Text Box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B43885-FB60-4C05-842D-6E6E9A63E48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A81EF2-1060-407E-BC3D-4E601AA7928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5F230C-DCE6-4231-89FC-5D723D72B0B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BB5629-8091-48D6-A3D1-196D46F8864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AACE40-D9C2-424B-9441-9D4527A1918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943E374-87A3-4B8A-BFE5-BA6D54ADAF9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6A7B1C-CC1B-44BE-BD9B-D26DD5EFB3E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B684DB-9971-45A0-B11B-1B5A3D22869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1806F8-F281-4BE1-ADFF-2DA3196D584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486823-4D78-4B48-BCE4-984F4131A88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DA8820-BFE7-4F3B-A391-09A5F6C62F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77456D-8816-4D58-A9F8-BDF4A7B8C8E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47" name="Group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47600" rIns="90000" bIns="1476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0" rIns="90000" bIns="0" anchor="t" anchorCtr="1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27440" rIns="90000" bIns="12744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08000" rIns="90000" bIns="108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47600" rIns="90000" bIns="1476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52640" rIns="90000" bIns="15264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55520" rIns="90000" bIns="15552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0ED6A4D-5ECF-4BD3-A043-8DFB05B2E7ED}" type="slidenum">
              <a:rPr lang="pt-BR" sz="1050" b="0" strike="noStrike" spc="-1">
                <a:solidFill>
                  <a:srgbClr val="FFFFFF"/>
                </a:solidFill>
                <a:latin typeface="Tw Cen MT"/>
              </a:rPr>
              <a:t>‹nº›</a:t>
            </a:fld>
            <a:endParaRPr lang="pt-B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iscente@sou.unifal-mg.edu.b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1"/>
          <p:cNvSpPr/>
          <p:nvPr/>
        </p:nvSpPr>
        <p:spPr>
          <a:xfrm>
            <a:off x="2438280" y="1828799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Box 2"/>
          <p:cNvSpPr/>
          <p:nvPr/>
        </p:nvSpPr>
        <p:spPr>
          <a:xfrm>
            <a:off x="2688480" y="5006835"/>
            <a:ext cx="7415640" cy="539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700"/>
              </a:spcBef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Prof. Dr. Nelson José Freitas da Silveira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700"/>
              </a:spcBef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3"/>
          <p:cNvPicPr/>
          <p:nvPr/>
        </p:nvPicPr>
        <p:blipFill>
          <a:blip r:embed="rId3"/>
          <a:stretch/>
        </p:blipFill>
        <p:spPr>
          <a:xfrm>
            <a:off x="5257800" y="609480"/>
            <a:ext cx="1751400" cy="4467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3BA3D2-342F-49FE-9AFB-A03540093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089204"/>
            <a:ext cx="19431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/>
          <p:cNvSpPr/>
          <p:nvPr/>
        </p:nvSpPr>
        <p:spPr>
          <a:xfrm>
            <a:off x="1173240" y="2358000"/>
            <a:ext cx="9362880" cy="2679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Avaliações: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1º Avaliação (10</a:t>
            </a:r>
            <a:r>
              <a:rPr lang="pt-BR" sz="2400" spc="-1" dirty="0">
                <a:solidFill>
                  <a:srgbClr val="000000"/>
                </a:solidFill>
                <a:latin typeface="Tahoma"/>
                <a:ea typeface="Microsoft YaHei"/>
              </a:rPr>
              <a:t>): 05/04/2024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2º Avaliação (6.0</a:t>
            </a:r>
            <a:r>
              <a:rPr lang="pt-BR" sz="2400" spc="-1" dirty="0">
                <a:solidFill>
                  <a:srgbClr val="000000"/>
                </a:solidFill>
                <a:latin typeface="Tahoma"/>
                <a:ea typeface="Microsoft YaHei"/>
              </a:rPr>
              <a:t>): 31/05/2024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Trabalho (4.0</a:t>
            </a:r>
            <a:r>
              <a:rPr lang="pt-BR" sz="2400" spc="-1" dirty="0">
                <a:solidFill>
                  <a:srgbClr val="000000"/>
                </a:solidFill>
                <a:latin typeface="Tahoma"/>
                <a:ea typeface="Microsoft YaHei"/>
              </a:rPr>
              <a:t>): 21/06/2024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Prova Especial</a:t>
            </a:r>
            <a:r>
              <a:rPr lang="pt-BR" sz="2400" spc="-1" dirty="0">
                <a:solidFill>
                  <a:srgbClr val="000000"/>
                </a:solidFill>
                <a:latin typeface="Tahoma"/>
                <a:ea typeface="Microsoft YaHei"/>
              </a:rPr>
              <a:t>: 02/07/2024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263056E-65CB-4D1C-8C57-55B5325C678C}"/>
              </a:ext>
            </a:extLst>
          </p:cNvPr>
          <p:cNvSpPr/>
          <p:nvPr/>
        </p:nvSpPr>
        <p:spPr>
          <a:xfrm>
            <a:off x="2138160" y="352424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"/>
          <p:cNvSpPr/>
          <p:nvPr/>
        </p:nvSpPr>
        <p:spPr>
          <a:xfrm>
            <a:off x="2253960" y="523440"/>
            <a:ext cx="77918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00" algn="l"/>
                <a:tab pos="10779120" algn="l"/>
                <a:tab pos="10780560" algn="l"/>
              </a:tabLst>
            </a:pPr>
            <a:r>
              <a:rPr lang="pt-BR" sz="4400" b="0" strike="noStrike" spc="-1">
                <a:solidFill>
                  <a:srgbClr val="333399"/>
                </a:solidFill>
                <a:latin typeface="Tahoma"/>
                <a:ea typeface="Microsoft YaHei"/>
              </a:rPr>
              <a:t>Bibliografia	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2"/>
          <p:cNvSpPr/>
          <p:nvPr/>
        </p:nvSpPr>
        <p:spPr>
          <a:xfrm>
            <a:off x="1052280" y="1844640"/>
            <a:ext cx="10195200" cy="44033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Bibliografia Básica: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spc="-1" dirty="0">
                <a:solidFill>
                  <a:srgbClr val="000000"/>
                </a:solidFill>
              </a:rPr>
              <a:t>IEZZI, Gelson; DOLCE, Osvaldo; MURAKAMI, Carlos. Fundamentos da Matemática Elementar: Logaritmos. Atual Editora: São Paulo, 1998.</a:t>
            </a: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spc="-1" dirty="0">
                <a:solidFill>
                  <a:srgbClr val="000000"/>
                </a:solidFill>
              </a:rPr>
              <a:t>IEZZI, Gelson. Fundamentos da Matemática Elementar - Trigonometria. Vol. 3. Atual Editora: São Paulo, 1998.</a:t>
            </a: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spc="-1" dirty="0">
                <a:solidFill>
                  <a:srgbClr val="000000"/>
                </a:solidFill>
              </a:rPr>
              <a:t>IEZZI, Gelson; MURAKAMI, Carlos. Fundamentos da Matemática Elementar: Conjuntos e Funções. Vol. 1. Atual Editora: São Paulo, 1997.</a:t>
            </a: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spc="-1" dirty="0">
                <a:solidFill>
                  <a:srgbClr val="000000"/>
                </a:solidFill>
              </a:rPr>
              <a:t>DEMANA, Franklin D; WAITS, Bert K; FOLEY, Gregory D; Kennedy, Daniel. </a:t>
            </a:r>
            <a:r>
              <a:rPr lang="pt-BR" sz="2000" spc="-1" dirty="0" err="1">
                <a:solidFill>
                  <a:srgbClr val="000000"/>
                </a:solidFill>
              </a:rPr>
              <a:t>Pré</a:t>
            </a:r>
            <a:r>
              <a:rPr lang="pt-BR" sz="2000" spc="-1" dirty="0">
                <a:solidFill>
                  <a:srgbClr val="000000"/>
                </a:solidFill>
              </a:rPr>
              <a:t>-Cálculo. São Paulo, Pearson </a:t>
            </a:r>
            <a:r>
              <a:rPr lang="pt-BR" sz="2000" spc="-1" dirty="0" err="1">
                <a:solidFill>
                  <a:srgbClr val="000000"/>
                </a:solidFill>
              </a:rPr>
              <a:t>Education</a:t>
            </a:r>
            <a:r>
              <a:rPr lang="pt-BR" sz="2000" spc="-1" dirty="0">
                <a:solidFill>
                  <a:srgbClr val="000000"/>
                </a:solidFill>
              </a:rPr>
              <a:t>, 2009. </a:t>
            </a: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spc="-1" dirty="0">
                <a:solidFill>
                  <a:srgbClr val="000000"/>
                </a:solidFill>
              </a:rPr>
              <a:t>FLEMMING, Diva Marília; GONÇALVES, Mirian </a:t>
            </a:r>
            <a:r>
              <a:rPr lang="pt-BR" sz="2000" spc="-1" dirty="0" err="1">
                <a:solidFill>
                  <a:srgbClr val="000000"/>
                </a:solidFill>
              </a:rPr>
              <a:t>Buss</a:t>
            </a:r>
            <a:r>
              <a:rPr lang="pt-BR" sz="2000" spc="-1" dirty="0">
                <a:solidFill>
                  <a:srgbClr val="000000"/>
                </a:solidFill>
              </a:rPr>
              <a:t>. Cálculo A - Funções, Limite, Derivação e Integração. São Paulo, Pearson Prentice Hall 6° Edição, 2007.</a:t>
            </a: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spc="-1" dirty="0">
                <a:solidFill>
                  <a:srgbClr val="000000"/>
                </a:solidFill>
              </a:rPr>
              <a:t>GUIDORIZZI, Hamilton Luiz. Um Curso de Cálculo. Rio de Janeiro, Vol. 1. LTC 5° Edição, 2001.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/>
          <p:nvPr/>
        </p:nvSpPr>
        <p:spPr>
          <a:xfrm>
            <a:off x="948600" y="1834200"/>
            <a:ext cx="10514520" cy="2679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1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Ementa:</a:t>
            </a: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1" strike="noStrike" spc="-1" dirty="0">
              <a:solidFill>
                <a:srgbClr val="000000"/>
              </a:solidFill>
              <a:latin typeface="Tahoma"/>
              <a:ea typeface="Microsoft YaHei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spc="-1" dirty="0">
                <a:solidFill>
                  <a:srgbClr val="000000"/>
                </a:solidFill>
              </a:rPr>
              <a:t>Conjuntos numéricos. Polinômios. Equações. Funções: funções do primeiro e segundo graus; função modular; função exponencial; função logarítmica. Inequações. Trigonometria: funções trigonométricas; trigonometria no triângulo retângulo; propriedades trigonométricas em um triângulo qualquer.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021539B-A403-4BEC-9407-C2BAADCCE202}"/>
              </a:ext>
            </a:extLst>
          </p:cNvPr>
          <p:cNvSpPr/>
          <p:nvPr/>
        </p:nvSpPr>
        <p:spPr>
          <a:xfrm>
            <a:off x="2138160" y="523874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"/>
          <p:cNvSpPr/>
          <p:nvPr/>
        </p:nvSpPr>
        <p:spPr>
          <a:xfrm>
            <a:off x="992160" y="1894320"/>
            <a:ext cx="10445400" cy="30491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1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Condução da disciplina: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Aulas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Serão solicitados trabalhos durante o semestre (Conceitos teóricos, exercícios).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Grupos deverão ser formados hoje de no máximo 5 alunos, por grupo (deverão se manter até o final da disciplina.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66CB865-92EE-4357-AD68-5EC5FBB01BE8}"/>
              </a:ext>
            </a:extLst>
          </p:cNvPr>
          <p:cNvSpPr/>
          <p:nvPr/>
        </p:nvSpPr>
        <p:spPr>
          <a:xfrm>
            <a:off x="2257020" y="428624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/>
          <p:nvPr/>
        </p:nvSpPr>
        <p:spPr>
          <a:xfrm>
            <a:off x="888480" y="2133720"/>
            <a:ext cx="10626840" cy="22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Tahoma"/>
                <a:ea typeface="Microsoft YaHei"/>
              </a:rPr>
              <a:t>Deveres: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ahoma,Bold"/>
                <a:ea typeface="Microsoft YaHei"/>
              </a:rPr>
              <a:t>Cumprir as atividades determinadas;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ahoma,Bold"/>
                <a:ea typeface="Microsoft YaHei"/>
              </a:rPr>
              <a:t>Ajudar seu grupo da melhor forma;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A2D591E-D1DF-4C36-AD28-2AAAB9A07C2D}"/>
              </a:ext>
            </a:extLst>
          </p:cNvPr>
          <p:cNvSpPr/>
          <p:nvPr/>
        </p:nvSpPr>
        <p:spPr>
          <a:xfrm>
            <a:off x="2244060" y="390524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/>
          <p:nvPr/>
        </p:nvSpPr>
        <p:spPr>
          <a:xfrm>
            <a:off x="1311120" y="1111680"/>
            <a:ext cx="9833040" cy="619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Tahoma"/>
                <a:ea typeface="Microsoft YaHei"/>
              </a:rPr>
              <a:t>Acesso ao Moodle: Plataforma de ensino aprendizagem para gerenciamento da disciplina. Farei comunicado de tudo relacionado a disciplina pela plataforma. Terão acesso às aulas, listas de exercícios, e-books, entre outros documentos que achar necessário.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Eleição de um representante discente e este representará a turma quando necessário. 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Terão acesso ao Google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Tahoma,Bold"/>
                <a:ea typeface="Microsoft YaHei"/>
              </a:rPr>
              <a:t>Classroom</a:t>
            </a:r>
            <a:r>
              <a:rPr lang="pt-BR" sz="20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, para isto verifiquem seus e-mails: </a:t>
            </a:r>
            <a:r>
              <a:rPr lang="pt-BR" sz="2000" b="0" u="sng" strike="noStrike" spc="-1" dirty="0">
                <a:solidFill>
                  <a:srgbClr val="B8FA56"/>
                </a:solidFill>
                <a:uFillTx/>
                <a:latin typeface="Tahoma,Bold"/>
                <a:ea typeface="Microsoft YaHei"/>
                <a:hlinkClick r:id="rId3"/>
              </a:rPr>
              <a:t>discente@sou.unifal-mg.edu.br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Sistema acadêmico.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Manual do Aluno :https://www.unifal-mg.edu.br/graduacao/wp-content/uploads/sites/94/2019/08/Manual-do-aluno-de-graduacao-2017.pdf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Tahoma,Bold"/>
                <a:ea typeface="Microsoft YaHei"/>
              </a:rPr>
              <a:t>Com este e-mail, receberão notificações da Universidade, sendo comunicados (importantes como datas de matrícula), cursos e outras atividades.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A18340C-483F-48E9-8434-D9B48349930F}"/>
              </a:ext>
            </a:extLst>
          </p:cNvPr>
          <p:cNvSpPr/>
          <p:nvPr/>
        </p:nvSpPr>
        <p:spPr>
          <a:xfrm>
            <a:off x="2269800" y="0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2"/>
          <p:cNvPicPr/>
          <p:nvPr/>
        </p:nvPicPr>
        <p:blipFill>
          <a:blip r:embed="rId2"/>
          <a:stretch/>
        </p:blipFill>
        <p:spPr>
          <a:xfrm>
            <a:off x="1199160" y="1200240"/>
            <a:ext cx="10057320" cy="5656680"/>
          </a:xfrm>
          <a:prstGeom prst="rect">
            <a:avLst/>
          </a:prstGeom>
          <a:ln w="0">
            <a:noFill/>
          </a:ln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0FF78D91-336F-4FD7-88C2-488D05EB7B51}"/>
              </a:ext>
            </a:extLst>
          </p:cNvPr>
          <p:cNvSpPr/>
          <p:nvPr/>
        </p:nvSpPr>
        <p:spPr>
          <a:xfrm>
            <a:off x="2269980" y="28665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2"/>
          <p:cNvPicPr/>
          <p:nvPr/>
        </p:nvPicPr>
        <p:blipFill>
          <a:blip r:embed="rId2"/>
          <a:stretch/>
        </p:blipFill>
        <p:spPr>
          <a:xfrm>
            <a:off x="1067340" y="1171575"/>
            <a:ext cx="10057320" cy="5656680"/>
          </a:xfrm>
          <a:prstGeom prst="rect">
            <a:avLst/>
          </a:prstGeom>
          <a:ln w="0">
            <a:noFill/>
          </a:ln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F1EE5C0C-6B9D-4888-A6DB-56102F7B255B}"/>
              </a:ext>
            </a:extLst>
          </p:cNvPr>
          <p:cNvSpPr/>
          <p:nvPr/>
        </p:nvSpPr>
        <p:spPr>
          <a:xfrm>
            <a:off x="2138160" y="0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2"/>
          <p:cNvPicPr/>
          <p:nvPr/>
        </p:nvPicPr>
        <p:blipFill>
          <a:blip r:embed="rId2"/>
          <a:stretch/>
        </p:blipFill>
        <p:spPr>
          <a:xfrm>
            <a:off x="1199160" y="1112760"/>
            <a:ext cx="10057320" cy="5656680"/>
          </a:xfrm>
          <a:prstGeom prst="rect">
            <a:avLst/>
          </a:prstGeom>
          <a:ln w="0">
            <a:noFill/>
          </a:ln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643C3292-C85D-4D9E-93C9-3455AC66F5E5}"/>
              </a:ext>
            </a:extLst>
          </p:cNvPr>
          <p:cNvSpPr/>
          <p:nvPr/>
        </p:nvSpPr>
        <p:spPr>
          <a:xfrm>
            <a:off x="2269980" y="0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451F6E-F3A1-451B-BF32-08C2A36C1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1096636"/>
            <a:ext cx="10242426" cy="5761364"/>
          </a:xfrm>
          <a:prstGeom prst="rect">
            <a:avLst/>
          </a:prstGeom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8A87C960-989A-4B24-8EAF-ADD741B3C9DE}"/>
              </a:ext>
            </a:extLst>
          </p:cNvPr>
          <p:cNvSpPr/>
          <p:nvPr/>
        </p:nvSpPr>
        <p:spPr>
          <a:xfrm>
            <a:off x="2263510" y="-74939"/>
            <a:ext cx="7915680" cy="1171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3600" b="0" strike="noStrike" spc="-1" dirty="0">
                <a:solidFill>
                  <a:srgbClr val="333399"/>
                </a:solidFill>
                <a:latin typeface="Tahoma"/>
                <a:ea typeface="Microsoft YaHei"/>
              </a:rPr>
              <a:t>Fundamentos Matemáticos para a Ciência da Computação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401</TotalTime>
  <Words>501</Words>
  <Application>Microsoft Office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Microsoft YaHei</vt:lpstr>
      <vt:lpstr>Arial</vt:lpstr>
      <vt:lpstr>DejaVu Sans</vt:lpstr>
      <vt:lpstr>Symbol</vt:lpstr>
      <vt:lpstr>Tahoma</vt:lpstr>
      <vt:lpstr>Tahoma,Bold</vt:lpstr>
      <vt:lpstr>Times New Roman</vt:lpstr>
      <vt:lpstr>Tw Cen MT</vt:lpstr>
      <vt:lpstr>Wingdings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nelsonjfs@outlook.com</dc:creator>
  <dc:description/>
  <cp:lastModifiedBy>Nelson José Freitas da Silveira</cp:lastModifiedBy>
  <cp:revision>116</cp:revision>
  <dcterms:created xsi:type="dcterms:W3CDTF">2020-03-24T20:08:58Z</dcterms:created>
  <dcterms:modified xsi:type="dcterms:W3CDTF">2024-02-26T20:18:38Z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