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21"/>
  </p:notesMasterIdLst>
  <p:handoutMasterIdLst>
    <p:handoutMasterId r:id="rId22"/>
  </p:handoutMasterIdLst>
  <p:sldIdLst>
    <p:sldId id="256" r:id="rId7"/>
    <p:sldId id="344" r:id="rId8"/>
    <p:sldId id="471" r:id="rId9"/>
    <p:sldId id="473" r:id="rId10"/>
    <p:sldId id="472" r:id="rId11"/>
    <p:sldId id="474" r:id="rId12"/>
    <p:sldId id="475" r:id="rId13"/>
    <p:sldId id="476" r:id="rId14"/>
    <p:sldId id="477" r:id="rId15"/>
    <p:sldId id="478" r:id="rId16"/>
    <p:sldId id="479" r:id="rId17"/>
    <p:sldId id="295" r:id="rId18"/>
    <p:sldId id="480" r:id="rId19"/>
    <p:sldId id="481" r:id="rId2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3"/>
            <p14:sldId id="472"/>
            <p14:sldId id="474"/>
            <p14:sldId id="475"/>
            <p14:sldId id="476"/>
            <p14:sldId id="477"/>
            <p14:sldId id="478"/>
            <p14:sldId id="479"/>
            <p14:sldId id="295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D9A76-F5E6-4328-A685-29F7E5DDF9A5}" v="21" dt="2021-04-15T21:07:27.649"/>
    <p1510:client id="{7D35940C-517F-4995-9484-BD5D72CD3449}" v="3" dt="2021-02-17T21:18:26.584"/>
    <p1510:client id="{AF92B59F-B04E-0000-703C-E4B8712F4594}" v="36" dt="2021-03-18T20:40:53.004"/>
    <p1510:client id="{B13BAB30-C6E2-9368-FA8C-BBE8DE2E038D}" v="294" dt="2021-03-18T20:49:42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5" d="100"/>
          <a:sy n="75" d="100"/>
        </p:scale>
        <p:origin x="605" y="53"/>
      </p:cViewPr>
      <p:guideLst>
        <p:guide orient="horz" pos="2382"/>
        <p:guide pos="42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5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5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3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9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9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2785-C0A6-4CF1-9D3B-93C8CE48276C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CBE5-E426-488C-A226-73C0DE62E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  <p:sldLayoutId id="2147483668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>
                <a:solidFill>
                  <a:prstClr val="black"/>
                </a:solidFill>
                <a:latin typeface="Simplon Oi Headline"/>
                <a:cs typeface="Simplon Oi Headline"/>
              </a:rPr>
              <a:t>SEMANA 8 - 06/05/2021</a:t>
            </a:r>
            <a:endParaRPr lang="en-US" sz="2646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Refatoração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backend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 (desenvolvimento dos relacionamentos entre as classes de acordo com o BD)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Atualização do Banco de Dados;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Captura de localização da usuária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Listar grupos próximos baseado na localização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Protótipo da tela de Denúncia.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Captura de localização da usuária v2;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Listar grupos próximos baseado na localização v2;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Upload de arquivo pela API.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tela de Denúncia;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métodos no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para consumir API atualizada.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White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Planilha de Testes (UAT).</a:t>
            </a:r>
            <a:endParaRPr lang="pt-BR" sz="1400" dirty="0">
              <a:solidFill>
                <a:schemeClr val="tx1"/>
              </a:solidFill>
              <a:latin typeface="Calibri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136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9 - 13/05/2021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Captura de localização da usuária;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Listar grupos próximos baseado na localização;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Desenvolvimento da tela de Denúncia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Upload de arquivo pela API.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CRUD da tela de Denúncia;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Integração do front com a tela de Denúncia;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Integração do front dos grupos de locomoção próximos a usuária;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Desenvolvimento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backend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- Alerta de Socorro.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tela de Denúncia v2;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métodos no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para consumir API atualizada.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White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Planilha de Testes (UAT).</a:t>
            </a:r>
            <a:endParaRPr lang="pt-BR" sz="1400" dirty="0">
              <a:solidFill>
                <a:schemeClr val="tx1"/>
              </a:solidFill>
              <a:latin typeface="Calibri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783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26A06F0-E2FF-4900-A663-E971C8589E2B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5641355" y="4543661"/>
            <a:ext cx="2214949" cy="1983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8C4B947-3C1A-4164-AF97-F21A4CA6F095}"/>
              </a:ext>
            </a:extLst>
          </p:cNvPr>
          <p:cNvCxnSpPr>
            <a:cxnSpLocks/>
          </p:cNvCxnSpPr>
          <p:nvPr/>
        </p:nvCxnSpPr>
        <p:spPr>
          <a:xfrm flipV="1">
            <a:off x="3235749" y="1973702"/>
            <a:ext cx="2408982" cy="1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7BE1812-43D9-48C6-9480-87ADF0FC5F54}"/>
              </a:ext>
            </a:extLst>
          </p:cNvPr>
          <p:cNvSpPr/>
          <p:nvPr/>
        </p:nvSpPr>
        <p:spPr>
          <a:xfrm>
            <a:off x="154663" y="678960"/>
            <a:ext cx="13188488" cy="6429645"/>
          </a:xfrm>
          <a:prstGeom prst="rect">
            <a:avLst/>
          </a:prstGeom>
          <a:noFill/>
          <a:ln w="19050">
            <a:solidFill>
              <a:srgbClr val="B88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06A07A-0953-45D5-BF89-60907E0C27DB}"/>
              </a:ext>
            </a:extLst>
          </p:cNvPr>
          <p:cNvCxnSpPr>
            <a:cxnSpLocks/>
          </p:cNvCxnSpPr>
          <p:nvPr/>
        </p:nvCxnSpPr>
        <p:spPr>
          <a:xfrm>
            <a:off x="154663" y="1224193"/>
            <a:ext cx="13188488" cy="0"/>
          </a:xfrm>
          <a:prstGeom prst="line">
            <a:avLst/>
          </a:prstGeom>
          <a:ln w="1905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351628" y="727398"/>
            <a:ext cx="1608272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2512382" y="725163"/>
            <a:ext cx="1544797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4921275" y="728561"/>
            <a:ext cx="1608272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7264911" y="723552"/>
            <a:ext cx="1544796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1CE6844-2E0E-4208-9C54-DD9D908EC678}"/>
              </a:ext>
            </a:extLst>
          </p:cNvPr>
          <p:cNvCxnSpPr>
            <a:cxnSpLocks/>
          </p:cNvCxnSpPr>
          <p:nvPr/>
        </p:nvCxnSpPr>
        <p:spPr>
          <a:xfrm>
            <a:off x="105137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91A42E-BD8F-4A87-A8CE-6B457F350F18}"/>
              </a:ext>
            </a:extLst>
          </p:cNvPr>
          <p:cNvCxnSpPr>
            <a:cxnSpLocks/>
          </p:cNvCxnSpPr>
          <p:nvPr/>
        </p:nvCxnSpPr>
        <p:spPr>
          <a:xfrm>
            <a:off x="3235748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62DA1D-78CE-476B-939B-E926E0AA7A0B}"/>
              </a:ext>
            </a:extLst>
          </p:cNvPr>
          <p:cNvCxnSpPr>
            <a:cxnSpLocks/>
          </p:cNvCxnSpPr>
          <p:nvPr/>
        </p:nvCxnSpPr>
        <p:spPr>
          <a:xfrm>
            <a:off x="563786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D5867E-72F0-4A0F-A9BE-4F2F9B081AAD}"/>
              </a:ext>
            </a:extLst>
          </p:cNvPr>
          <p:cNvCxnSpPr>
            <a:cxnSpLocks/>
          </p:cNvCxnSpPr>
          <p:nvPr/>
        </p:nvCxnSpPr>
        <p:spPr>
          <a:xfrm>
            <a:off x="7945683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A47132-6292-4B6E-86FE-5757C625A94D}"/>
              </a:ext>
            </a:extLst>
          </p:cNvPr>
          <p:cNvCxnSpPr>
            <a:cxnSpLocks/>
          </p:cNvCxnSpPr>
          <p:nvPr/>
        </p:nvCxnSpPr>
        <p:spPr>
          <a:xfrm>
            <a:off x="10519245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E93BC4F-9733-4B83-AE6D-18DE3C70143F}"/>
              </a:ext>
            </a:extLst>
          </p:cNvPr>
          <p:cNvCxnSpPr>
            <a:cxnSpLocks/>
          </p:cNvCxnSpPr>
          <p:nvPr/>
        </p:nvCxnSpPr>
        <p:spPr>
          <a:xfrm>
            <a:off x="1061690" y="1636643"/>
            <a:ext cx="2174059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D005F7-AFCF-424E-BA26-C13C8EEA1818}"/>
              </a:ext>
            </a:extLst>
          </p:cNvPr>
          <p:cNvCxnSpPr>
            <a:cxnSpLocks/>
          </p:cNvCxnSpPr>
          <p:nvPr/>
        </p:nvCxnSpPr>
        <p:spPr>
          <a:xfrm>
            <a:off x="1051377" y="3049369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FE2FE2-1C23-4DD8-8E1B-B12A17E6FAF1}"/>
              </a:ext>
            </a:extLst>
          </p:cNvPr>
          <p:cNvSpPr txBox="1"/>
          <p:nvPr/>
        </p:nvSpPr>
        <p:spPr>
          <a:xfrm>
            <a:off x="1017248" y="4644037"/>
            <a:ext cx="2164673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front da tela de denúncias</a:t>
            </a:r>
          </a:p>
          <a:p>
            <a:pPr algn="ctr"/>
            <a:r>
              <a:rPr lang="pt-BR" sz="1323" i="1" dirty="0">
                <a:latin typeface="Open Sans 1 Bold"/>
              </a:rPr>
              <a:t>- Tela s/ 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EF8FFB-58E1-4E8D-8BE9-B29D02DA8D33}"/>
              </a:ext>
            </a:extLst>
          </p:cNvPr>
          <p:cNvSpPr txBox="1"/>
          <p:nvPr/>
        </p:nvSpPr>
        <p:spPr>
          <a:xfrm>
            <a:off x="3337099" y="2051749"/>
            <a:ext cx="2184374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da tela de denúncias</a:t>
            </a:r>
          </a:p>
          <a:p>
            <a:pPr algn="ctr"/>
            <a:r>
              <a:rPr lang="pt-BR" sz="1323" i="1" dirty="0">
                <a:latin typeface="Open Sans 1 Bold"/>
              </a:rPr>
              <a:t>- </a:t>
            </a:r>
            <a:r>
              <a:rPr lang="pt-BR" sz="1323" i="1" dirty="0" err="1">
                <a:latin typeface="Open Sans 1 Bold"/>
              </a:rPr>
              <a:t>Mock</a:t>
            </a:r>
            <a:r>
              <a:rPr lang="pt-BR" sz="1323" i="1" dirty="0">
                <a:latin typeface="Open Sans 1 Bold"/>
              </a:rPr>
              <a:t> (JSON sem BD)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5AC3CC-BB24-4CCB-ACDA-AA627E63958D}"/>
              </a:ext>
            </a:extLst>
          </p:cNvPr>
          <p:cNvSpPr txBox="1"/>
          <p:nvPr/>
        </p:nvSpPr>
        <p:spPr>
          <a:xfrm>
            <a:off x="4454373" y="3461677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integração do front com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(denúncias)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2B19F6E-8482-48B8-916B-3DB0718761EF}"/>
              </a:ext>
            </a:extLst>
          </p:cNvPr>
          <p:cNvCxnSpPr>
            <a:cxnSpLocks/>
          </p:cNvCxnSpPr>
          <p:nvPr/>
        </p:nvCxnSpPr>
        <p:spPr>
          <a:xfrm>
            <a:off x="3247747" y="5868863"/>
            <a:ext cx="238758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49F69-56F0-4E63-8365-6A53C10226C2}"/>
              </a:ext>
            </a:extLst>
          </p:cNvPr>
          <p:cNvSpPr txBox="1"/>
          <p:nvPr/>
        </p:nvSpPr>
        <p:spPr>
          <a:xfrm>
            <a:off x="3244337" y="5941789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- Alerta de Socorro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259209D-45BC-497A-9D40-3EC93DC2FCF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262358" y="3395075"/>
            <a:ext cx="4616452" cy="268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92706F3-ABA2-443C-B9C2-ADAC36A81C78}"/>
              </a:ext>
            </a:extLst>
          </p:cNvPr>
          <p:cNvSpPr txBox="1"/>
          <p:nvPr/>
        </p:nvSpPr>
        <p:spPr>
          <a:xfrm>
            <a:off x="962765" y="1733570"/>
            <a:ext cx="2309511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dos grupos de locomoção próximos a usuária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454EA1A-3183-40AD-A8C6-669FE1285EAF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653312" y="5436535"/>
            <a:ext cx="2199044" cy="28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3FA950-42C8-4E4D-AB54-50B7980C1889}"/>
              </a:ext>
            </a:extLst>
          </p:cNvPr>
          <p:cNvSpPr txBox="1"/>
          <p:nvPr/>
        </p:nvSpPr>
        <p:spPr>
          <a:xfrm>
            <a:off x="586147" y="191966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06/05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452139-E5C4-4E08-BB13-40E459019F77}"/>
              </a:ext>
            </a:extLst>
          </p:cNvPr>
          <p:cNvSpPr txBox="1"/>
          <p:nvPr/>
        </p:nvSpPr>
        <p:spPr>
          <a:xfrm>
            <a:off x="2756369" y="185690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13/05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FE218F-F0AA-465E-BB9E-23DA8B905837}"/>
              </a:ext>
            </a:extLst>
          </p:cNvPr>
          <p:cNvSpPr txBox="1"/>
          <p:nvPr/>
        </p:nvSpPr>
        <p:spPr>
          <a:xfrm>
            <a:off x="5156716" y="187414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20/05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DC4079-C066-4A37-8094-D8D445FCAC81}"/>
              </a:ext>
            </a:extLst>
          </p:cNvPr>
          <p:cNvSpPr txBox="1"/>
          <p:nvPr/>
        </p:nvSpPr>
        <p:spPr>
          <a:xfrm>
            <a:off x="7514079" y="180352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27/05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26340F-B931-4878-AD43-040C148FD4EF}"/>
              </a:ext>
            </a:extLst>
          </p:cNvPr>
          <p:cNvSpPr txBox="1"/>
          <p:nvPr/>
        </p:nvSpPr>
        <p:spPr>
          <a:xfrm>
            <a:off x="5645474" y="4653964"/>
            <a:ext cx="2270175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Testes de telas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298252-6E92-459E-BD6B-06C46F948877}"/>
              </a:ext>
            </a:extLst>
          </p:cNvPr>
          <p:cNvSpPr txBox="1"/>
          <p:nvPr/>
        </p:nvSpPr>
        <p:spPr>
          <a:xfrm>
            <a:off x="5473677" y="5525350"/>
            <a:ext cx="255046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Finalização de ajustes necessários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06DA2FF-9A7A-44BA-BC22-4A0F77E590FF}"/>
              </a:ext>
            </a:extLst>
          </p:cNvPr>
          <p:cNvSpPr txBox="1"/>
          <p:nvPr/>
        </p:nvSpPr>
        <p:spPr>
          <a:xfrm>
            <a:off x="5473677" y="6335481"/>
            <a:ext cx="2556421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Resolução de bugs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04B957-C54B-48A7-AB2D-874E0BB4AAEE}"/>
              </a:ext>
            </a:extLst>
          </p:cNvPr>
          <p:cNvSpPr txBox="1"/>
          <p:nvPr/>
        </p:nvSpPr>
        <p:spPr>
          <a:xfrm>
            <a:off x="9744022" y="716242"/>
            <a:ext cx="1608271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6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926D63-CE00-48EA-A4D3-7B98C2C46D5F}"/>
              </a:ext>
            </a:extLst>
          </p:cNvPr>
          <p:cNvCxnSpPr>
            <a:cxnSpLocks/>
          </p:cNvCxnSpPr>
          <p:nvPr/>
        </p:nvCxnSpPr>
        <p:spPr>
          <a:xfrm>
            <a:off x="12660712" y="1240688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7E0726B-E43D-466C-8547-9E05DA42772D}"/>
              </a:ext>
            </a:extLst>
          </p:cNvPr>
          <p:cNvCxnSpPr>
            <a:cxnSpLocks/>
          </p:cNvCxnSpPr>
          <p:nvPr/>
        </p:nvCxnSpPr>
        <p:spPr>
          <a:xfrm>
            <a:off x="7940655" y="4166398"/>
            <a:ext cx="260750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28C5665-E824-44DB-B3AE-62BE69C3B875}"/>
              </a:ext>
            </a:extLst>
          </p:cNvPr>
          <p:cNvSpPr txBox="1"/>
          <p:nvPr/>
        </p:nvSpPr>
        <p:spPr>
          <a:xfrm>
            <a:off x="10011111" y="187414"/>
            <a:ext cx="92498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10/06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6A24CE-844A-45D0-A873-0AF0EAE9CEAD}"/>
              </a:ext>
            </a:extLst>
          </p:cNvPr>
          <p:cNvSpPr txBox="1"/>
          <p:nvPr/>
        </p:nvSpPr>
        <p:spPr>
          <a:xfrm>
            <a:off x="8448672" y="4300575"/>
            <a:ext cx="154312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Treino para apresentação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486104D-126F-4E11-92F6-C1F93EA33333}"/>
              </a:ext>
            </a:extLst>
          </p:cNvPr>
          <p:cNvSpPr/>
          <p:nvPr/>
        </p:nvSpPr>
        <p:spPr>
          <a:xfrm>
            <a:off x="7878810" y="331574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7E25B60-DCC9-4239-8A57-46A3E1816183}"/>
              </a:ext>
            </a:extLst>
          </p:cNvPr>
          <p:cNvSpPr/>
          <p:nvPr/>
        </p:nvSpPr>
        <p:spPr>
          <a:xfrm>
            <a:off x="7856304" y="446164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31B4C0D-C319-4B69-B737-90BAE8FA1B1B}"/>
              </a:ext>
            </a:extLst>
          </p:cNvPr>
          <p:cNvSpPr txBox="1"/>
          <p:nvPr/>
        </p:nvSpPr>
        <p:spPr>
          <a:xfrm>
            <a:off x="908278" y="3173730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captura e exibição da localização da usuária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D5515DA-CFC0-4079-8F8B-152403D9A4A5}"/>
              </a:ext>
            </a:extLst>
          </p:cNvPr>
          <p:cNvCxnSpPr>
            <a:cxnSpLocks/>
          </p:cNvCxnSpPr>
          <p:nvPr/>
        </p:nvCxnSpPr>
        <p:spPr>
          <a:xfrm>
            <a:off x="1051377" y="4541882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3C8DC057-229E-4587-BC97-A88B492FF989}"/>
              </a:ext>
            </a:extLst>
          </p:cNvPr>
          <p:cNvCxnSpPr>
            <a:cxnSpLocks/>
          </p:cNvCxnSpPr>
          <p:nvPr/>
        </p:nvCxnSpPr>
        <p:spPr>
          <a:xfrm flipV="1">
            <a:off x="3235749" y="4543485"/>
            <a:ext cx="2408982" cy="1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1EF5FD2-0CCE-4B47-9843-FDBCDAAA1BA6}"/>
              </a:ext>
            </a:extLst>
          </p:cNvPr>
          <p:cNvSpPr txBox="1"/>
          <p:nvPr/>
        </p:nvSpPr>
        <p:spPr>
          <a:xfrm>
            <a:off x="3337099" y="4621532"/>
            <a:ext cx="2184374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Integração do front dos grupos de locomoção próximos a usuária</a:t>
            </a:r>
            <a:endParaRPr lang="pt-BR" sz="1323" i="1" dirty="0">
              <a:latin typeface="Open Sans 1 Bold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2E4D76F-2D6B-4B66-B0CB-9C31E7CDD89A}"/>
              </a:ext>
            </a:extLst>
          </p:cNvPr>
          <p:cNvCxnSpPr>
            <a:cxnSpLocks/>
          </p:cNvCxnSpPr>
          <p:nvPr/>
        </p:nvCxnSpPr>
        <p:spPr>
          <a:xfrm>
            <a:off x="5635334" y="6267131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115F87F4-9648-4FA1-A6E9-F1DAD45C5EE8}"/>
              </a:ext>
            </a:extLst>
          </p:cNvPr>
          <p:cNvSpPr/>
          <p:nvPr/>
        </p:nvSpPr>
        <p:spPr>
          <a:xfrm>
            <a:off x="7852356" y="5354517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7778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5332752-EB0B-4B6E-BCFF-F40195C48456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950826" y="4878431"/>
            <a:ext cx="2462160" cy="14668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26A06F0-E2FF-4900-A663-E971C8589E2B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50827" y="4099050"/>
            <a:ext cx="2485262" cy="5346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8C4B947-3C1A-4164-AF97-F21A4CA6F095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235749" y="3291966"/>
            <a:ext cx="2307816" cy="12824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7BE1812-43D9-48C6-9480-87ADF0FC5F54}"/>
              </a:ext>
            </a:extLst>
          </p:cNvPr>
          <p:cNvSpPr/>
          <p:nvPr/>
        </p:nvSpPr>
        <p:spPr>
          <a:xfrm>
            <a:off x="154663" y="678960"/>
            <a:ext cx="13188488" cy="6429645"/>
          </a:xfrm>
          <a:prstGeom prst="rect">
            <a:avLst/>
          </a:prstGeom>
          <a:noFill/>
          <a:ln w="19050">
            <a:solidFill>
              <a:srgbClr val="B88E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906A07A-0953-45D5-BF89-60907E0C27DB}"/>
              </a:ext>
            </a:extLst>
          </p:cNvPr>
          <p:cNvCxnSpPr>
            <a:cxnSpLocks/>
          </p:cNvCxnSpPr>
          <p:nvPr/>
        </p:nvCxnSpPr>
        <p:spPr>
          <a:xfrm>
            <a:off x="154663" y="1224193"/>
            <a:ext cx="13188488" cy="0"/>
          </a:xfrm>
          <a:prstGeom prst="line">
            <a:avLst/>
          </a:prstGeom>
          <a:ln w="19050">
            <a:solidFill>
              <a:srgbClr val="B8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B759FE-954A-4C9D-80DA-24D0884AC99A}"/>
              </a:ext>
            </a:extLst>
          </p:cNvPr>
          <p:cNvSpPr txBox="1"/>
          <p:nvPr/>
        </p:nvSpPr>
        <p:spPr>
          <a:xfrm>
            <a:off x="396416" y="723177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15" b="1" dirty="0">
                <a:latin typeface="Open Sans 1 Bold"/>
              </a:rPr>
              <a:t>Semana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71E9B8-C37D-4CBF-B55E-66C65304B3B0}"/>
              </a:ext>
            </a:extLst>
          </p:cNvPr>
          <p:cNvSpPr txBox="1"/>
          <p:nvPr/>
        </p:nvSpPr>
        <p:spPr>
          <a:xfrm>
            <a:off x="2583349" y="727398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8A172C-E1D0-4601-BA7F-0DE3D128E394}"/>
              </a:ext>
            </a:extLst>
          </p:cNvPr>
          <p:cNvSpPr txBox="1"/>
          <p:nvPr/>
        </p:nvSpPr>
        <p:spPr>
          <a:xfrm>
            <a:off x="4963185" y="725163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B2B444-8720-490A-ABC2-8392E2E6F2AC}"/>
              </a:ext>
            </a:extLst>
          </p:cNvPr>
          <p:cNvSpPr txBox="1"/>
          <p:nvPr/>
        </p:nvSpPr>
        <p:spPr>
          <a:xfrm>
            <a:off x="7279546" y="728561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79438F-6A2B-48D9-A3F1-A563E8671566}"/>
              </a:ext>
            </a:extLst>
          </p:cNvPr>
          <p:cNvSpPr txBox="1"/>
          <p:nvPr/>
        </p:nvSpPr>
        <p:spPr>
          <a:xfrm>
            <a:off x="9834238" y="723552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1CE6844-2E0E-4208-9C54-DD9D908EC678}"/>
              </a:ext>
            </a:extLst>
          </p:cNvPr>
          <p:cNvCxnSpPr>
            <a:cxnSpLocks/>
          </p:cNvCxnSpPr>
          <p:nvPr/>
        </p:nvCxnSpPr>
        <p:spPr>
          <a:xfrm>
            <a:off x="105137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491A42E-BD8F-4A87-A8CE-6B457F350F18}"/>
              </a:ext>
            </a:extLst>
          </p:cNvPr>
          <p:cNvCxnSpPr>
            <a:cxnSpLocks/>
          </p:cNvCxnSpPr>
          <p:nvPr/>
        </p:nvCxnSpPr>
        <p:spPr>
          <a:xfrm>
            <a:off x="3235748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62DA1D-78CE-476B-939B-E926E0AA7A0B}"/>
              </a:ext>
            </a:extLst>
          </p:cNvPr>
          <p:cNvCxnSpPr>
            <a:cxnSpLocks/>
          </p:cNvCxnSpPr>
          <p:nvPr/>
        </p:nvCxnSpPr>
        <p:spPr>
          <a:xfrm>
            <a:off x="5637866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BD5867E-72F0-4A0F-A9BE-4F2F9B081AAD}"/>
              </a:ext>
            </a:extLst>
          </p:cNvPr>
          <p:cNvCxnSpPr>
            <a:cxnSpLocks/>
          </p:cNvCxnSpPr>
          <p:nvPr/>
        </p:nvCxnSpPr>
        <p:spPr>
          <a:xfrm>
            <a:off x="7945683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BA47132-6292-4B6E-86FE-5757C625A94D}"/>
              </a:ext>
            </a:extLst>
          </p:cNvPr>
          <p:cNvCxnSpPr>
            <a:cxnSpLocks/>
          </p:cNvCxnSpPr>
          <p:nvPr/>
        </p:nvCxnSpPr>
        <p:spPr>
          <a:xfrm>
            <a:off x="10519245" y="1224193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7340DC1D-F52A-4DE1-A6EE-D8031A314DD0}"/>
              </a:ext>
            </a:extLst>
          </p:cNvPr>
          <p:cNvSpPr/>
          <p:nvPr/>
        </p:nvSpPr>
        <p:spPr>
          <a:xfrm>
            <a:off x="963076" y="1490387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F62E4D-CB3F-427A-84FA-BC7868375462}"/>
              </a:ext>
            </a:extLst>
          </p:cNvPr>
          <p:cNvSpPr txBox="1"/>
          <p:nvPr/>
        </p:nvSpPr>
        <p:spPr>
          <a:xfrm>
            <a:off x="176944" y="1699702"/>
            <a:ext cx="1748864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>
                <a:latin typeface="Open Sans 1 Bold"/>
              </a:rPr>
              <a:t>Kickoff</a:t>
            </a:r>
            <a:r>
              <a:rPr lang="pt-BR" sz="1544" dirty="0">
                <a:latin typeface="Open Sans 1 Bold"/>
              </a:rPr>
              <a:t> SP3 Apresentação do Projeto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E93BC4F-9733-4B83-AE6D-18DE3C70143F}"/>
              </a:ext>
            </a:extLst>
          </p:cNvPr>
          <p:cNvCxnSpPr>
            <a:cxnSpLocks/>
          </p:cNvCxnSpPr>
          <p:nvPr/>
        </p:nvCxnSpPr>
        <p:spPr>
          <a:xfrm>
            <a:off x="1061690" y="2911407"/>
            <a:ext cx="2174059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0D005F7-AFCF-424E-BA26-C13C8EEA1818}"/>
              </a:ext>
            </a:extLst>
          </p:cNvPr>
          <p:cNvCxnSpPr>
            <a:cxnSpLocks/>
          </p:cNvCxnSpPr>
          <p:nvPr/>
        </p:nvCxnSpPr>
        <p:spPr>
          <a:xfrm>
            <a:off x="1051377" y="4324133"/>
            <a:ext cx="2184372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FFE2FE2-1C23-4DD8-8E1B-B12A17E6FAF1}"/>
              </a:ext>
            </a:extLst>
          </p:cNvPr>
          <p:cNvSpPr txBox="1"/>
          <p:nvPr/>
        </p:nvSpPr>
        <p:spPr>
          <a:xfrm>
            <a:off x="1071075" y="2978716"/>
            <a:ext cx="2164673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front das telas denúncias/notícias</a:t>
            </a:r>
          </a:p>
          <a:p>
            <a:pPr algn="ctr"/>
            <a:r>
              <a:rPr lang="pt-BR" sz="1323" i="1" dirty="0">
                <a:latin typeface="Open Sans 1 Bold"/>
              </a:rPr>
              <a:t>- Telas s/ integração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EF8FFB-58E1-4E8D-8BE9-B29D02DA8D33}"/>
              </a:ext>
            </a:extLst>
          </p:cNvPr>
          <p:cNvSpPr txBox="1"/>
          <p:nvPr/>
        </p:nvSpPr>
        <p:spPr>
          <a:xfrm>
            <a:off x="1051375" y="4337017"/>
            <a:ext cx="2184374" cy="100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das telas denúncias e notícias</a:t>
            </a:r>
          </a:p>
          <a:p>
            <a:pPr algn="ctr"/>
            <a:r>
              <a:rPr lang="pt-BR" sz="1323" i="1" dirty="0">
                <a:latin typeface="Open Sans 1 Bold"/>
              </a:rPr>
              <a:t>- </a:t>
            </a:r>
            <a:r>
              <a:rPr lang="pt-BR" sz="1323" i="1" dirty="0" err="1">
                <a:latin typeface="Open Sans 1 Bold"/>
              </a:rPr>
              <a:t>Mock</a:t>
            </a:r>
            <a:r>
              <a:rPr lang="pt-BR" sz="1323" i="1" dirty="0">
                <a:latin typeface="Open Sans 1 Bold"/>
              </a:rPr>
              <a:t> (JSON sem BD)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45AC3CC-BB24-4CCB-ACDA-AA627E63958D}"/>
              </a:ext>
            </a:extLst>
          </p:cNvPr>
          <p:cNvSpPr txBox="1"/>
          <p:nvPr/>
        </p:nvSpPr>
        <p:spPr>
          <a:xfrm>
            <a:off x="3254618" y="3364892"/>
            <a:ext cx="2380715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da integração do front com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(denúncias/notícias)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2B19F6E-8482-48B8-916B-3DB0718761EF}"/>
              </a:ext>
            </a:extLst>
          </p:cNvPr>
          <p:cNvCxnSpPr>
            <a:cxnSpLocks/>
          </p:cNvCxnSpPr>
          <p:nvPr/>
        </p:nvCxnSpPr>
        <p:spPr>
          <a:xfrm>
            <a:off x="3247747" y="4791380"/>
            <a:ext cx="2387587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D149F69-56F0-4E63-8365-6A53C10226C2}"/>
              </a:ext>
            </a:extLst>
          </p:cNvPr>
          <p:cNvSpPr txBox="1"/>
          <p:nvPr/>
        </p:nvSpPr>
        <p:spPr>
          <a:xfrm>
            <a:off x="3244337" y="4864306"/>
            <a:ext cx="2380715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compartilhamento da localização de usuárias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259209D-45BC-497A-9D40-3EC93DC2FCFD}"/>
              </a:ext>
            </a:extLst>
          </p:cNvPr>
          <p:cNvCxnSpPr>
            <a:cxnSpLocks/>
          </p:cNvCxnSpPr>
          <p:nvPr/>
        </p:nvCxnSpPr>
        <p:spPr>
          <a:xfrm>
            <a:off x="5636168" y="3661402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92706F3-ABA2-443C-B9C2-ADAC36A81C78}"/>
              </a:ext>
            </a:extLst>
          </p:cNvPr>
          <p:cNvSpPr txBox="1"/>
          <p:nvPr/>
        </p:nvSpPr>
        <p:spPr>
          <a:xfrm>
            <a:off x="5636168" y="3745247"/>
            <a:ext cx="2309511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dos grupos de locomoção próximos a usuárias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454EA1A-3183-40AD-A8C6-669FE1285EAF}"/>
              </a:ext>
            </a:extLst>
          </p:cNvPr>
          <p:cNvCxnSpPr>
            <a:cxnSpLocks/>
          </p:cNvCxnSpPr>
          <p:nvPr/>
        </p:nvCxnSpPr>
        <p:spPr>
          <a:xfrm>
            <a:off x="5636168" y="5117837"/>
            <a:ext cx="2309511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9586F91-DE53-48A9-B732-CD1728D80276}"/>
              </a:ext>
            </a:extLst>
          </p:cNvPr>
          <p:cNvSpPr txBox="1"/>
          <p:nvPr/>
        </p:nvSpPr>
        <p:spPr>
          <a:xfrm>
            <a:off x="5644731" y="5201682"/>
            <a:ext cx="2288136" cy="80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Desenvolvimento do </a:t>
            </a:r>
            <a:r>
              <a:rPr lang="pt-BR" sz="1544" dirty="0" err="1">
                <a:latin typeface="Open Sans 1 Bold"/>
              </a:rPr>
              <a:t>backend</a:t>
            </a:r>
            <a:r>
              <a:rPr lang="pt-BR" sz="1544" dirty="0">
                <a:latin typeface="Open Sans 1 Bold"/>
              </a:rPr>
              <a:t> - Alerta de Socorro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178975-AB2C-45BA-AA75-216A185EFF1E}"/>
              </a:ext>
            </a:extLst>
          </p:cNvPr>
          <p:cNvSpPr txBox="1"/>
          <p:nvPr/>
        </p:nvSpPr>
        <p:spPr>
          <a:xfrm>
            <a:off x="630449" y="187975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64" dirty="0">
                <a:latin typeface="Open Sans 1 Bold"/>
              </a:rPr>
              <a:t>29/04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03FA950-42C8-4E4D-AB54-50B7980C1889}"/>
              </a:ext>
            </a:extLst>
          </p:cNvPr>
          <p:cNvSpPr txBox="1"/>
          <p:nvPr/>
        </p:nvSpPr>
        <p:spPr>
          <a:xfrm>
            <a:off x="2817868" y="191966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06/05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6452139-E5C4-4E08-BB13-40E459019F77}"/>
              </a:ext>
            </a:extLst>
          </p:cNvPr>
          <p:cNvSpPr txBox="1"/>
          <p:nvPr/>
        </p:nvSpPr>
        <p:spPr>
          <a:xfrm>
            <a:off x="5207172" y="185690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13/05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7FE218F-F0AA-465E-BB9E-23DA8B905837}"/>
              </a:ext>
            </a:extLst>
          </p:cNvPr>
          <p:cNvSpPr txBox="1"/>
          <p:nvPr/>
        </p:nvSpPr>
        <p:spPr>
          <a:xfrm>
            <a:off x="7514987" y="187414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20/05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DC4079-C066-4A37-8094-D8D445FCAC81}"/>
              </a:ext>
            </a:extLst>
          </p:cNvPr>
          <p:cNvSpPr txBox="1"/>
          <p:nvPr/>
        </p:nvSpPr>
        <p:spPr>
          <a:xfrm>
            <a:off x="10083406" y="180352"/>
            <a:ext cx="8357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27/05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26340F-B931-4878-AD43-040C148FD4EF}"/>
              </a:ext>
            </a:extLst>
          </p:cNvPr>
          <p:cNvSpPr txBox="1"/>
          <p:nvPr/>
        </p:nvSpPr>
        <p:spPr>
          <a:xfrm>
            <a:off x="7953398" y="4182894"/>
            <a:ext cx="2565847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Testes de telas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9298252-6E92-459E-BD6B-06C46F948877}"/>
              </a:ext>
            </a:extLst>
          </p:cNvPr>
          <p:cNvSpPr txBox="1"/>
          <p:nvPr/>
        </p:nvSpPr>
        <p:spPr>
          <a:xfrm>
            <a:off x="7950827" y="4976944"/>
            <a:ext cx="255046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Finalização de ajustes necessários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C52146CC-3C9F-45FF-BF4C-C4D8A147DA4C}"/>
              </a:ext>
            </a:extLst>
          </p:cNvPr>
          <p:cNvCxnSpPr>
            <a:cxnSpLocks/>
          </p:cNvCxnSpPr>
          <p:nvPr/>
        </p:nvCxnSpPr>
        <p:spPr>
          <a:xfrm>
            <a:off x="7950827" y="5853323"/>
            <a:ext cx="2568418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06DA2FF-9A7A-44BA-BC22-4A0F77E590FF}"/>
              </a:ext>
            </a:extLst>
          </p:cNvPr>
          <p:cNvSpPr txBox="1"/>
          <p:nvPr/>
        </p:nvSpPr>
        <p:spPr>
          <a:xfrm>
            <a:off x="7962823" y="5937169"/>
            <a:ext cx="2556421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Resolução de bugs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04B957-C54B-48A7-AB2D-874E0BB4AAEE}"/>
              </a:ext>
            </a:extLst>
          </p:cNvPr>
          <p:cNvSpPr txBox="1"/>
          <p:nvPr/>
        </p:nvSpPr>
        <p:spPr>
          <a:xfrm>
            <a:off x="11975743" y="716242"/>
            <a:ext cx="1369941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Open Sans 1 Bold"/>
              </a:defRPr>
            </a:lvl1pPr>
          </a:lstStyle>
          <a:p>
            <a:r>
              <a:rPr lang="pt-BR" sz="2315" dirty="0"/>
              <a:t>Semana 6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F926D63-CE00-48EA-A4D3-7B98C2C46D5F}"/>
              </a:ext>
            </a:extLst>
          </p:cNvPr>
          <p:cNvCxnSpPr>
            <a:cxnSpLocks/>
          </p:cNvCxnSpPr>
          <p:nvPr/>
        </p:nvCxnSpPr>
        <p:spPr>
          <a:xfrm>
            <a:off x="12660712" y="1240688"/>
            <a:ext cx="0" cy="5884411"/>
          </a:xfrm>
          <a:prstGeom prst="line">
            <a:avLst/>
          </a:prstGeom>
          <a:ln>
            <a:solidFill>
              <a:srgbClr val="B88EF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7E0726B-E43D-466C-8547-9E05DA42772D}"/>
              </a:ext>
            </a:extLst>
          </p:cNvPr>
          <p:cNvCxnSpPr>
            <a:cxnSpLocks/>
          </p:cNvCxnSpPr>
          <p:nvPr/>
        </p:nvCxnSpPr>
        <p:spPr>
          <a:xfrm>
            <a:off x="10514097" y="4552574"/>
            <a:ext cx="1615138" cy="0"/>
          </a:xfrm>
          <a:prstGeom prst="straightConnector1">
            <a:avLst/>
          </a:prstGeom>
          <a:ln w="57150">
            <a:solidFill>
              <a:srgbClr val="B88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28C5665-E824-44DB-B3AE-62BE69C3B875}"/>
              </a:ext>
            </a:extLst>
          </p:cNvPr>
          <p:cNvSpPr txBox="1"/>
          <p:nvPr/>
        </p:nvSpPr>
        <p:spPr>
          <a:xfrm>
            <a:off x="12242832" y="187414"/>
            <a:ext cx="92498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03/06*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16A24CE-844A-45D0-A873-0AF0EAE9CEAD}"/>
              </a:ext>
            </a:extLst>
          </p:cNvPr>
          <p:cNvSpPr txBox="1"/>
          <p:nvPr/>
        </p:nvSpPr>
        <p:spPr>
          <a:xfrm>
            <a:off x="10602404" y="4727256"/>
            <a:ext cx="154312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44" dirty="0">
                <a:latin typeface="Open Sans 1 Bold"/>
              </a:rPr>
              <a:t>Treino para apresentação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486104D-126F-4E11-92F6-C1F93EA33333}"/>
              </a:ext>
            </a:extLst>
          </p:cNvPr>
          <p:cNvSpPr/>
          <p:nvPr/>
        </p:nvSpPr>
        <p:spPr>
          <a:xfrm>
            <a:off x="5543564" y="3222772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7E25B60-DCC9-4239-8A57-46A3E1816183}"/>
              </a:ext>
            </a:extLst>
          </p:cNvPr>
          <p:cNvSpPr/>
          <p:nvPr/>
        </p:nvSpPr>
        <p:spPr>
          <a:xfrm>
            <a:off x="10436088" y="4022378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1F7F962-522D-4148-AFC7-9E022BD35B0C}"/>
              </a:ext>
            </a:extLst>
          </p:cNvPr>
          <p:cNvSpPr/>
          <p:nvPr/>
        </p:nvSpPr>
        <p:spPr>
          <a:xfrm>
            <a:off x="10412986" y="4796413"/>
            <a:ext cx="176599" cy="1640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CF7C1F8-28E3-4088-B1E6-F291DEDC28F9}"/>
              </a:ext>
            </a:extLst>
          </p:cNvPr>
          <p:cNvCxnSpPr/>
          <p:nvPr/>
        </p:nvCxnSpPr>
        <p:spPr>
          <a:xfrm>
            <a:off x="12129235" y="2615914"/>
            <a:ext cx="0" cy="1936660"/>
          </a:xfrm>
          <a:prstGeom prst="line">
            <a:avLst/>
          </a:prstGeom>
          <a:ln w="28575">
            <a:solidFill>
              <a:srgbClr val="33C262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8A5FA8C-2787-474E-999F-0B7AC9EBEDD0}"/>
              </a:ext>
            </a:extLst>
          </p:cNvPr>
          <p:cNvSpPr txBox="1"/>
          <p:nvPr/>
        </p:nvSpPr>
        <p:spPr>
          <a:xfrm>
            <a:off x="11704949" y="2095003"/>
            <a:ext cx="855479" cy="8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15" dirty="0"/>
              <a:t>XX/06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4184D11-4704-425D-8D6A-417DFEBE538B}"/>
              </a:ext>
            </a:extLst>
          </p:cNvPr>
          <p:cNvSpPr txBox="1"/>
          <p:nvPr/>
        </p:nvSpPr>
        <p:spPr>
          <a:xfrm>
            <a:off x="10495692" y="7150910"/>
            <a:ext cx="2826460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latin typeface="Open Sans 1 Bold"/>
              </a:defRPr>
            </a:lvl1pPr>
          </a:lstStyle>
          <a:p>
            <a:r>
              <a:rPr lang="pt-BR" sz="1764" dirty="0"/>
              <a:t>*Feriado de Corpus Christi</a:t>
            </a:r>
          </a:p>
        </p:txBody>
      </p:sp>
    </p:spTree>
    <p:extLst>
      <p:ext uri="{BB962C8B-B14F-4D97-AF65-F5344CB8AC3E}">
        <p14:creationId xmlns:p14="http://schemas.microsoft.com/office/powerpoint/2010/main" val="347743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6573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10 - 20/05/2021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96765" y="3833176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6741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Documento de layout – Importação;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Diagrama de componentes;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Planilha de Testes – Cadastro e Home Page;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Integração do front dos grupos de locomoção próximos a usuária;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Dark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mode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 do sistema;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Desenvolvimento da tela de Publicação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CRUD da tela de Denúncia;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Integração do front com a tela de Denúncia;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Aprovação de denúncias na dashboard;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Refatoração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 do JS para consumir rotas do destino prévio e de grupo de locomoção;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Calibri"/>
              </a:rPr>
              <a:t>Integração do front com a tela de Publicação v1.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140671"/>
            <a:ext cx="12496524" cy="316901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Desenvolvimento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backend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- Alerta de Socorro;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Pilha e Fila no projeto;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Desenvolver 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import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arquivo baseado no documento de layout;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massa de teste.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White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Paper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Planilha de Testes (UAT).</a:t>
            </a:r>
            <a:endParaRPr lang="pt-BR" sz="1400" dirty="0">
              <a:solidFill>
                <a:schemeClr val="tx1"/>
              </a:solidFill>
              <a:latin typeface="Calibri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90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Safe </a:t>
            </a:r>
            <a:r>
              <a:rPr lang="pt-BR" dirty="0" err="1"/>
              <a:t>Route</a:t>
            </a:r>
            <a:endParaRPr lang="pt-BR" dirty="0"/>
          </a:p>
          <a:p>
            <a:r>
              <a:rPr lang="pt-BR" dirty="0"/>
              <a:t>Data: </a:t>
            </a:r>
          </a:p>
          <a:p>
            <a:r>
              <a:rPr lang="pt-BR" dirty="0"/>
              <a:t>25/02/2021</a:t>
            </a:r>
          </a:p>
          <a:p>
            <a:r>
              <a:rPr lang="pt-BR" dirty="0"/>
              <a:t>Grupo 7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–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documento de justificativa;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2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proto-personas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– Versão 2;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Lean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Ux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Macro – Versão 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Chave da API de geolocalização;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Procura das possíveis personas para entrevistar.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Criação da conta do GitHub.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diagrama de classes.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protótipo de tela.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Backlog;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MER;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Entrevista de possíveis personas;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jornada do usuário.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04/03/2021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diagrama de classes v1;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protótipo de tela de Cadastro e Login;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do Mapa de Empatia v1;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do Backlog;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do MER v1;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Entrevista de possíveis personas;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</a:rPr>
              <a:t>Criação da jornada do usuário;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estrutura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projeto.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estrutura do projeto em Spring baseado no diagrama de classes.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das telas de cadastro e login em HTML/CSS;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Mapa de Empatia;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desenho de solução;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060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3 - 18/03/2021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Apresentação da Sprint 1 concluída.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Ativação da conta no Azure e configuração.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Mapear as entidades em classes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java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para fazer o CRUD.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Validação dos formulários nas telas de cadastro e login;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Protótipos do Safe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Route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e dashboard do administrador.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1460" lvl="1" indent="-25146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Organizar Sprint Backlog.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4 - 25/03/2021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Ativação da conta no Azure e configuração;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/>
                <a:cs typeface="Simplon BP Regular"/>
              </a:rPr>
              <a:t>Validação dos formulários nas telas de cadastro e login;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Organização do sprint backlog;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 – Ponto de risco no mapa v1;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 da tela de grupos v1;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Início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refatoração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backend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Script do Banco de Dados v1.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script de BD no Azure.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1460" lvl="1" indent="-251460" defTabSz="128587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Definição do padrão do projeto;</a:t>
            </a:r>
          </a:p>
          <a:p>
            <a:pPr marL="251460" lvl="1" indent="-251460" defTabSz="128587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Revisão do diagrama de classes;</a:t>
            </a:r>
          </a:p>
          <a:p>
            <a:pPr marL="251460" lvl="1" indent="-251460" defTabSz="128587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Mapear as entidades em classes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java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para fazer o CRUD;</a:t>
            </a:r>
          </a:p>
          <a:p>
            <a:pPr marL="251460" lvl="1" indent="-251460" defTabSz="1285875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 – Rota Alternativa.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Refatoração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frontend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nas telas de login e cadastro;</a:t>
            </a:r>
          </a:p>
          <a:p>
            <a:pPr marL="285750" lvl="1" indent="-285750" defTabSz="672130">
              <a:buFont typeface="Wingdings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Criar componentes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React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(menu).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98500">
              <a:buFont typeface="Wingdings" panose="05000000000000000000" pitchFamily="2" charset="2"/>
              <a:buChar char="§"/>
              <a:tabLst>
                <a:tab pos="2784475" algn="l"/>
              </a:tabLst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Revisão do MER.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3371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5 - 01/04/2021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Revisão do MER;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Inclusão do script de BD no Azure;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 – Rota Alternativa v1;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Telas de login e cadastro responsivos;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Protótipos da home e da tela de grupos de locomoção;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dos componentes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React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(menu) v1;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Padronização dos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controllers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e dos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do CRUD de usuária v1;</a:t>
            </a:r>
          </a:p>
          <a:p>
            <a:pPr marL="285750" lvl="1" indent="-285750" defTabSz="67213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Conexão do banco com o Azure.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Inclusão do protótipo de rota alternativa na home da dashboard;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para criação dos grupos de locomoção;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Validação das informações a serem enviadas para a API;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Finalizar os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CRUDs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das outras entidades.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aprovação de usuárias;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das telas home e grupos de locomoção (criar um novo grupo/procurar grupos existentes).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052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6 - 08/04/2021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Inclusão do protótipo de rota alternativa na home da dashboard;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para criação dos grupos de locomoção;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Validação das informações a serem enviadas para a API;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Finalizar os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CRUDs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das outras entidades;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tela de aprovação de usuárias;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Criação das telas home;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Atualização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js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do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frontend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para consumir 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api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 atualizada;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Atualização do banco de dados e do MER;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</a:rPr>
              <a:t>Inclusão de validação nos formulários das novas telas.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padrão de projeto a ser utilizado (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Iterator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adapter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ou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Utilização de lista com a classe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ListaObjeto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Continuação do desenvolvimento da dashboard de administrador (Tela de aprovação de usuárias, tela de aprovação de áreas de riscos, tela de aprovação de noticias);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Tela de grupos de locomoção.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software;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Atualizar diagrama de classes;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Documento de layout para importação de arquivos.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84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7 - 15/04/2021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105844" rIns="91440" bIns="45720" rtlCol="0" anchor="t"/>
          <a:lstStyle/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padrão de projeto a ser utilizado (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Iterator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adapter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ou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observer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classe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ListaObj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para utilização no projeto;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tela de grupos de locomoção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home da dashboard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solução de software v1;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/>
                <a:cs typeface="Simplon BP Regular"/>
              </a:rPr>
              <a:t>Criação da rota a partir do destino prévio;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/>
                <a:cs typeface="Calibri"/>
              </a:rPr>
              <a:t>Documento de layout para importação de arquivos;</a:t>
            </a:r>
          </a:p>
          <a:p>
            <a:pPr marL="285750" lvl="1" indent="-285750" defTabSz="672130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chemeClr val="tx1"/>
                </a:solidFill>
                <a:latin typeface="Calibri"/>
                <a:cs typeface="Calibri"/>
              </a:rPr>
              <a:t>Criação do </a:t>
            </a:r>
            <a:r>
              <a:rPr lang="pt-BR" sz="1400" dirty="0" err="1">
                <a:solidFill>
                  <a:schemeClr val="tx1"/>
                </a:solidFill>
                <a:latin typeface="Calibri"/>
                <a:cs typeface="Calibri"/>
              </a:rPr>
              <a:t>endpoint</a:t>
            </a:r>
            <a:r>
              <a:rPr lang="pt-BR" sz="1400" dirty="0">
                <a:solidFill>
                  <a:schemeClr val="tx1"/>
                </a:solidFill>
                <a:latin typeface="Calibri"/>
                <a:cs typeface="Calibri"/>
              </a:rPr>
              <a:t> de downloads.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105844" rIns="91440" bIns="45720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de tabelas no BD.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Exportação seguindo o documento de layout.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tela aprovação de usuárias (dashboard);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 tela de grupos de </a:t>
            </a:r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locomoção v2.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PPT da apresentação;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/>
                <a:cs typeface="Simplon BP Regular"/>
              </a:rPr>
              <a:t>Atualizar diagrama de classes.</a:t>
            </a: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9545858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bcd8c33-6940-4d4c-a587-bbc736ca1e4d"/>
    <ds:schemaRef ds:uri="4327b14a-fe89-488e-9f6d-9658cacf372b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18943</TotalTime>
  <Words>1608</Words>
  <Application>Microsoft Office PowerPoint</Application>
  <PresentationFormat>Personalizar</PresentationFormat>
  <Paragraphs>377</Paragraphs>
  <Slides>14</Slides>
  <Notes>11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Exo 2</vt:lpstr>
      <vt:lpstr>Open Sans 1 Bold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– 25/02/2021</vt:lpstr>
      <vt:lpstr>SEMANA 2 – 04/03/2021</vt:lpstr>
      <vt:lpstr>SEMANA 3 - 18/03/2021</vt:lpstr>
      <vt:lpstr>SEMANA 4 - 25/03/2021</vt:lpstr>
      <vt:lpstr>SEMANA 5 - 01/04/2021</vt:lpstr>
      <vt:lpstr>SEMANA 6 - 08/04/2021</vt:lpstr>
      <vt:lpstr>SEMANA 7 - 15/04/2021</vt:lpstr>
      <vt:lpstr>SEMANA 8 - 06/05/2021</vt:lpstr>
      <vt:lpstr>SEMANA 9 - 13/05/2021</vt:lpstr>
      <vt:lpstr>Apresentação do PowerPoint</vt:lpstr>
      <vt:lpstr>Apresentação do PowerPoint</vt:lpstr>
      <vt:lpstr>SEMANA 10 - 20/05/2021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Camila Mamede Cabral</cp:lastModifiedBy>
  <cp:revision>425</cp:revision>
  <cp:lastPrinted>2018-08-30T22:45:44Z</cp:lastPrinted>
  <dcterms:created xsi:type="dcterms:W3CDTF">2016-12-01T16:19:35Z</dcterms:created>
  <dcterms:modified xsi:type="dcterms:W3CDTF">2021-05-20T21:34:25Z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