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8C8"/>
    <a:srgbClr val="E4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DD717-78B7-4D4D-A865-B3D1172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409C7-8576-4238-90BD-59D55764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CBA0D-EEFA-4B09-AFBF-09A6A0D9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54E47-4610-4467-90C3-E32FFDA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D38A0-39B9-48B1-8B64-F40407B0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0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639FB-2D8D-4703-B5E0-EFE33986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EC7385-7E80-4DEA-A659-5A616B6F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FC98D-4428-47A2-9330-429939A5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B6AAC-3C83-4B94-AF25-9E9CBE9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3EE96-4A2A-415C-AD6B-12A8B451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1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0A484B-A4BC-42ED-A919-E035D92BF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F2CC26-DCD0-4D05-916F-E2A0C1F4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97364-DF0C-4287-AEA8-37696636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2AA90-3BDC-494F-9B20-42A0D897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B5DF1-5CEC-4247-9BFA-73442681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3150C-2982-495A-85D4-2F5D21D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0CBC8-333F-4EBE-840F-C4203C5C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9E0CA-CCE3-47FB-8826-36B362C1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FB7B9-D37A-4D21-8CF5-A0D2B4E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2832DF-F725-4CEA-8F15-D70588B1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4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97632-AD83-4C80-81AC-93CD2A7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E76CF1-C82A-45EB-910F-9304B10C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D0D3A-5832-4F16-A835-3E9AE07C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40C4-AB90-41CD-B59B-8EFD6CEF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4FF83-A717-48E8-A31D-6AB718F6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4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FFE57-E1F3-4402-8DD2-AEB4D5E7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EE8345-ACB8-43A9-92A5-07B1BB8DF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1C681B-DB74-4200-BF23-41D80C76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C634B-E10E-4352-B65B-61984E48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13008A-7CAE-4994-83EB-756C531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63A0C1-524F-4061-90D3-4F77090C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8D56-D9E0-4515-B65D-7DCC1AEC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03A25-1F97-41BD-8920-D6759A0C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333B12-65CF-4FE0-8BDE-BB8A3EBF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0B9FA0-64A2-4E9A-8B8D-AA293BB8B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0E2ED-3B4E-46C9-B911-8090D70A9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0EFAE0-6217-4345-8332-1E0E7C9E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30E429-BAEA-4AEA-80C6-F29E5913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8B9080-AFC6-4787-A8CC-C317CED0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4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E194-2CCE-47B9-B754-97415A5C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49A199-5B87-4B42-A523-7A96E10B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EA2BB5-BB9B-4B56-A26A-247C6DCF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FB743-B3D2-487E-BD79-07801FA2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0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23B0A2-9D02-4A65-9F13-ED95B5F6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ECC2F6-ED94-44BB-B045-9A5D2C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CBE934-5B6B-4578-AA1F-B3D4F269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50924-0D69-45EF-A9A6-005C9F6F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28E20-DEB4-44D2-9858-1D191B2E4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92817D-3E73-4BBE-8976-DD99D41B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3C770E-96BC-47EF-B07B-847F3F09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5D97C-9423-4324-B1FF-3DA9882A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534FB4-E4FF-43BD-B9AF-0700BC09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4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7F96B-E8E0-4294-AD35-904D7B9B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1DAF6E-04B4-4282-A430-DF541E4F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286BBC-E86A-4195-98BD-A45260D0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0D93F-6862-4F16-B8C0-5C19BCEA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AC5E65-2411-4931-8EDF-4C58DC80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F9E28-F0DA-4E74-821C-515AB194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37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77075D-08F0-407B-BC4E-1B75BADE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AD578-67BB-4358-9342-2BA6B16C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65140-6EE8-4934-BC74-F12EE5D79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C696-5531-4510-B580-6CD0DCB97D9B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E5788-07F4-4E61-895E-3C917B56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BAFB0-517B-41C0-A550-839DAA5B3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37DE-9245-4DD6-86BE-0278F7156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5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E0FD1E9-95C6-4B38-9FD7-C32581A481B7}"/>
              </a:ext>
            </a:extLst>
          </p:cNvPr>
          <p:cNvGrpSpPr/>
          <p:nvPr/>
        </p:nvGrpSpPr>
        <p:grpSpPr>
          <a:xfrm>
            <a:off x="1556440" y="217708"/>
            <a:ext cx="10356894" cy="6474823"/>
            <a:chOff x="842329" y="304798"/>
            <a:chExt cx="10356894" cy="6474823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940F7AD-3365-460D-A603-B278EDFFBF40}"/>
                </a:ext>
              </a:extLst>
            </p:cNvPr>
            <p:cNvGrpSpPr/>
            <p:nvPr/>
          </p:nvGrpSpPr>
          <p:grpSpPr>
            <a:xfrm>
              <a:off x="842329" y="304798"/>
              <a:ext cx="10356894" cy="6474823"/>
              <a:chOff x="842329" y="304798"/>
              <a:chExt cx="10356894" cy="6474823"/>
            </a:xfrm>
          </p:grpSpPr>
          <p:pic>
            <p:nvPicPr>
              <p:cNvPr id="5" name="Imagem 4" descr="Interface gráfica do usuário, Aplicativo&#10;&#10;Descrição gerada automaticamente">
                <a:extLst>
                  <a:ext uri="{FF2B5EF4-FFF2-40B4-BE49-F238E27FC236}">
                    <a16:creationId xmlns:a16="http://schemas.microsoft.com/office/drawing/2014/main" id="{46584D6E-4D3C-4BCF-A3B4-23ACF7A728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t="5587" r="275"/>
              <a:stretch/>
            </p:blipFill>
            <p:spPr>
              <a:xfrm>
                <a:off x="842329" y="304798"/>
                <a:ext cx="10356894" cy="6474823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B9E3BA65-34F6-4568-B226-E365BBB2D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417" y="806378"/>
                <a:ext cx="1248845" cy="1248845"/>
              </a:xfrm>
              <a:prstGeom prst="rect">
                <a:avLst/>
              </a:prstGeom>
              <a:solidFill>
                <a:srgbClr val="E4D0F8"/>
              </a:solidFill>
            </p:spPr>
          </p:pic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43BEAB-F1E6-468C-9FA6-715BC0F13823}"/>
                </a:ext>
              </a:extLst>
            </p:cNvPr>
            <p:cNvSpPr txBox="1"/>
            <p:nvPr/>
          </p:nvSpPr>
          <p:spPr>
            <a:xfrm>
              <a:off x="1062446" y="2272937"/>
              <a:ext cx="238614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/>
                <a:t>Ouço relatos de outras comerciantes que já sofreram assédio.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76E5AC-257B-45D6-B850-CD3BDBB960AA}"/>
                </a:ext>
              </a:extLst>
            </p:cNvPr>
            <p:cNvSpPr txBox="1"/>
            <p:nvPr/>
          </p:nvSpPr>
          <p:spPr>
            <a:xfrm>
              <a:off x="1390776" y="3000270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Márcia Pereira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49EB767-975F-4EA8-A041-0383C7DBB987}"/>
                </a:ext>
              </a:extLst>
            </p:cNvPr>
            <p:cNvSpPr txBox="1"/>
            <p:nvPr/>
          </p:nvSpPr>
          <p:spPr>
            <a:xfrm>
              <a:off x="1399485" y="3200566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24 anos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3068F7B-03F0-4CBA-8CF9-11AB6036D406}"/>
                </a:ext>
              </a:extLst>
            </p:cNvPr>
            <p:cNvSpPr txBox="1"/>
            <p:nvPr/>
          </p:nvSpPr>
          <p:spPr>
            <a:xfrm>
              <a:off x="1541417" y="3421127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Vendedora Autônoma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45DE7B-175D-4F28-949C-FFE48B3AB2BA}"/>
                </a:ext>
              </a:extLst>
            </p:cNvPr>
            <p:cNvSpPr txBox="1"/>
            <p:nvPr/>
          </p:nvSpPr>
          <p:spPr>
            <a:xfrm>
              <a:off x="1362898" y="3617072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São Paulo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EAAF71E-F9BE-4E6A-9DB3-D1131B51872C}"/>
                </a:ext>
              </a:extLst>
            </p:cNvPr>
            <p:cNvSpPr txBox="1"/>
            <p:nvPr/>
          </p:nvSpPr>
          <p:spPr>
            <a:xfrm>
              <a:off x="1399485" y="3821725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Solteira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97A2F1-F2DC-4CE8-AC6E-71EDD7782C39}"/>
                </a:ext>
              </a:extLst>
            </p:cNvPr>
            <p:cNvSpPr txBox="1"/>
            <p:nvPr/>
          </p:nvSpPr>
          <p:spPr>
            <a:xfrm>
              <a:off x="6096000" y="5181602"/>
              <a:ext cx="2377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Retornar para casa com segurança.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567E85-7B16-456C-98F8-B27E7BAF1A80}"/>
                </a:ext>
              </a:extLst>
            </p:cNvPr>
            <p:cNvSpPr txBox="1"/>
            <p:nvPr/>
          </p:nvSpPr>
          <p:spPr>
            <a:xfrm>
              <a:off x="3548743" y="5043102"/>
              <a:ext cx="1058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Facebook;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Whatsapp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Instagram;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A2FE135-31F1-4AFD-85A2-E2CAE65B0440}"/>
                </a:ext>
              </a:extLst>
            </p:cNvPr>
            <p:cNvSpPr txBox="1"/>
            <p:nvPr/>
          </p:nvSpPr>
          <p:spPr>
            <a:xfrm>
              <a:off x="4606834" y="5043101"/>
              <a:ext cx="1419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Beca Milano;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Olivier </a:t>
              </a:r>
              <a:r>
                <a:rPr lang="pt-BR" sz="1200" dirty="0" err="1"/>
                <a:t>Anquier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Rita Lobo.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F8CB876-4CAD-4BA1-806A-3DE647EC691E}"/>
                </a:ext>
              </a:extLst>
            </p:cNvPr>
            <p:cNvSpPr txBox="1"/>
            <p:nvPr/>
          </p:nvSpPr>
          <p:spPr>
            <a:xfrm>
              <a:off x="3583577" y="6083781"/>
              <a:ext cx="1894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Celular Android.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7A5D1E6-EF82-47CF-9CFC-5C7DFEE4DEB7}"/>
                </a:ext>
              </a:extLst>
            </p:cNvPr>
            <p:cNvSpPr txBox="1"/>
            <p:nvPr/>
          </p:nvSpPr>
          <p:spPr>
            <a:xfrm>
              <a:off x="6096000" y="6040237"/>
              <a:ext cx="2377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Possibilidade de fazer a sua rota para casa em grupo com outras mulheres.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1DB9EFF-DE1C-42F4-B923-DA509F15B117}"/>
                </a:ext>
              </a:extLst>
            </p:cNvPr>
            <p:cNvSpPr txBox="1"/>
            <p:nvPr/>
          </p:nvSpPr>
          <p:spPr>
            <a:xfrm>
              <a:off x="8743408" y="2782669"/>
              <a:ext cx="2377440" cy="117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Medo de voltar para a casa sozinha a noite;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Medo de sofrer assalto e/ou assédio.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82EE8E2-0C62-4381-B72B-E94970601FF3}"/>
                </a:ext>
              </a:extLst>
            </p:cNvPr>
            <p:cNvSpPr txBox="1"/>
            <p:nvPr/>
          </p:nvSpPr>
          <p:spPr>
            <a:xfrm>
              <a:off x="6187449" y="2834471"/>
              <a:ext cx="2377440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Voltar para a casa em segurança;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Visualizar informações sobre rotas seguras;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Andar em grupo com outras mulheres.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8B2AE17-C280-4952-A11D-0D5DBC69E97C}"/>
                </a:ext>
              </a:extLst>
            </p:cNvPr>
            <p:cNvSpPr/>
            <p:nvPr/>
          </p:nvSpPr>
          <p:spPr>
            <a:xfrm>
              <a:off x="3668712" y="870857"/>
              <a:ext cx="1312592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792BA45-0F20-45F8-A850-7996C8C86FAC}"/>
                </a:ext>
              </a:extLst>
            </p:cNvPr>
            <p:cNvSpPr/>
            <p:nvPr/>
          </p:nvSpPr>
          <p:spPr>
            <a:xfrm>
              <a:off x="4214948" y="1189407"/>
              <a:ext cx="1689465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E1A4631-A919-4D93-8232-C6673AD8FE85}"/>
                </a:ext>
              </a:extLst>
            </p:cNvPr>
            <p:cNvSpPr/>
            <p:nvPr/>
          </p:nvSpPr>
          <p:spPr>
            <a:xfrm>
              <a:off x="3668715" y="1511503"/>
              <a:ext cx="1887354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1C95C84-B3AF-408B-B81D-DB1D02989B4F}"/>
                </a:ext>
              </a:extLst>
            </p:cNvPr>
            <p:cNvSpPr/>
            <p:nvPr/>
          </p:nvSpPr>
          <p:spPr>
            <a:xfrm>
              <a:off x="4484917" y="1831827"/>
              <a:ext cx="1419497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22EE1BA-2E98-4D7D-A9A2-E2A76A8C295D}"/>
                </a:ext>
              </a:extLst>
            </p:cNvPr>
            <p:cNvSpPr/>
            <p:nvPr/>
          </p:nvSpPr>
          <p:spPr>
            <a:xfrm>
              <a:off x="4119154" y="2153924"/>
              <a:ext cx="1785259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1F94927-15D4-4130-915D-C9F8230DDC72}"/>
                </a:ext>
              </a:extLst>
            </p:cNvPr>
            <p:cNvSpPr/>
            <p:nvPr/>
          </p:nvSpPr>
          <p:spPr>
            <a:xfrm>
              <a:off x="3657607" y="2904477"/>
              <a:ext cx="1898462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DEE5F24-A035-4246-BF50-3288EBADAADA}"/>
                </a:ext>
              </a:extLst>
            </p:cNvPr>
            <p:cNvSpPr/>
            <p:nvPr/>
          </p:nvSpPr>
          <p:spPr>
            <a:xfrm>
              <a:off x="3666316" y="3222002"/>
              <a:ext cx="191581" cy="11423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074F9AC-6293-45B9-B5C2-FF23B47D867A}"/>
                </a:ext>
              </a:extLst>
            </p:cNvPr>
            <p:cNvSpPr/>
            <p:nvPr/>
          </p:nvSpPr>
          <p:spPr>
            <a:xfrm>
              <a:off x="3657607" y="3540373"/>
              <a:ext cx="224680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88FFCBC0-94BF-40C7-B2AE-5008B4DCE860}"/>
                </a:ext>
              </a:extLst>
            </p:cNvPr>
            <p:cNvSpPr/>
            <p:nvPr/>
          </p:nvSpPr>
          <p:spPr>
            <a:xfrm>
              <a:off x="3666316" y="3857898"/>
              <a:ext cx="2030858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C15BF64-BB00-426A-8D1C-55999024511C}"/>
                </a:ext>
              </a:extLst>
            </p:cNvPr>
            <p:cNvSpPr/>
            <p:nvPr/>
          </p:nvSpPr>
          <p:spPr>
            <a:xfrm>
              <a:off x="3670666" y="4184049"/>
              <a:ext cx="1180007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B603E4B-E316-48E3-A7A3-B12FEC31C4E0}"/>
                </a:ext>
              </a:extLst>
            </p:cNvPr>
            <p:cNvSpPr/>
            <p:nvPr/>
          </p:nvSpPr>
          <p:spPr>
            <a:xfrm>
              <a:off x="3666315" y="4510630"/>
              <a:ext cx="1515285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81D08C5-EE57-4632-8D56-8168FCCEB5CC}"/>
                </a:ext>
              </a:extLst>
            </p:cNvPr>
            <p:cNvSpPr/>
            <p:nvPr/>
          </p:nvSpPr>
          <p:spPr>
            <a:xfrm>
              <a:off x="6213576" y="870857"/>
              <a:ext cx="1876688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6B57F74-19A8-447C-9E5C-DA150BBF40C9}"/>
                </a:ext>
              </a:extLst>
            </p:cNvPr>
            <p:cNvSpPr/>
            <p:nvPr/>
          </p:nvSpPr>
          <p:spPr>
            <a:xfrm>
              <a:off x="6216564" y="1197435"/>
              <a:ext cx="116527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80FC877-7A28-4721-859A-0A81B412D148}"/>
                </a:ext>
              </a:extLst>
            </p:cNvPr>
            <p:cNvSpPr/>
            <p:nvPr/>
          </p:nvSpPr>
          <p:spPr>
            <a:xfrm>
              <a:off x="6206811" y="1510080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50A9F13-65AA-43F2-A891-522E95EBFE4A}"/>
                </a:ext>
              </a:extLst>
            </p:cNvPr>
            <p:cNvSpPr/>
            <p:nvPr/>
          </p:nvSpPr>
          <p:spPr>
            <a:xfrm>
              <a:off x="6213576" y="1831827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CF73E4-A88B-478D-B225-0CF36301ABBD}"/>
                </a:ext>
              </a:extLst>
            </p:cNvPr>
            <p:cNvSpPr/>
            <p:nvPr/>
          </p:nvSpPr>
          <p:spPr>
            <a:xfrm>
              <a:off x="6216564" y="2153573"/>
              <a:ext cx="828670" cy="107971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9E85136-C847-4191-A168-8B64A235B785}"/>
                </a:ext>
              </a:extLst>
            </p:cNvPr>
            <p:cNvSpPr/>
            <p:nvPr/>
          </p:nvSpPr>
          <p:spPr>
            <a:xfrm>
              <a:off x="8786952" y="870858"/>
              <a:ext cx="339631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D378118-4847-4EC1-BD1A-2164DA3F7D56}"/>
                </a:ext>
              </a:extLst>
            </p:cNvPr>
            <p:cNvSpPr/>
            <p:nvPr/>
          </p:nvSpPr>
          <p:spPr>
            <a:xfrm>
              <a:off x="8786952" y="1197435"/>
              <a:ext cx="975357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8FF0E31-1FA0-4582-A6C6-AF2867F369EE}"/>
                </a:ext>
              </a:extLst>
            </p:cNvPr>
            <p:cNvSpPr/>
            <p:nvPr/>
          </p:nvSpPr>
          <p:spPr>
            <a:xfrm>
              <a:off x="8786951" y="1510081"/>
              <a:ext cx="2090055" cy="114984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0CB087C-8311-4C9A-BD69-97C35AF118F1}"/>
                </a:ext>
              </a:extLst>
            </p:cNvPr>
            <p:cNvSpPr/>
            <p:nvPr/>
          </p:nvSpPr>
          <p:spPr>
            <a:xfrm>
              <a:off x="8780658" y="1826598"/>
              <a:ext cx="2248747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2315D8-29B3-4104-9356-F6B7DDF43C38}"/>
                </a:ext>
              </a:extLst>
            </p:cNvPr>
            <p:cNvSpPr/>
            <p:nvPr/>
          </p:nvSpPr>
          <p:spPr>
            <a:xfrm>
              <a:off x="8780658" y="2153175"/>
              <a:ext cx="162608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E48F8F9-BEAB-4C1E-8937-FE66094B98A5}"/>
                </a:ext>
              </a:extLst>
            </p:cNvPr>
            <p:cNvCxnSpPr/>
            <p:nvPr/>
          </p:nvCxnSpPr>
          <p:spPr>
            <a:xfrm>
              <a:off x="8961120" y="5336675"/>
              <a:ext cx="168946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29B498C7-FFE5-4DEB-9E2A-15931DD60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583" y="5336675"/>
              <a:ext cx="0" cy="109559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98FAFEB6-9E3C-48CD-BAB1-2CE719C57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1120" y="5347919"/>
              <a:ext cx="1689463" cy="108435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0685454-152E-47CE-B221-26CEDEAD5C22}"/>
                </a:ext>
              </a:extLst>
            </p:cNvPr>
            <p:cNvSpPr txBox="1"/>
            <p:nvPr/>
          </p:nvSpPr>
          <p:spPr>
            <a:xfrm>
              <a:off x="1020661" y="4494715"/>
              <a:ext cx="2427933" cy="209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100" dirty="0"/>
                <a:t>Márcia tem 24 anos, nascida e criada próximo ao centro de São Paulo. Trabalha como vendedora autônoma, vendendo nas estações de metrô os doces que produz em casa. Mora sozinha, e não possui filhos. No tempo livre, gosta muito de cozinhar e testar novas receitas doces.</a:t>
              </a:r>
            </a:p>
          </p:txBody>
        </p:sp>
        <p:pic>
          <p:nvPicPr>
            <p:cNvPr id="58" name="Gráfico 57" descr="Marca de seleção estrutura de tópicos">
              <a:extLst>
                <a:ext uri="{FF2B5EF4-FFF2-40B4-BE49-F238E27FC236}">
                  <a16:creationId xmlns:a16="http://schemas.microsoft.com/office/drawing/2014/main" id="{8247FA47-CD8B-4934-AAA7-9E03E8D09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5290" y="330867"/>
              <a:ext cx="391935" cy="391935"/>
            </a:xfrm>
            <a:prstGeom prst="rect">
              <a:avLst/>
            </a:prstGeom>
          </p:spPr>
        </p:pic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2392C6B-B326-4183-9419-83245716CB12}"/>
              </a:ext>
            </a:extLst>
          </p:cNvPr>
          <p:cNvSpPr txBox="1"/>
          <p:nvPr/>
        </p:nvSpPr>
        <p:spPr>
          <a:xfrm>
            <a:off x="95794" y="505096"/>
            <a:ext cx="128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Personal</a:t>
            </a:r>
            <a:endParaRPr lang="pt-BR" sz="2000" b="1" dirty="0"/>
          </a:p>
          <a:p>
            <a:pPr algn="ctr"/>
            <a:r>
              <a:rPr lang="pt-BR" sz="2000" b="1" dirty="0" err="1"/>
              <a:t>Canvas</a:t>
            </a:r>
            <a:endParaRPr lang="pt-BR" sz="2000" b="1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2049403-E425-4D08-94A6-9B832522E3FA}"/>
              </a:ext>
            </a:extLst>
          </p:cNvPr>
          <p:cNvSpPr txBox="1"/>
          <p:nvPr/>
        </p:nvSpPr>
        <p:spPr>
          <a:xfrm>
            <a:off x="50014" y="2362000"/>
            <a:ext cx="141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7 </a:t>
            </a:r>
          </a:p>
          <a:p>
            <a:pPr algn="ctr"/>
            <a:r>
              <a:rPr lang="pt-BR" dirty="0"/>
              <a:t>Polaris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Projeto</a:t>
            </a:r>
          </a:p>
          <a:p>
            <a:pPr algn="ctr"/>
            <a:r>
              <a:rPr lang="pt-BR" dirty="0"/>
              <a:t>Safe </a:t>
            </a:r>
            <a:r>
              <a:rPr lang="pt-BR" dirty="0" err="1"/>
              <a:t>Route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3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6584D6E-4D3C-4BCF-A3B4-23ACF7A72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587" r="275"/>
          <a:stretch/>
        </p:blipFill>
        <p:spPr>
          <a:xfrm>
            <a:off x="1556440" y="217708"/>
            <a:ext cx="10356894" cy="647482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43BEAB-F1E6-468C-9FA6-715BC0F13823}"/>
              </a:ext>
            </a:extLst>
          </p:cNvPr>
          <p:cNvSpPr txBox="1"/>
          <p:nvPr/>
        </p:nvSpPr>
        <p:spPr>
          <a:xfrm>
            <a:off x="1776557" y="2185847"/>
            <a:ext cx="23861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Não sei reagir a situações de perigo ou a ameaças ao voltar sozinha para a casa.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76E5AC-257B-45D6-B850-CD3BDBB960AA}"/>
              </a:ext>
            </a:extLst>
          </p:cNvPr>
          <p:cNvSpPr txBox="1"/>
          <p:nvPr/>
        </p:nvSpPr>
        <p:spPr>
          <a:xfrm>
            <a:off x="2104887" y="2913180"/>
            <a:ext cx="155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Ana </a:t>
            </a:r>
            <a:r>
              <a:rPr lang="pt-BR" sz="1200" dirty="0" err="1"/>
              <a:t>Gabrielly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9EB767-975F-4EA8-A041-0383C7DBB987}"/>
              </a:ext>
            </a:extLst>
          </p:cNvPr>
          <p:cNvSpPr txBox="1"/>
          <p:nvPr/>
        </p:nvSpPr>
        <p:spPr>
          <a:xfrm>
            <a:off x="2113596" y="3113476"/>
            <a:ext cx="155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18 anos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068F7B-03F0-4CBA-8CF9-11AB6036D406}"/>
              </a:ext>
            </a:extLst>
          </p:cNvPr>
          <p:cNvSpPr txBox="1"/>
          <p:nvPr/>
        </p:nvSpPr>
        <p:spPr>
          <a:xfrm>
            <a:off x="2255528" y="3334037"/>
            <a:ext cx="155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Estudante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45DE7B-175D-4F28-949C-FFE48B3AB2BA}"/>
              </a:ext>
            </a:extLst>
          </p:cNvPr>
          <p:cNvSpPr txBox="1"/>
          <p:nvPr/>
        </p:nvSpPr>
        <p:spPr>
          <a:xfrm>
            <a:off x="2077009" y="3529982"/>
            <a:ext cx="155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São Paulo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AAF71E-F9BE-4E6A-9DB3-D1131B51872C}"/>
              </a:ext>
            </a:extLst>
          </p:cNvPr>
          <p:cNvSpPr txBox="1"/>
          <p:nvPr/>
        </p:nvSpPr>
        <p:spPr>
          <a:xfrm>
            <a:off x="2113596" y="3734635"/>
            <a:ext cx="155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Solteira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97A2F1-F2DC-4CE8-AC6E-71EDD7782C39}"/>
              </a:ext>
            </a:extLst>
          </p:cNvPr>
          <p:cNvSpPr txBox="1"/>
          <p:nvPr/>
        </p:nvSpPr>
        <p:spPr>
          <a:xfrm>
            <a:off x="6810111" y="5094512"/>
            <a:ext cx="237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Sair com as amigas em segurança.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567E85-7B16-456C-98F8-B27E7BAF1A80}"/>
              </a:ext>
            </a:extLst>
          </p:cNvPr>
          <p:cNvSpPr txBox="1"/>
          <p:nvPr/>
        </p:nvSpPr>
        <p:spPr>
          <a:xfrm>
            <a:off x="4262854" y="4956012"/>
            <a:ext cx="105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Facebook;</a:t>
            </a:r>
          </a:p>
          <a:p>
            <a:pPr marL="171450" indent="-171450">
              <a:buFontTx/>
              <a:buChar char="-"/>
            </a:pPr>
            <a:r>
              <a:rPr lang="pt-BR" sz="1200" dirty="0" err="1"/>
              <a:t>Whatsapp</a:t>
            </a:r>
            <a:r>
              <a:rPr lang="pt-BR" sz="1200" dirty="0"/>
              <a:t>;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Instagram;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A2FE135-31F1-4AFD-85A2-E2CAE65B0440}"/>
              </a:ext>
            </a:extLst>
          </p:cNvPr>
          <p:cNvSpPr txBox="1"/>
          <p:nvPr/>
        </p:nvSpPr>
        <p:spPr>
          <a:xfrm>
            <a:off x="5320945" y="4956011"/>
            <a:ext cx="141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Twitter;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Juliette;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Maisa Silva.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F8CB876-4CAD-4BA1-806A-3DE647EC691E}"/>
              </a:ext>
            </a:extLst>
          </p:cNvPr>
          <p:cNvSpPr txBox="1"/>
          <p:nvPr/>
        </p:nvSpPr>
        <p:spPr>
          <a:xfrm>
            <a:off x="4297688" y="5996691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/>
              <a:t>Celular Android;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Notebook Windows.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7A5D1E6-EF82-47CF-9CFC-5C7DFEE4DEB7}"/>
              </a:ext>
            </a:extLst>
          </p:cNvPr>
          <p:cNvSpPr txBox="1"/>
          <p:nvPr/>
        </p:nvSpPr>
        <p:spPr>
          <a:xfrm>
            <a:off x="6810111" y="5953147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Possibilidade de fazer a sua rota para casa em grupo com outras mulheres.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1DB9EFF-DE1C-42F4-B923-DA509F15B117}"/>
              </a:ext>
            </a:extLst>
          </p:cNvPr>
          <p:cNvSpPr txBox="1"/>
          <p:nvPr/>
        </p:nvSpPr>
        <p:spPr>
          <a:xfrm>
            <a:off x="9357379" y="2560965"/>
            <a:ext cx="2503695" cy="209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/>
              <a:t>Medo de voltar para a casa sozinha a noite;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/>
              <a:t>Desconforto ao estar em ambientes públicos onde esteja próxima de homens desconhecidos;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100" dirty="0"/>
              <a:t>Dificuldade em alertar familiares e/ou amigas caso esteja em situação de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82EE8E2-0C62-4381-B72B-E94970601FF3}"/>
              </a:ext>
            </a:extLst>
          </p:cNvPr>
          <p:cNvSpPr txBox="1"/>
          <p:nvPr/>
        </p:nvSpPr>
        <p:spPr>
          <a:xfrm>
            <a:off x="6901560" y="2747381"/>
            <a:ext cx="2377440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200" dirty="0"/>
              <a:t>Voltar para a casa em segurança;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200" dirty="0"/>
              <a:t>Sentir-se mais segura ao andar na rua;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200" dirty="0"/>
              <a:t>Alertar familiares e/ou amigas em situações de risco.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8B2AE17-C280-4952-A11D-0D5DBC69E97C}"/>
              </a:ext>
            </a:extLst>
          </p:cNvPr>
          <p:cNvSpPr/>
          <p:nvPr/>
        </p:nvSpPr>
        <p:spPr>
          <a:xfrm>
            <a:off x="4382823" y="783766"/>
            <a:ext cx="1152841" cy="11143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792BA45-0F20-45F8-A850-7996C8C86FAC}"/>
              </a:ext>
            </a:extLst>
          </p:cNvPr>
          <p:cNvSpPr/>
          <p:nvPr/>
        </p:nvSpPr>
        <p:spPr>
          <a:xfrm>
            <a:off x="4380424" y="1102317"/>
            <a:ext cx="1887354" cy="10794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E1A4631-A919-4D93-8232-C6673AD8FE85}"/>
              </a:ext>
            </a:extLst>
          </p:cNvPr>
          <p:cNvSpPr/>
          <p:nvPr/>
        </p:nvSpPr>
        <p:spPr>
          <a:xfrm>
            <a:off x="5535663" y="1424413"/>
            <a:ext cx="1074151" cy="11102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1C95C84-B3AF-408B-B81D-DB1D02989B4F}"/>
              </a:ext>
            </a:extLst>
          </p:cNvPr>
          <p:cNvSpPr/>
          <p:nvPr/>
        </p:nvSpPr>
        <p:spPr>
          <a:xfrm>
            <a:off x="4572008" y="1744737"/>
            <a:ext cx="2046517" cy="10450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22EE1BA-2E98-4D7D-A9A2-E2A76A8C295D}"/>
              </a:ext>
            </a:extLst>
          </p:cNvPr>
          <p:cNvSpPr/>
          <p:nvPr/>
        </p:nvSpPr>
        <p:spPr>
          <a:xfrm>
            <a:off x="5535663" y="2066834"/>
            <a:ext cx="1082861" cy="103753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F94927-15D4-4130-915D-C9F8230DDC72}"/>
              </a:ext>
            </a:extLst>
          </p:cNvPr>
          <p:cNvSpPr/>
          <p:nvPr/>
        </p:nvSpPr>
        <p:spPr>
          <a:xfrm>
            <a:off x="4380426" y="2817387"/>
            <a:ext cx="2022149" cy="110604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DEE5F24-A035-4246-BF50-3288EBADAADA}"/>
              </a:ext>
            </a:extLst>
          </p:cNvPr>
          <p:cNvSpPr/>
          <p:nvPr/>
        </p:nvSpPr>
        <p:spPr>
          <a:xfrm>
            <a:off x="4380427" y="3134912"/>
            <a:ext cx="191581" cy="11423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074F9AC-6293-45B9-B5C2-FF23B47D867A}"/>
              </a:ext>
            </a:extLst>
          </p:cNvPr>
          <p:cNvSpPr/>
          <p:nvPr/>
        </p:nvSpPr>
        <p:spPr>
          <a:xfrm>
            <a:off x="4380424" y="3453282"/>
            <a:ext cx="2238100" cy="11423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8FFCBC0-94BF-40C7-B2AE-5008B4DCE860}"/>
              </a:ext>
            </a:extLst>
          </p:cNvPr>
          <p:cNvSpPr/>
          <p:nvPr/>
        </p:nvSpPr>
        <p:spPr>
          <a:xfrm>
            <a:off x="4380427" y="3770808"/>
            <a:ext cx="1811375" cy="10645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C15BF64-BB00-426A-8D1C-55999024511C}"/>
              </a:ext>
            </a:extLst>
          </p:cNvPr>
          <p:cNvSpPr/>
          <p:nvPr/>
        </p:nvSpPr>
        <p:spPr>
          <a:xfrm>
            <a:off x="4376068" y="4096959"/>
            <a:ext cx="1711223" cy="10762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B603E4B-E316-48E3-A7A3-B12FEC31C4E0}"/>
              </a:ext>
            </a:extLst>
          </p:cNvPr>
          <p:cNvSpPr/>
          <p:nvPr/>
        </p:nvSpPr>
        <p:spPr>
          <a:xfrm>
            <a:off x="4380426" y="4423540"/>
            <a:ext cx="2030858" cy="11243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81D08C5-EE57-4632-8D56-8168FCCEB5CC}"/>
              </a:ext>
            </a:extLst>
          </p:cNvPr>
          <p:cNvSpPr/>
          <p:nvPr/>
        </p:nvSpPr>
        <p:spPr>
          <a:xfrm>
            <a:off x="6927686" y="783767"/>
            <a:ext cx="2120519" cy="111438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6B57F74-19A8-447C-9E5C-DA150BBF40C9}"/>
              </a:ext>
            </a:extLst>
          </p:cNvPr>
          <p:cNvSpPr/>
          <p:nvPr/>
        </p:nvSpPr>
        <p:spPr>
          <a:xfrm>
            <a:off x="6921542" y="1110345"/>
            <a:ext cx="1887354" cy="9991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80FC877-7A28-4721-859A-0A81B412D148}"/>
              </a:ext>
            </a:extLst>
          </p:cNvPr>
          <p:cNvSpPr/>
          <p:nvPr/>
        </p:nvSpPr>
        <p:spPr>
          <a:xfrm>
            <a:off x="6920922" y="1422990"/>
            <a:ext cx="2257920" cy="11498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50A9F13-65AA-43F2-A891-522E95EBFE4A}"/>
              </a:ext>
            </a:extLst>
          </p:cNvPr>
          <p:cNvSpPr/>
          <p:nvPr/>
        </p:nvSpPr>
        <p:spPr>
          <a:xfrm>
            <a:off x="6918978" y="1744737"/>
            <a:ext cx="2248748" cy="11498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4CF73E4-A88B-478D-B225-0CF36301ABBD}"/>
              </a:ext>
            </a:extLst>
          </p:cNvPr>
          <p:cNvSpPr/>
          <p:nvPr/>
        </p:nvSpPr>
        <p:spPr>
          <a:xfrm>
            <a:off x="6930675" y="2066085"/>
            <a:ext cx="1490514" cy="10837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9E85136-C847-4191-A168-8B64A235B785}"/>
              </a:ext>
            </a:extLst>
          </p:cNvPr>
          <p:cNvSpPr/>
          <p:nvPr/>
        </p:nvSpPr>
        <p:spPr>
          <a:xfrm>
            <a:off x="9501064" y="783768"/>
            <a:ext cx="174168" cy="10450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D378118-4847-4EC1-BD1A-2164DA3F7D56}"/>
              </a:ext>
            </a:extLst>
          </p:cNvPr>
          <p:cNvSpPr/>
          <p:nvPr/>
        </p:nvSpPr>
        <p:spPr>
          <a:xfrm>
            <a:off x="9501063" y="1110345"/>
            <a:ext cx="1410777" cy="9991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8FF0E31-1FA0-4582-A6C6-AF2867F369EE}"/>
              </a:ext>
            </a:extLst>
          </p:cNvPr>
          <p:cNvSpPr/>
          <p:nvPr/>
        </p:nvSpPr>
        <p:spPr>
          <a:xfrm>
            <a:off x="9501062" y="1422991"/>
            <a:ext cx="2242454" cy="11244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0CB087C-8311-4C9A-BD69-97C35AF118F1}"/>
              </a:ext>
            </a:extLst>
          </p:cNvPr>
          <p:cNvSpPr/>
          <p:nvPr/>
        </p:nvSpPr>
        <p:spPr>
          <a:xfrm>
            <a:off x="9494770" y="1748218"/>
            <a:ext cx="1242900" cy="9992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2315D8-29B3-4104-9356-F6B7DDF43C38}"/>
              </a:ext>
            </a:extLst>
          </p:cNvPr>
          <p:cNvSpPr/>
          <p:nvPr/>
        </p:nvSpPr>
        <p:spPr>
          <a:xfrm>
            <a:off x="9494768" y="2066085"/>
            <a:ext cx="1869925" cy="10837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E48F8F9-BEAB-4C1E-8937-FE66094B98A5}"/>
              </a:ext>
            </a:extLst>
          </p:cNvPr>
          <p:cNvCxnSpPr/>
          <p:nvPr/>
        </p:nvCxnSpPr>
        <p:spPr>
          <a:xfrm>
            <a:off x="9675231" y="5249585"/>
            <a:ext cx="168946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9B498C7-FFE5-4DEB-9E2A-15931DD60464}"/>
              </a:ext>
            </a:extLst>
          </p:cNvPr>
          <p:cNvCxnSpPr>
            <a:cxnSpLocks/>
          </p:cNvCxnSpPr>
          <p:nvPr/>
        </p:nvCxnSpPr>
        <p:spPr>
          <a:xfrm>
            <a:off x="11364694" y="5249585"/>
            <a:ext cx="0" cy="109559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8FAFEB6-9E3C-48CD-BAB1-2CE719C575A2}"/>
              </a:ext>
            </a:extLst>
          </p:cNvPr>
          <p:cNvCxnSpPr>
            <a:cxnSpLocks/>
          </p:cNvCxnSpPr>
          <p:nvPr/>
        </p:nvCxnSpPr>
        <p:spPr>
          <a:xfrm flipV="1">
            <a:off x="9675231" y="5260829"/>
            <a:ext cx="1689463" cy="108435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685454-152E-47CE-B221-26CEDEAD5C22}"/>
              </a:ext>
            </a:extLst>
          </p:cNvPr>
          <p:cNvSpPr txBox="1"/>
          <p:nvPr/>
        </p:nvSpPr>
        <p:spPr>
          <a:xfrm>
            <a:off x="1734772" y="4311827"/>
            <a:ext cx="2386148" cy="235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/>
              <a:t>Ana possui 18 anos, é estudante de tecnologia e atualmente trabalha como estagiária. Aos finais de semana, gosta de sair com as amigas, e seu principal meio de transporte é o transporte público. Atualmente mora com os pais, e não possui irmãos. No seu tempo livre, gosta de estar conectada nas redes sociais.</a:t>
            </a:r>
          </a:p>
        </p:txBody>
      </p:sp>
      <p:pic>
        <p:nvPicPr>
          <p:cNvPr id="58" name="Gráfico 57" descr="Marca de seleção estrutura de tópicos">
            <a:extLst>
              <a:ext uri="{FF2B5EF4-FFF2-40B4-BE49-F238E27FC236}">
                <a16:creationId xmlns:a16="http://schemas.microsoft.com/office/drawing/2014/main" id="{8247FA47-CD8B-4934-AAA7-9E03E8D09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9401" y="243777"/>
            <a:ext cx="391935" cy="391935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D2392C6B-B326-4183-9419-83245716CB12}"/>
              </a:ext>
            </a:extLst>
          </p:cNvPr>
          <p:cNvSpPr txBox="1"/>
          <p:nvPr/>
        </p:nvSpPr>
        <p:spPr>
          <a:xfrm>
            <a:off x="95794" y="505096"/>
            <a:ext cx="128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Personal</a:t>
            </a:r>
            <a:endParaRPr lang="pt-BR" sz="2000" b="1" dirty="0"/>
          </a:p>
          <a:p>
            <a:pPr algn="ctr"/>
            <a:r>
              <a:rPr lang="pt-BR" sz="2000" b="1" dirty="0" err="1"/>
              <a:t>Canvas</a:t>
            </a:r>
            <a:endParaRPr lang="pt-BR" sz="2000" b="1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2049403-E425-4D08-94A6-9B832522E3FA}"/>
              </a:ext>
            </a:extLst>
          </p:cNvPr>
          <p:cNvSpPr txBox="1"/>
          <p:nvPr/>
        </p:nvSpPr>
        <p:spPr>
          <a:xfrm>
            <a:off x="50014" y="2362000"/>
            <a:ext cx="141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7 </a:t>
            </a:r>
          </a:p>
          <a:p>
            <a:pPr algn="ctr"/>
            <a:r>
              <a:rPr lang="pt-BR" dirty="0"/>
              <a:t>Polaris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Projeto</a:t>
            </a:r>
          </a:p>
          <a:p>
            <a:pPr algn="ctr"/>
            <a:r>
              <a:rPr lang="pt-BR" dirty="0"/>
              <a:t>Safe </a:t>
            </a:r>
            <a:r>
              <a:rPr lang="pt-BR" dirty="0" err="1"/>
              <a:t>Route</a:t>
            </a:r>
            <a:endParaRPr lang="pt-BR" dirty="0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58949385-2A92-4391-B3D8-DDD3F24E44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1" t="8283" r="39730" b="35966"/>
          <a:stretch/>
        </p:blipFill>
        <p:spPr>
          <a:xfrm rot="21405174">
            <a:off x="2324613" y="585197"/>
            <a:ext cx="1076919" cy="13708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77920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357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</dc:creator>
  <cp:lastModifiedBy>Camila Mamede Cabral</cp:lastModifiedBy>
  <cp:revision>3</cp:revision>
  <dcterms:created xsi:type="dcterms:W3CDTF">2021-08-26T16:47:37Z</dcterms:created>
  <dcterms:modified xsi:type="dcterms:W3CDTF">2021-08-27T18:29:18Z</dcterms:modified>
</cp:coreProperties>
</file>