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6" r:id="rId2"/>
    <p:sldMasterId id="2147483669" r:id="rId3"/>
    <p:sldMasterId id="2147483648" r:id="rId4"/>
  </p:sldMasterIdLst>
  <p:notesMasterIdLst>
    <p:notesMasterId r:id="rId17"/>
  </p:notesMasterIdLst>
  <p:sldIdLst>
    <p:sldId id="256" r:id="rId5"/>
    <p:sldId id="270" r:id="rId6"/>
    <p:sldId id="271" r:id="rId7"/>
    <p:sldId id="266" r:id="rId8"/>
    <p:sldId id="268" r:id="rId9"/>
    <p:sldId id="269" r:id="rId10"/>
    <p:sldId id="274" r:id="rId11"/>
    <p:sldId id="275" r:id="rId12"/>
    <p:sldId id="272" r:id="rId13"/>
    <p:sldId id="279" r:id="rId14"/>
    <p:sldId id="278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8C8"/>
    <a:srgbClr val="A53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86E7-E5B1-1EC8-00F4-A82ACD458AA9}" v="85" dt="2021-03-02T22:52:53.990"/>
    <p1510:client id="{A983FA55-2D27-D72C-5D57-672A56E040F5}" v="466" dt="2021-03-08T21:57:02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3522-E487-40CB-ACB4-8237639163A1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4842-7C85-48DF-909A-32ECC608DC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ED6A1-2DE0-42ED-8C3C-A714E3A7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910B1-6548-40F8-9A9E-BEC8ACB9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D2759-597C-4949-82C0-67F4587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DA80D-82EE-4068-949F-A2F54EC8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9F83F-D27F-4619-8E06-B580AC4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2EB7-94A7-4DB8-9B10-46F8ECD8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419F8-729C-47BA-B68E-66F9E959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4B3A4-42DC-4B74-834E-ACA21F87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9E4A-16F9-4558-8C90-CBE9EDCC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9B591-059E-4DB4-BEF1-9DA3107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2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4B2CC-15DE-4DA2-B5F4-2D66D1FE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9C8B8A-B464-42F5-907C-48ACCA92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DF576-B378-431A-B6E9-24377F0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96E33-9E1B-46C3-BE8E-E01D5B7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C8C43-EFBF-48EC-99B9-7AEE0E6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2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01AF-0B9A-4ACD-86BD-4DC7E197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5626D-DFF8-4347-A3C3-4EB66CA0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FBC1C-86DC-49D4-A86C-5140892B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B86E2-6792-4E6F-8651-ABA83550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369D1-EF80-4368-83D3-F7425E8B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47AB-51C6-4916-86C2-957C07EE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BA064-F96E-4B26-9DBC-451B47D4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13D63-B0C9-4CA5-B7F6-A848670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F901F-1757-49CF-818E-5069463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FF6F9-CA76-4853-8D78-5C90C959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CF49-24C8-4F65-9AE5-04129A0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E726-ECF3-45DE-873D-22500D18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8E7C2A-28B8-4D71-A772-870D869A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51E7D-68BC-415E-9108-FA96941F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3002D-096C-4485-A389-4E999757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60E6A-98CE-4503-B5F7-2D72E1A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5B230-230D-4F8A-B3AF-892F23B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6363B-839B-4552-A936-69F71D4A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456E9-9841-41BB-8B3A-E96A66DF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07E300-7B24-4B6B-A716-0E3849E05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3D077D-C930-45DE-B78E-69A072E6D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CE2ECC-C290-4DA2-AE40-616BDEF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D1DDFD-EA84-46F3-9774-7A29ED88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263194-C626-4A1E-A9AB-9C1D3B6B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37952-9C84-4F8D-B619-941C1DD2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2EDD79-F337-4C11-B70D-FF84FC89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671C06-E87A-4599-9A5B-70A5D4C7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B98117-12E9-48FE-9324-753D714F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EBE64F-FF7E-42FC-883B-C51DC8D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E7AC4C-72A6-4A82-8A0D-60F5A32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756622-AFB8-4D61-B856-07C5435F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A5B-2BD0-45C4-832D-86A001ED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9621A-9D10-47AC-8441-33688CC7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CD4F1-4838-49EB-A0D5-D464445FE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B3B5D5-778D-48EA-A2DD-58DA84BF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0C428-E2E6-4A91-80F9-BD51F6B9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52EAD4-DA94-4A4D-8653-24B82BA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4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8B33-85E8-4CD9-B94C-D9B3DA2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5F47FC-99DA-48F7-BCC7-24D5BB3E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0744E-D90E-44C3-A63C-7F58B745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1A68D-D140-429E-AF63-B23FBF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250F78-9855-4F8B-B6E4-65E925F5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9B0B6-8BB2-46C4-9F8D-A882E4B8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D95685-5C1D-4EC1-A533-D412815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9BF8E-8945-4191-BA23-038537AC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F2A43-FD45-461E-93A0-5E23CD3D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43C4-E6BB-4326-9F90-078C2AE021A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6A8D8-9A72-4312-95C6-8871F4F55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2E585-D5FC-47A7-B975-515CC7911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FC6F-08F2-4DA3-A765-78F474F370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0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itutomariadapenha.org.br/lei-11340/tipos-de-violencia.html" TargetMode="External"/><Relationship Id="rId2" Type="http://schemas.openxmlformats.org/officeDocument/2006/relationships/hyperlink" Target="https://malala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ol.com.br/universa/noticias/redacao/2020/10/10/dia-contra-a-violencia-a-mulher-10-dados-explicam-por-que-falar-sobre-isso.htm" TargetMode="External"/><Relationship Id="rId5" Type="http://schemas.openxmlformats.org/officeDocument/2006/relationships/hyperlink" Target="https://www.eusouagloria.com.br/dados" TargetMode="External"/><Relationship Id="rId4" Type="http://schemas.openxmlformats.org/officeDocument/2006/relationships/hyperlink" Target="https://www.brasildefato.com.br/2016/05/21/86-das-brasileiras-ja-sofreram-assedio-em-espacos-urbanos-segundo-pesquis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2FE8-6978-4DE5-9D44-08A702BC7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  <a:br>
              <a:rPr lang="pt-BR" dirty="0"/>
            </a:br>
            <a:r>
              <a:rPr lang="pt-BR" dirty="0"/>
              <a:t>3 ADSA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DE84A-9528-4665-9918-5D676408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CD45C42-B4AE-4954-80E4-0A2AA703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9235" r="2424" b="4575"/>
          <a:stretch/>
        </p:blipFill>
        <p:spPr>
          <a:xfrm>
            <a:off x="863284" y="268959"/>
            <a:ext cx="9997549" cy="63991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3E62A2-80F9-4DBE-9DA9-C046D5833410}"/>
              </a:ext>
            </a:extLst>
          </p:cNvPr>
          <p:cNvSpPr/>
          <p:nvPr/>
        </p:nvSpPr>
        <p:spPr>
          <a:xfrm>
            <a:off x="279524" y="570580"/>
            <a:ext cx="1318695" cy="136353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Ouço muitas notícias de mulheres vítimas de estupro, roubo e violência.</a:t>
            </a:r>
            <a:endParaRPr lang="en-US" b="1" dirty="0">
              <a:ea typeface="+mn-lt"/>
              <a:cs typeface="+mn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0AAA11-960A-4FE5-8AE5-CDA051ECB1BF}"/>
              </a:ext>
            </a:extLst>
          </p:cNvPr>
          <p:cNvSpPr/>
          <p:nvPr/>
        </p:nvSpPr>
        <p:spPr>
          <a:xfrm>
            <a:off x="2059588" y="1915118"/>
            <a:ext cx="1730056" cy="1193773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rgbClr val="FFFFFF"/>
                </a:solidFill>
                <a:ea typeface="+mn-lt"/>
                <a:cs typeface="+mn-lt"/>
              </a:rPr>
              <a:t>Já ouvi relatos de assédio sofridos </a:t>
            </a:r>
            <a:endParaRPr lang="en-US" b="1">
              <a:solidFill>
                <a:srgbClr val="FFFFFF"/>
              </a:solidFill>
            </a:endParaRPr>
          </a:p>
          <a:p>
            <a:pPr algn="ctr"/>
            <a:r>
              <a:rPr lang="pt-BR" sz="1400" b="1" dirty="0">
                <a:solidFill>
                  <a:srgbClr val="FFFFFF"/>
                </a:solidFill>
                <a:ea typeface="+mn-lt"/>
                <a:cs typeface="+mn-lt"/>
              </a:rPr>
              <a:t>por mulheres da minha família.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3017A4-E929-4DCE-BF9B-89F56A75B754}"/>
              </a:ext>
            </a:extLst>
          </p:cNvPr>
          <p:cNvSpPr/>
          <p:nvPr/>
        </p:nvSpPr>
        <p:spPr>
          <a:xfrm>
            <a:off x="124524" y="2031059"/>
            <a:ext cx="1628691" cy="134647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Minha mãe já foi roubada e quase</a:t>
            </a:r>
            <a:endParaRPr lang="en-US" b="1" dirty="0"/>
          </a:p>
          <a:p>
            <a:pPr algn="ctr"/>
            <a:r>
              <a:rPr lang="pt-BR" sz="1400" b="1" dirty="0">
                <a:ea typeface="+mn-lt"/>
                <a:cs typeface="+mn-lt"/>
              </a:rPr>
              <a:t>vítima de estupro voltando do trabalho.</a:t>
            </a:r>
            <a:endParaRPr lang="pt-BR" b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BC8148-123B-411A-9C18-ED6F8404B8EF}"/>
              </a:ext>
            </a:extLst>
          </p:cNvPr>
          <p:cNvSpPr/>
          <p:nvPr/>
        </p:nvSpPr>
        <p:spPr>
          <a:xfrm>
            <a:off x="2877703" y="55468"/>
            <a:ext cx="1924119" cy="118552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É uma pena saber que muitas mulheres</a:t>
            </a:r>
            <a:endParaRPr lang="en-US" b="1" dirty="0"/>
          </a:p>
          <a:p>
            <a:pPr algn="ctr"/>
            <a:r>
              <a:rPr lang="pt-BR" sz="1400" b="1" dirty="0">
                <a:ea typeface="+mn-lt"/>
                <a:cs typeface="+mn-lt"/>
              </a:rPr>
              <a:t>são assassinadas todos os dias apenas</a:t>
            </a:r>
            <a:endParaRPr lang="pt-BR" b="1" dirty="0"/>
          </a:p>
          <a:p>
            <a:pPr algn="ctr"/>
            <a:r>
              <a:rPr lang="pt-BR" sz="1400" b="1" dirty="0">
                <a:ea typeface="+mn-lt"/>
                <a:cs typeface="+mn-lt"/>
              </a:rPr>
              <a:t>por serem mulheres.</a:t>
            </a:r>
            <a:endParaRPr lang="pt-BR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7158960" y="55468"/>
            <a:ext cx="1642284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O sentimento predominante em casos</a:t>
            </a:r>
            <a:endParaRPr lang="en-US" b="1" dirty="0"/>
          </a:p>
          <a:p>
            <a:pPr algn="ctr"/>
            <a:r>
              <a:rPr lang="pt-BR" sz="1400" b="1" dirty="0">
                <a:ea typeface="+mn-lt"/>
                <a:cs typeface="+mn-lt"/>
              </a:rPr>
              <a:t>de violência ou de perigo é o medo.</a:t>
            </a:r>
            <a:endParaRPr lang="pt-BR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93AF6C-BAD6-4F0D-9446-D90A3A8C01EC}"/>
              </a:ext>
            </a:extLst>
          </p:cNvPr>
          <p:cNvSpPr/>
          <p:nvPr/>
        </p:nvSpPr>
        <p:spPr>
          <a:xfrm>
            <a:off x="10529376" y="1122100"/>
            <a:ext cx="1364371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ea typeface="+mn-lt"/>
                <a:cs typeface="+mn-lt"/>
              </a:rPr>
              <a:t>Não acompanho muitas redes sociais.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4EA24C-5F7D-41D2-90C2-A33D1484C74A}"/>
              </a:ext>
            </a:extLst>
          </p:cNvPr>
          <p:cNvSpPr/>
          <p:nvPr/>
        </p:nvSpPr>
        <p:spPr>
          <a:xfrm>
            <a:off x="8934239" y="1342147"/>
            <a:ext cx="1458955" cy="128384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Meu ambiente de trabalho é </a:t>
            </a:r>
            <a:endParaRPr lang="en-US" b="1">
              <a:cs typeface="Calibri"/>
            </a:endParaRPr>
          </a:p>
          <a:p>
            <a:pPr algn="ctr"/>
            <a:r>
              <a:rPr lang="pt-BR" sz="1400" b="1" dirty="0">
                <a:ea typeface="+mn-lt"/>
                <a:cs typeface="+mn-lt"/>
              </a:rPr>
              <a:t>composto em sua maioria por homens.</a:t>
            </a:r>
            <a:endParaRPr lang="pt-BR" b="1" dirty="0">
              <a:cs typeface="Calibri" panose="020F050202020403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4425D7-AB37-4C2A-87AD-16CF64120565}"/>
              </a:ext>
            </a:extLst>
          </p:cNvPr>
          <p:cNvSpPr/>
          <p:nvPr/>
        </p:nvSpPr>
        <p:spPr>
          <a:xfrm>
            <a:off x="97729" y="5615853"/>
            <a:ext cx="2077541" cy="121199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Me sinto desconfortável em ambientes</a:t>
            </a:r>
            <a:endParaRPr lang="en-US" b="1">
              <a:cs typeface="Calibri"/>
            </a:endParaRPr>
          </a:p>
          <a:p>
            <a:pPr algn="ctr"/>
            <a:r>
              <a:rPr lang="pt-BR" sz="1400" b="1" dirty="0">
                <a:ea typeface="+mn-lt"/>
                <a:cs typeface="+mn-lt"/>
              </a:rPr>
              <a:t>públicos onde eu esteja muito próximos de</a:t>
            </a:r>
            <a:endParaRPr lang="pt-BR" b="1">
              <a:ea typeface="+mn-lt"/>
              <a:cs typeface="+mn-lt"/>
            </a:endParaRPr>
          </a:p>
          <a:p>
            <a:pPr algn="ctr"/>
            <a:r>
              <a:rPr lang="pt-BR" sz="1400" b="1" dirty="0">
                <a:ea typeface="+mn-lt"/>
                <a:cs typeface="+mn-lt"/>
              </a:rPr>
              <a:t>homens desconhecidos.</a:t>
            </a:r>
            <a:endParaRPr lang="pt-BR">
              <a:cs typeface="Calibri" panose="020F0502020204030204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6F36C8-3BE9-4FC9-A54A-5B8DE0645011}"/>
              </a:ext>
            </a:extLst>
          </p:cNvPr>
          <p:cNvSpPr/>
          <p:nvPr/>
        </p:nvSpPr>
        <p:spPr>
          <a:xfrm>
            <a:off x="4220864" y="5739246"/>
            <a:ext cx="1579653" cy="108673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Sinto medo de andar sozinha nas</a:t>
            </a:r>
            <a:endParaRPr lang="en-US" b="1" dirty="0">
              <a:cs typeface="Calibri"/>
            </a:endParaRPr>
          </a:p>
          <a:p>
            <a:pPr algn="ctr"/>
            <a:r>
              <a:rPr lang="pt-BR" sz="1400" b="1" dirty="0">
                <a:ea typeface="+mn-lt"/>
                <a:cs typeface="+mn-lt"/>
              </a:rPr>
              <a:t>ruas, principalmente à noite.</a:t>
            </a:r>
            <a:endParaRPr lang="pt-BR" b="1" dirty="0">
              <a:cs typeface="Calibri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DBC6AD-64ED-46A8-AC1E-13D2E878504B}"/>
              </a:ext>
            </a:extLst>
          </p:cNvPr>
          <p:cNvSpPr/>
          <p:nvPr/>
        </p:nvSpPr>
        <p:spPr>
          <a:xfrm>
            <a:off x="2178273" y="4507816"/>
            <a:ext cx="1747330" cy="74967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Faço faculdade no período da noite.</a:t>
            </a:r>
            <a:endParaRPr lang="en-US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68E07-8BC8-493F-93AA-92EB715C8EEF}"/>
              </a:ext>
            </a:extLst>
          </p:cNvPr>
          <p:cNvSpPr/>
          <p:nvPr/>
        </p:nvSpPr>
        <p:spPr>
          <a:xfrm>
            <a:off x="6151890" y="5698833"/>
            <a:ext cx="1820960" cy="1025154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Me sentir segura em qualquer </a:t>
            </a:r>
            <a:endParaRPr lang="en-US" b="1">
              <a:cs typeface="Calibri"/>
            </a:endParaRPr>
          </a:p>
          <a:p>
            <a:pPr algn="ctr"/>
            <a:r>
              <a:rPr lang="pt-BR" sz="1400" b="1" dirty="0">
                <a:ea typeface="+mn-lt"/>
                <a:cs typeface="+mn-lt"/>
              </a:rPr>
              <a:t>ambiente que eu esteja.</a:t>
            </a:r>
            <a:endParaRPr lang="pt-BR" b="1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D4502D-442E-4277-91E3-C0BDD59C2C1B}"/>
              </a:ext>
            </a:extLst>
          </p:cNvPr>
          <p:cNvSpPr/>
          <p:nvPr/>
        </p:nvSpPr>
        <p:spPr>
          <a:xfrm>
            <a:off x="9762004" y="5635360"/>
            <a:ext cx="2042587" cy="118382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Poder andar tranquilamente em ambientes </a:t>
            </a:r>
            <a:endParaRPr lang="en-US" b="1">
              <a:cs typeface="Calibri"/>
            </a:endParaRPr>
          </a:p>
          <a:p>
            <a:pPr algn="ctr"/>
            <a:r>
              <a:rPr lang="pt-BR" sz="1400" b="1" dirty="0">
                <a:ea typeface="+mn-lt"/>
                <a:cs typeface="+mn-lt"/>
              </a:rPr>
              <a:t>públicos sem desconfiar de tudo e de todos.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261D43-8700-4315-8E5C-88B9CE35B662}"/>
              </a:ext>
            </a:extLst>
          </p:cNvPr>
          <p:cNvSpPr/>
          <p:nvPr/>
        </p:nvSpPr>
        <p:spPr>
          <a:xfrm>
            <a:off x="5650591" y="4511638"/>
            <a:ext cx="1169406" cy="74157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Trabalho durante o dia.</a:t>
            </a:r>
            <a:endParaRPr lang="en-US" b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CAE5C42-FD01-47CE-82B0-F0258E3B2F08}"/>
              </a:ext>
            </a:extLst>
          </p:cNvPr>
          <p:cNvSpPr/>
          <p:nvPr/>
        </p:nvSpPr>
        <p:spPr>
          <a:xfrm>
            <a:off x="4025689" y="4511638"/>
            <a:ext cx="1461678" cy="72070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Saio aos finais de semana.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120EEBC-25BA-4C4F-A10B-8E17B8B6FA5B}"/>
              </a:ext>
            </a:extLst>
          </p:cNvPr>
          <p:cNvSpPr/>
          <p:nvPr/>
        </p:nvSpPr>
        <p:spPr>
          <a:xfrm>
            <a:off x="128492" y="3492048"/>
            <a:ext cx="1639131" cy="1262964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Moro num bairro que contém muita violência e crime, principalmente contra mulheres.</a:t>
            </a:r>
            <a:endParaRPr lang="en-US" b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631F50B-B2E9-4F07-813E-4C22D712795F}"/>
              </a:ext>
            </a:extLst>
          </p:cNvPr>
          <p:cNvSpPr/>
          <p:nvPr/>
        </p:nvSpPr>
        <p:spPr>
          <a:xfrm>
            <a:off x="10528737" y="2451046"/>
            <a:ext cx="1365010" cy="110639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Vejo notícias pela internet.</a:t>
            </a:r>
            <a:endParaRPr lang="en-US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6F29730-8013-4807-ADDD-D4B23930FE3D}"/>
              </a:ext>
            </a:extLst>
          </p:cNvPr>
          <p:cNvSpPr/>
          <p:nvPr/>
        </p:nvSpPr>
        <p:spPr>
          <a:xfrm>
            <a:off x="8364306" y="4513745"/>
            <a:ext cx="1296868" cy="74104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trabalho na área de tecnologia.</a:t>
            </a:r>
            <a:endParaRPr lang="en-US" b="1" dirty="0"/>
          </a:p>
        </p:txBody>
      </p:sp>
      <p:sp>
        <p:nvSpPr>
          <p:cNvPr id="26" name="Retângulo 12">
            <a:extLst>
              <a:ext uri="{FF2B5EF4-FFF2-40B4-BE49-F238E27FC236}">
                <a16:creationId xmlns:a16="http://schemas.microsoft.com/office/drawing/2014/main" id="{9F13877A-052A-4D1D-9848-02FE2670317A}"/>
              </a:ext>
            </a:extLst>
          </p:cNvPr>
          <p:cNvSpPr/>
          <p:nvPr/>
        </p:nvSpPr>
        <p:spPr>
          <a:xfrm>
            <a:off x="4966906" y="55468"/>
            <a:ext cx="2018064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Quando vejo notícias de feminicídio penso</a:t>
            </a:r>
            <a:endParaRPr lang="en-US" b="1" dirty="0"/>
          </a:p>
          <a:p>
            <a:pPr algn="ctr"/>
            <a:r>
              <a:rPr lang="pt-BR" sz="1400" b="1" dirty="0">
                <a:ea typeface="+mn-lt"/>
                <a:cs typeface="+mn-lt"/>
              </a:rPr>
              <a:t>que poderia ser minha mãe, minha tia</a:t>
            </a:r>
            <a:endParaRPr lang="pt-BR" b="1" dirty="0"/>
          </a:p>
          <a:p>
            <a:pPr algn="ctr"/>
            <a:r>
              <a:rPr lang="pt-BR" sz="1400" b="1" dirty="0">
                <a:ea typeface="+mn-lt"/>
                <a:cs typeface="+mn-lt"/>
              </a:rPr>
              <a:t>ou minha vó.</a:t>
            </a:r>
            <a:endParaRPr lang="pt-BR" b="1" dirty="0"/>
          </a:p>
        </p:txBody>
      </p:sp>
      <p:sp>
        <p:nvSpPr>
          <p:cNvPr id="27" name="Retângulo 23">
            <a:extLst>
              <a:ext uri="{FF2B5EF4-FFF2-40B4-BE49-F238E27FC236}">
                <a16:creationId xmlns:a16="http://schemas.microsoft.com/office/drawing/2014/main" id="{9E4D7245-B40F-463E-A020-614D9EF4A5B2}"/>
              </a:ext>
            </a:extLst>
          </p:cNvPr>
          <p:cNvSpPr/>
          <p:nvPr/>
        </p:nvSpPr>
        <p:spPr>
          <a:xfrm>
            <a:off x="10528736" y="3651456"/>
            <a:ext cx="1365010" cy="110639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Tenho muito contato com a minha família.</a:t>
            </a:r>
            <a:endParaRPr lang="en-US" b="1" dirty="0"/>
          </a:p>
        </p:txBody>
      </p:sp>
      <p:sp>
        <p:nvSpPr>
          <p:cNvPr id="28" name="Retângulo 23">
            <a:extLst>
              <a:ext uri="{FF2B5EF4-FFF2-40B4-BE49-F238E27FC236}">
                <a16:creationId xmlns:a16="http://schemas.microsoft.com/office/drawing/2014/main" id="{0AE0C853-255B-450E-AF4C-D315CCE22565}"/>
              </a:ext>
            </a:extLst>
          </p:cNvPr>
          <p:cNvSpPr/>
          <p:nvPr/>
        </p:nvSpPr>
        <p:spPr>
          <a:xfrm>
            <a:off x="8931668" y="2826826"/>
            <a:ext cx="1469393" cy="110639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Não assisto TV aberta.</a:t>
            </a:r>
            <a:endParaRPr lang="en-US" b="1" dirty="0">
              <a:cs typeface="Calibri"/>
            </a:endParaRPr>
          </a:p>
        </p:txBody>
      </p:sp>
      <p:sp>
        <p:nvSpPr>
          <p:cNvPr id="29" name="Retângulo 21">
            <a:extLst>
              <a:ext uri="{FF2B5EF4-FFF2-40B4-BE49-F238E27FC236}">
                <a16:creationId xmlns:a16="http://schemas.microsoft.com/office/drawing/2014/main" id="{12F42A12-A133-4A2D-A600-B2101D80CFA3}"/>
              </a:ext>
            </a:extLst>
          </p:cNvPr>
          <p:cNvSpPr/>
          <p:nvPr/>
        </p:nvSpPr>
        <p:spPr>
          <a:xfrm>
            <a:off x="6892755" y="4428130"/>
            <a:ext cx="1367734" cy="80420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estou constantemente conectada a internet.</a:t>
            </a:r>
            <a:endParaRPr lang="en-US" b="1" dirty="0"/>
          </a:p>
        </p:txBody>
      </p:sp>
      <p:sp>
        <p:nvSpPr>
          <p:cNvPr id="30" name="Retângulo 21">
            <a:extLst>
              <a:ext uri="{FF2B5EF4-FFF2-40B4-BE49-F238E27FC236}">
                <a16:creationId xmlns:a16="http://schemas.microsoft.com/office/drawing/2014/main" id="{4D977371-7FCA-43E4-867F-94472CC9E3D7}"/>
              </a:ext>
            </a:extLst>
          </p:cNvPr>
          <p:cNvSpPr/>
          <p:nvPr/>
        </p:nvSpPr>
        <p:spPr>
          <a:xfrm>
            <a:off x="6757056" y="3561746"/>
            <a:ext cx="1169406" cy="74157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Uso frequentemente o celular.</a:t>
            </a:r>
            <a:endParaRPr lang="en-US" b="1" dirty="0"/>
          </a:p>
        </p:txBody>
      </p:sp>
      <p:sp>
        <p:nvSpPr>
          <p:cNvPr id="31" name="Retângulo 21">
            <a:extLst>
              <a:ext uri="{FF2B5EF4-FFF2-40B4-BE49-F238E27FC236}">
                <a16:creationId xmlns:a16="http://schemas.microsoft.com/office/drawing/2014/main" id="{0328DAD1-4155-4E4F-B5B4-124CD4FE1B56}"/>
              </a:ext>
            </a:extLst>
          </p:cNvPr>
          <p:cNvSpPr/>
          <p:nvPr/>
        </p:nvSpPr>
        <p:spPr>
          <a:xfrm>
            <a:off x="3542041" y="3687006"/>
            <a:ext cx="1169406" cy="74157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Moro com os pais.</a:t>
            </a:r>
            <a:endParaRPr lang="en-US" b="1" dirty="0"/>
          </a:p>
        </p:txBody>
      </p:sp>
      <p:sp>
        <p:nvSpPr>
          <p:cNvPr id="32" name="Retângulo 16">
            <a:extLst>
              <a:ext uri="{FF2B5EF4-FFF2-40B4-BE49-F238E27FC236}">
                <a16:creationId xmlns:a16="http://schemas.microsoft.com/office/drawing/2014/main" id="{95ED65FF-796B-485E-B8B0-E40E727534E7}"/>
              </a:ext>
            </a:extLst>
          </p:cNvPr>
          <p:cNvSpPr/>
          <p:nvPr/>
        </p:nvSpPr>
        <p:spPr>
          <a:xfrm>
            <a:off x="2435905" y="5780999"/>
            <a:ext cx="1579653" cy="104497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Me sinto mais segura quando </a:t>
            </a:r>
            <a:endParaRPr lang="en-US" b="1">
              <a:cs typeface="Calibri"/>
            </a:endParaRPr>
          </a:p>
          <a:p>
            <a:pPr algn="ctr"/>
            <a:r>
              <a:rPr lang="pt-BR" sz="1400" b="1" dirty="0">
                <a:ea typeface="+mn-lt"/>
                <a:cs typeface="+mn-lt"/>
              </a:rPr>
              <a:t>estou com amigos ou família.</a:t>
            </a:r>
            <a:endParaRPr lang="pt-BR" b="1" dirty="0">
              <a:cs typeface="Calibri"/>
            </a:endParaRPr>
          </a:p>
        </p:txBody>
      </p:sp>
      <p:sp>
        <p:nvSpPr>
          <p:cNvPr id="33" name="Retângulo 19">
            <a:extLst>
              <a:ext uri="{FF2B5EF4-FFF2-40B4-BE49-F238E27FC236}">
                <a16:creationId xmlns:a16="http://schemas.microsoft.com/office/drawing/2014/main" id="{808AC98B-B0E6-4884-8FCB-677D40FA9563}"/>
              </a:ext>
            </a:extLst>
          </p:cNvPr>
          <p:cNvSpPr/>
          <p:nvPr/>
        </p:nvSpPr>
        <p:spPr>
          <a:xfrm>
            <a:off x="8239560" y="5688393"/>
            <a:ext cx="1392988" cy="98340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ea typeface="+mn-lt"/>
                <a:cs typeface="+mn-lt"/>
              </a:rPr>
              <a:t>Não temer voltar pra casa de noite.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783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FBEA0F3-3E7E-4C19-A4F0-181E88F7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2" y="151505"/>
            <a:ext cx="10434636" cy="6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8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32460" y="6251537"/>
            <a:ext cx="570147" cy="194349"/>
          </a:xfrm>
        </p:spPr>
        <p:txBody>
          <a:bodyPr/>
          <a:lstStyle>
            <a:defPPr>
              <a:defRPr lang="pt-BR"/>
            </a:defPPr>
            <a:lvl1pPr marL="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94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68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576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470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363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5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15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3860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CADASTRO</a:t>
            </a:r>
            <a:endParaRPr lang="pt-BR" sz="1727" dirty="0">
              <a:cs typeface="Calibri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DEFINIR ROTA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93591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COMPARTILHAR LOCALIZAÇÃO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260490" y="1921008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Preencher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formulário</a:t>
            </a:r>
            <a:r>
              <a:rPr lang="en-US" sz="1632" dirty="0">
                <a:ea typeface="+mn-lt"/>
                <a:cs typeface="+mn-lt"/>
              </a:rPr>
              <a:t> de </a:t>
            </a:r>
            <a:r>
              <a:rPr lang="en-US" sz="1632" dirty="0" err="1">
                <a:ea typeface="+mn-lt"/>
                <a:cs typeface="+mn-lt"/>
              </a:rPr>
              <a:t>cadastro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3411" y="2994768"/>
            <a:ext cx="709457" cy="709457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883" y="2994768"/>
            <a:ext cx="709457" cy="709457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7715" y="2996334"/>
            <a:ext cx="709457" cy="745173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4410" y="103265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27041" y="1962747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49144" y="2912771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79181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209603" y="3934278"/>
            <a:ext cx="228401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Poderia ser mais prático.</a:t>
            </a:r>
          </a:p>
          <a:p>
            <a:endParaRPr lang="pt-BR" sz="1632" dirty="0">
              <a:latin typeface="Exo 2" panose="00000500000000000000" pitchFamily="50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683089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2363" y="3882040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194192" y="4682225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6069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532757" y="113652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576022" y="3753507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577811" y="275186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577811" y="933582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655863" y="1922553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22363" y="571691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149401" y="5570919"/>
            <a:ext cx="2508724" cy="1339853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Alterar forma de inserir data de nascimento;</a:t>
            </a:r>
          </a:p>
          <a:p>
            <a:r>
              <a:rPr lang="pt-BR" sz="1632" dirty="0">
                <a:latin typeface="Exo 2"/>
              </a:rPr>
              <a:t>Manter os campos preenchidos ao refazer cadastro.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4932B27-ED44-4DEF-B99A-12CCCAC16B8C}"/>
              </a:ext>
            </a:extLst>
          </p:cNvPr>
          <p:cNvSpPr/>
          <p:nvPr/>
        </p:nvSpPr>
        <p:spPr>
          <a:xfrm>
            <a:off x="4658124" y="1908109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Realiza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acesso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E04D68C-7614-4D21-AC0D-CDDF233EC6F7}"/>
              </a:ext>
            </a:extLst>
          </p:cNvPr>
          <p:cNvSpPr/>
          <p:nvPr/>
        </p:nvSpPr>
        <p:spPr>
          <a:xfrm>
            <a:off x="4658124" y="3821001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Consegui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sem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problemas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5B20B37-8672-4FE7-AC8E-16C388235B4E}"/>
              </a:ext>
            </a:extLst>
          </p:cNvPr>
          <p:cNvSpPr/>
          <p:nvPr/>
        </p:nvSpPr>
        <p:spPr>
          <a:xfrm>
            <a:off x="4670318" y="5606972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usando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impressão</a:t>
            </a:r>
            <a:r>
              <a:rPr lang="en-US" sz="1632" dirty="0">
                <a:ea typeface="+mn-lt"/>
                <a:cs typeface="+mn-lt"/>
              </a:rPr>
              <a:t> digital.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6969333-1F5F-4F92-B235-A6C4EFB4A711}"/>
              </a:ext>
            </a:extLst>
          </p:cNvPr>
          <p:cNvSpPr/>
          <p:nvPr/>
        </p:nvSpPr>
        <p:spPr>
          <a:xfrm>
            <a:off x="6994920" y="1918708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>
                <a:latin typeface="Calibri"/>
                <a:cs typeface="Calibri"/>
              </a:rPr>
              <a:t>Define a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que a </a:t>
            </a:r>
            <a:r>
              <a:rPr lang="en-US" sz="1632" dirty="0" err="1">
                <a:latin typeface="Calibri"/>
                <a:cs typeface="Calibri"/>
              </a:rPr>
              <a:t>usuário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vai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utilizar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A03F440-6391-4AD4-AE30-4A9C9E6EEFFA}"/>
              </a:ext>
            </a:extLst>
          </p:cNvPr>
          <p:cNvSpPr/>
          <p:nvPr/>
        </p:nvSpPr>
        <p:spPr>
          <a:xfrm>
            <a:off x="7080146" y="3817022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Poderia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ter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>
                <a:latin typeface="Calibri"/>
                <a:cs typeface="Calibri"/>
              </a:rPr>
              <a:t>As </a:t>
            </a:r>
            <a:r>
              <a:rPr lang="en-US" sz="1632" dirty="0" err="1">
                <a:latin typeface="Calibri"/>
                <a:cs typeface="Calibri"/>
              </a:rPr>
              <a:t>rotas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funcionam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EA3A81D-90F9-4F2B-BA21-864B50506840}"/>
              </a:ext>
            </a:extLst>
          </p:cNvPr>
          <p:cNvSpPr/>
          <p:nvPr/>
        </p:nvSpPr>
        <p:spPr>
          <a:xfrm>
            <a:off x="7092340" y="5603311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59755EE-9CB8-4A08-B608-01EAC98CB42E}"/>
              </a:ext>
            </a:extLst>
          </p:cNvPr>
          <p:cNvSpPr/>
          <p:nvPr/>
        </p:nvSpPr>
        <p:spPr>
          <a:xfrm>
            <a:off x="9310416" y="1936796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 com o keeper da </a:t>
            </a:r>
            <a:r>
              <a:rPr lang="en-US" sz="1632" dirty="0" err="1">
                <a:latin typeface="Calibri"/>
                <a:cs typeface="Calibri"/>
              </a:rPr>
              <a:t>usuária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pic>
        <p:nvPicPr>
          <p:cNvPr id="48" name="Gráfico 47" descr="Rosto triste sem preenchimento ">
            <a:extLst>
              <a:ext uri="{FF2B5EF4-FFF2-40B4-BE49-F238E27FC236}">
                <a16:creationId xmlns:a16="http://schemas.microsoft.com/office/drawing/2014/main" id="{0A6CE45C-DC71-4251-818C-EA20BD8CC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2019" y="2967145"/>
            <a:ext cx="709457" cy="745173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6221751B-7D39-4DE7-AF10-745B5C9BB646}"/>
              </a:ext>
            </a:extLst>
          </p:cNvPr>
          <p:cNvSpPr/>
          <p:nvPr/>
        </p:nvSpPr>
        <p:spPr>
          <a:xfrm>
            <a:off x="9310415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4FF512A-65E6-4398-9CA4-87892DE3452C}"/>
              </a:ext>
            </a:extLst>
          </p:cNvPr>
          <p:cNvSpPr/>
          <p:nvPr/>
        </p:nvSpPr>
        <p:spPr>
          <a:xfrm>
            <a:off x="9310416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7B188DE-935D-47FD-8931-13D2EA1C1A55}"/>
              </a:ext>
            </a:extLst>
          </p:cNvPr>
          <p:cNvSpPr/>
          <p:nvPr/>
        </p:nvSpPr>
        <p:spPr>
          <a:xfrm>
            <a:off x="9359180" y="5595129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compartilhamento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pic>
        <p:nvPicPr>
          <p:cNvPr id="5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89066" y="4810189"/>
            <a:ext cx="725089" cy="725089"/>
          </a:xfrm>
          <a:prstGeom prst="rect">
            <a:avLst/>
          </a:prstGeom>
        </p:spPr>
      </p:pic>
      <p:pic>
        <p:nvPicPr>
          <p:cNvPr id="53" name="Gráfico 52" descr="Smartphone com preenchimento sólido">
            <a:extLst>
              <a:ext uri="{FF2B5EF4-FFF2-40B4-BE49-F238E27FC236}">
                <a16:creationId xmlns:a16="http://schemas.microsoft.com/office/drawing/2014/main" id="{66C16F00-2216-4539-AF3F-3F0F6633E56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94510" y="4810602"/>
            <a:ext cx="725089" cy="725089"/>
          </a:xfrm>
          <a:prstGeom prst="rect">
            <a:avLst/>
          </a:prstGeom>
        </p:spPr>
      </p:pic>
      <p:pic>
        <p:nvPicPr>
          <p:cNvPr id="55" name="Gráfico 54" descr="Smartphone com preenchimento sólido">
            <a:extLst>
              <a:ext uri="{FF2B5EF4-FFF2-40B4-BE49-F238E27FC236}">
                <a16:creationId xmlns:a16="http://schemas.microsoft.com/office/drawing/2014/main" id="{69DE26ED-11A5-44F9-A203-A004DAA36CC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774494" y="4810602"/>
            <a:ext cx="725089" cy="725089"/>
          </a:xfrm>
          <a:prstGeom prst="rect">
            <a:avLst/>
          </a:prstGeom>
        </p:spPr>
      </p:pic>
      <p:pic>
        <p:nvPicPr>
          <p:cNvPr id="57" name="Gráfico 56" descr="Smartphone com preenchimento sólido">
            <a:extLst>
              <a:ext uri="{FF2B5EF4-FFF2-40B4-BE49-F238E27FC236}">
                <a16:creationId xmlns:a16="http://schemas.microsoft.com/office/drawing/2014/main" id="{7583B767-2502-4C3C-8101-64DE13BCA4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58034" y="4810189"/>
            <a:ext cx="725089" cy="7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88911" y="1079547"/>
            <a:ext cx="105156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Qual o negócio (área) do projeto?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O projeto visa promover segurança a mulher na locomoção do dia a dia.</a:t>
            </a:r>
            <a:endParaRPr lang="pt-BR" sz="1600" b="1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Visite uma empresa (virtualmente) para conhecer e/ou faça uma OBSERVAÇÃO EM CAMPO (virtual).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A empresa que mais se aproxima do nosso negócio é a empresa </a:t>
            </a:r>
            <a:r>
              <a:rPr lang="pt-BR" sz="1600" dirty="0" err="1"/>
              <a:t>Malalai</a:t>
            </a:r>
            <a:r>
              <a:rPr lang="pt-BR" sz="1600" dirty="0"/>
              <a:t>, que através de um aplicativo e um anel, faz com que as mulheres consigam andar pelo trajeto mais seguro e compartilhar sua localização com quem quiser através do anel que a mulher deve utilizar.  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sz="1400" dirty="0"/>
              <a:t>Olhe como funcionam as coisas (passo a passo do hoje)</a:t>
            </a:r>
          </a:p>
          <a:p>
            <a:pPr marL="0" indent="0" algn="just">
              <a:buNone/>
            </a:pPr>
            <a:r>
              <a:rPr lang="pt-BR" sz="1400" dirty="0"/>
              <a:t>Veja se já não existem pesquisas na WEB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1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70250" y="836951"/>
            <a:ext cx="105156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Quatro em cada dez brasileiras (42%) já foram vítimas de assédio sexual no Brasil, segundo o instituto de pesquisa Datafolha em 2017;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56% das mulheres entre 16 e 24 anos relatam ter sido assediadas nas ruas, transporte público, no trabalho, na escola, na faculdade e em casa;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Outra pesquisa feita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YouGov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2016, encomendada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Aid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relatou que metade das mulheres brasileiras afirmou já ter sido seguida nas ruas</a:t>
            </a:r>
            <a:r>
              <a:rPr lang="pt-BR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Ao falar sobre a situação que sentiram mais medo de sofrerem assédio, 70% responderam que sentem mais medo ao andar pelas ruas, 69% ao sair ou chegar em casa à noite e 68% no transporte público;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hlinkClick r:id="rId2"/>
            </a:endParaRPr>
          </a:p>
          <a:p>
            <a:pPr algn="just"/>
            <a:r>
              <a:rPr lang="pt-BR" dirty="0">
                <a:hlinkClick r:id="rId2"/>
              </a:rPr>
              <a:t>https://malalai.com.br</a:t>
            </a:r>
            <a:r>
              <a:rPr lang="pt-BR" dirty="0"/>
              <a:t> – Empresa concorrente ao nosso negócio</a:t>
            </a:r>
          </a:p>
          <a:p>
            <a:pPr algn="just"/>
            <a:r>
              <a:rPr lang="pt-BR" dirty="0">
                <a:hlinkClick r:id="rId3"/>
              </a:rPr>
              <a:t>https://www.institutomariadapenha.org.br/lei-11340/tipos-de-violencia.html</a:t>
            </a:r>
            <a:endParaRPr lang="pt-BR" dirty="0"/>
          </a:p>
          <a:p>
            <a:pPr algn="just"/>
            <a:r>
              <a:rPr lang="pt-BR" dirty="0">
                <a:hlinkClick r:id="rId4"/>
              </a:rPr>
              <a:t>https://www.brasildefato.com.br/2016/05/21/86-das-brasileiras-ja-sofreram-assedio-em-espacos-urbanos-segundo-pesquisa/</a:t>
            </a:r>
            <a:endParaRPr lang="pt-BR" dirty="0"/>
          </a:p>
          <a:p>
            <a:pPr algn="just"/>
            <a:r>
              <a:rPr lang="pt-BR" dirty="0">
                <a:hlinkClick r:id="rId5"/>
              </a:rPr>
              <a:t>https://www.eusouagloria.com.br/dados</a:t>
            </a:r>
            <a:endParaRPr lang="pt-BR" dirty="0"/>
          </a:p>
          <a:p>
            <a:pPr algn="just"/>
            <a:r>
              <a:rPr lang="pt-BR" dirty="0">
                <a:hlinkClick r:id="rId6"/>
              </a:rPr>
              <a:t>https://www.uol.com.br/universa/noticias/redacao/2020/10/10/dia-contra-a-violencia-a-mulher-10-dados-explicam-por-que-falar-sobre-isso.htm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r>
              <a:rPr lang="pt-BR" dirty="0"/>
              <a:t>Coloque detalhes do que foi pesquisado, como links que apontam para vídeos e documentos.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 -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6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0" y="4075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E36D8E-9462-4CDC-92FB-71216AF24DAA}"/>
              </a:ext>
            </a:extLst>
          </p:cNvPr>
          <p:cNvGrpSpPr/>
          <p:nvPr/>
        </p:nvGrpSpPr>
        <p:grpSpPr>
          <a:xfrm>
            <a:off x="877675" y="3732205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Retornar com segurança para a sua casa; 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informações sobre rotas seguras para a sua locomoção;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Encontrar outras mulheres que façam a mesma rota;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Acompanhar a localização de amigas/familiares.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C074BCB-A144-4446-8FB0-6D2E8B9ED712}"/>
              </a:ext>
            </a:extLst>
          </p:cNvPr>
          <p:cNvGrpSpPr/>
          <p:nvPr/>
        </p:nvGrpSpPr>
        <p:grpSpPr>
          <a:xfrm>
            <a:off x="6121151" y="1016428"/>
            <a:ext cx="5144611" cy="2610035"/>
            <a:chOff x="6230276" y="931209"/>
            <a:chExt cx="5144611" cy="2610035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30276" y="931209"/>
              <a:ext cx="5144611" cy="2610035"/>
              <a:chOff x="6314613" y="516177"/>
              <a:chExt cx="5144611" cy="2610035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14613" y="516179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2E279AF-A75C-4466-AEC3-0774C2C6C8AF}"/>
                </a:ext>
              </a:extLst>
            </p:cNvPr>
            <p:cNvSpPr txBox="1"/>
            <p:nvPr/>
          </p:nvSpPr>
          <p:spPr>
            <a:xfrm>
              <a:off x="6495351" y="1391177"/>
              <a:ext cx="47246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24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Solteira;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Vende doces na entrada de estações;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Retorna para a casa com suas mercadorias e com o lucro das vendas;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Conhece casos de mulheres próximas a ela que sofreram assédio ou tentativa de assalto.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368F706-48D1-486F-99AE-3264C0C23BDE}"/>
              </a:ext>
            </a:extLst>
          </p:cNvPr>
          <p:cNvGrpSpPr/>
          <p:nvPr/>
        </p:nvGrpSpPr>
        <p:grpSpPr>
          <a:xfrm>
            <a:off x="6121152" y="3681993"/>
            <a:ext cx="5144611" cy="3119125"/>
            <a:chOff x="6285389" y="3621856"/>
            <a:chExt cx="5144611" cy="311912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21856"/>
              <a:ext cx="5144611" cy="3039767"/>
              <a:chOff x="482352" y="3673716"/>
              <a:chExt cx="10972801" cy="3039767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760743" y="3673716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0B87783-A961-4A83-AC40-61F8F7266194}"/>
                </a:ext>
              </a:extLst>
            </p:cNvPr>
            <p:cNvSpPr txBox="1"/>
            <p:nvPr/>
          </p:nvSpPr>
          <p:spPr>
            <a:xfrm>
              <a:off x="6490315" y="3878659"/>
              <a:ext cx="47347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Crie um grupo de locomoção que possibilite o encontro para andar com outras usuárias;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Trace a sua rota desde o ponto de partida até o de chegada;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Destaque no mapa informações relevantes sobre determinados locais;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Apresente o nível de periculosidade do local;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compartilhamento de localização.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01F2ABE-4E98-49A6-925B-08E9ABD16164}"/>
              </a:ext>
            </a:extLst>
          </p:cNvPr>
          <p:cNvGrpSpPr/>
          <p:nvPr/>
        </p:nvGrpSpPr>
        <p:grpSpPr>
          <a:xfrm>
            <a:off x="877676" y="1016428"/>
            <a:ext cx="5144611" cy="2610035"/>
            <a:chOff x="482352" y="861134"/>
            <a:chExt cx="5144611" cy="261003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2761162" y="1336035"/>
              <a:ext cx="278456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dirty="0"/>
                <a:t>Meu nome é Márcia Pereira e já ouvi relatos de outras comerciantes que já sofreram assédio.</a:t>
              </a:r>
            </a:p>
          </p:txBody>
        </p:sp>
        <p:pic>
          <p:nvPicPr>
            <p:cNvPr id="29" name="Imagem 28" descr="Desenho de um personagem de desenho animado&#10;&#10;Descrição gerada automaticamente">
              <a:extLst>
                <a:ext uri="{FF2B5EF4-FFF2-40B4-BE49-F238E27FC236}">
                  <a16:creationId xmlns:a16="http://schemas.microsoft.com/office/drawing/2014/main" id="{776977D9-E4D8-404F-8502-77A87472B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4" t="23429" r="7488" b="10204"/>
            <a:stretch/>
          </p:blipFill>
          <p:spPr>
            <a:xfrm>
              <a:off x="728652" y="1406283"/>
              <a:ext cx="1951275" cy="1917697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1BDFBB-C1FE-445C-97F2-DD91705353FC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5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-6054" y="4131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71B4C-E49A-43A5-8CDB-441CA8CDD0E5}"/>
              </a:ext>
            </a:extLst>
          </p:cNvPr>
          <p:cNvGrpSpPr/>
          <p:nvPr/>
        </p:nvGrpSpPr>
        <p:grpSpPr>
          <a:xfrm>
            <a:off x="877514" y="3698834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Sentir-se mais segura ao andar sozinha;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auxílio/ajuda de mulheres que estão por perto;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Alertar familiares e/ou amigas se estiver em situações de risco;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Utilizar um meio de transporte mais seguro;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dicas de defesa pessoal.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8812F0-3DB7-4647-93A1-76D09B1D7781}"/>
              </a:ext>
            </a:extLst>
          </p:cNvPr>
          <p:cNvGrpSpPr/>
          <p:nvPr/>
        </p:nvGrpSpPr>
        <p:grpSpPr>
          <a:xfrm>
            <a:off x="6121152" y="994024"/>
            <a:ext cx="5144611" cy="2610033"/>
            <a:chOff x="6285390" y="861136"/>
            <a:chExt cx="5144611" cy="261003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85390" y="861136"/>
              <a:ext cx="5144611" cy="2610033"/>
              <a:chOff x="6369727" y="446104"/>
              <a:chExt cx="5144611" cy="2610033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69727" y="446104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799EDF7-902F-4313-BBC6-25F273E3D91B}"/>
                </a:ext>
              </a:extLst>
            </p:cNvPr>
            <p:cNvSpPr txBox="1"/>
            <p:nvPr/>
          </p:nvSpPr>
          <p:spPr>
            <a:xfrm>
              <a:off x="6531007" y="1395319"/>
              <a:ext cx="46310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18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Estudante;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Sai constantemente aos finais de semana com as amigas;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Está constantemente conectada a rede;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 transporte público.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D43B4F-35D1-443F-8140-84BA9F48973A}"/>
              </a:ext>
            </a:extLst>
          </p:cNvPr>
          <p:cNvGrpSpPr/>
          <p:nvPr/>
        </p:nvGrpSpPr>
        <p:grpSpPr>
          <a:xfrm>
            <a:off x="6121152" y="3638964"/>
            <a:ext cx="5144611" cy="3389304"/>
            <a:chOff x="6285389" y="3612197"/>
            <a:chExt cx="5144611" cy="338930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12197"/>
              <a:ext cx="5144611" cy="3049426"/>
              <a:chOff x="482352" y="3664057"/>
              <a:chExt cx="10972801" cy="3049426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586276" y="3664057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E8A6FCF-5582-4864-8072-E34AF8714CC5}"/>
                </a:ext>
              </a:extLst>
            </p:cNvPr>
            <p:cNvSpPr txBox="1"/>
            <p:nvPr/>
          </p:nvSpPr>
          <p:spPr>
            <a:xfrm>
              <a:off x="6464320" y="3862180"/>
              <a:ext cx="473475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Envie alertas para pessoas próximas quando a usuária se aproximar de lugares considerados como perigosos;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redirecionamento para um aplicativo de carona;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Acione usuárias que estejam próximas para auxiliar em situações perigosas;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Compartilhe dicas para saber o que fazer em determinadas situações de risco.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5EE389-65E9-4D6F-9B69-87769383932A}"/>
              </a:ext>
            </a:extLst>
          </p:cNvPr>
          <p:cNvGrpSpPr/>
          <p:nvPr/>
        </p:nvGrpSpPr>
        <p:grpSpPr>
          <a:xfrm>
            <a:off x="880025" y="979602"/>
            <a:ext cx="5144611" cy="2661960"/>
            <a:chOff x="482352" y="861134"/>
            <a:chExt cx="5144611" cy="266196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3009141" y="1359945"/>
              <a:ext cx="244643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Meu nome é Ana </a:t>
              </a:r>
              <a:r>
                <a:rPr lang="pt-BR" dirty="0" err="1"/>
                <a:t>Gabrielly</a:t>
              </a:r>
              <a:r>
                <a:rPr lang="pt-BR" dirty="0"/>
                <a:t> e não sei reagir a situações de perigo ou ameaça ao voltar sozinha para a casa.</a:t>
              </a:r>
            </a:p>
          </p:txBody>
        </p:sp>
        <p:pic>
          <p:nvPicPr>
            <p:cNvPr id="5" name="Imagem 4" descr="Desenho de uma pessoa&#10;&#10;Descrição gerada automaticamente com confiança média">
              <a:extLst>
                <a:ext uri="{FF2B5EF4-FFF2-40B4-BE49-F238E27FC236}">
                  <a16:creationId xmlns:a16="http://schemas.microsoft.com/office/drawing/2014/main" id="{F7C5EFBF-9183-495A-B295-7AB0E6927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7" t="10227" r="39750" b="37813"/>
            <a:stretch/>
          </p:blipFill>
          <p:spPr>
            <a:xfrm rot="255485">
              <a:off x="690556" y="1277740"/>
              <a:ext cx="1818947" cy="2245354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7CC35B-9141-4502-93AF-7A182392519B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2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7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11BF-4331-466F-A96A-6A8CAB29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933062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Explique quais foram as análises realizadas para a definição da persona (</a:t>
            </a:r>
            <a:r>
              <a:rPr lang="pt-BR" sz="3200" dirty="0" err="1"/>
              <a:t>Máx</a:t>
            </a:r>
            <a:r>
              <a:rPr lang="pt-BR" sz="3200" dirty="0"/>
              <a:t> de 10 linhas).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8BD53-7147-4D55-BA20-E6B0A078329C}"/>
              </a:ext>
            </a:extLst>
          </p:cNvPr>
          <p:cNvSpPr txBox="1"/>
          <p:nvPr/>
        </p:nvSpPr>
        <p:spPr>
          <a:xfrm>
            <a:off x="429208" y="6531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 </a:t>
            </a:r>
            <a:r>
              <a:rPr lang="pt-BR" b="1" dirty="0" err="1"/>
              <a:t>Proto-Persona</a:t>
            </a:r>
            <a:r>
              <a:rPr lang="pt-BR" b="1" dirty="0"/>
              <a:t> - Justificativa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510D8-85A0-4966-B606-6A795636BB10}"/>
              </a:ext>
            </a:extLst>
          </p:cNvPr>
          <p:cNvSpPr txBox="1"/>
          <p:nvPr/>
        </p:nvSpPr>
        <p:spPr>
          <a:xfrm>
            <a:off x="838200" y="2035920"/>
            <a:ext cx="938659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Para criarmos nossas </a:t>
            </a:r>
            <a:r>
              <a:rPr lang="pt-BR" dirty="0" err="1"/>
              <a:t>proto-personas</a:t>
            </a:r>
            <a:r>
              <a:rPr lang="pt-BR" dirty="0"/>
              <a:t>, pesquisamos e analisamos dados estatísticos encontrados através de pesquisas realizadas por entidades confiáveis. Tais dados foram baseados em informações como: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 Faixa etária com maior probabilidade de sofrer assédio;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Ambiente em que mulheres sentem mais medo de sofrer assédio.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Outro ponto importante analisado foi que as principais vítimas de assédio sexual são mulheres que andam sozinhas pela cidade. </a:t>
            </a:r>
          </a:p>
        </p:txBody>
      </p:sp>
    </p:spTree>
    <p:extLst>
      <p:ext uri="{BB962C8B-B14F-4D97-AF65-F5344CB8AC3E}">
        <p14:creationId xmlns:p14="http://schemas.microsoft.com/office/powerpoint/2010/main" val="3249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Respostas</a:t>
            </a:r>
            <a:r>
              <a:rPr lang="en-US" sz="2933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positivas</a:t>
            </a:r>
            <a:endParaRPr lang="en-US" sz="2933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98291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Ótimo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para a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questão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segurança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no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deslocamento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."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501242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"Adorei a iniciativa."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404193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"Compartilhar rotas e destino com os destinos."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8291" y="3860950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"Ideia muito boa."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01242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"Não precisar de internet para usar o aplicativo."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"Ótima ideia para prestar ajuda a outras mulheres."</a:t>
            </a:r>
          </a:p>
        </p:txBody>
      </p:sp>
    </p:spTree>
    <p:extLst>
      <p:ext uri="{BB962C8B-B14F-4D97-AF65-F5344CB8AC3E}">
        <p14:creationId xmlns:p14="http://schemas.microsoft.com/office/powerpoint/2010/main" val="4538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415531" y="4971998"/>
            <a:ext cx="3555037" cy="1193852"/>
            <a:chOff x="0" y="0"/>
            <a:chExt cx="2020276" cy="67844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433757" y="4987568"/>
            <a:ext cx="3518585" cy="1162712"/>
            <a:chOff x="0" y="0"/>
            <a:chExt cx="2073866" cy="68530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4347933" y="4971998"/>
            <a:ext cx="3555037" cy="1193852"/>
            <a:chOff x="0" y="0"/>
            <a:chExt cx="2020276" cy="67844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4366159" y="4987568"/>
            <a:ext cx="3518585" cy="1162712"/>
            <a:chOff x="0" y="0"/>
            <a:chExt cx="2073866" cy="68530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221433" y="4971998"/>
            <a:ext cx="3555037" cy="1193852"/>
            <a:chOff x="0" y="0"/>
            <a:chExt cx="2020276" cy="67844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8239658" y="4987568"/>
            <a:ext cx="3518585" cy="1162712"/>
            <a:chOff x="0" y="0"/>
            <a:chExt cx="2073866" cy="68530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>
                <a:solidFill>
                  <a:srgbClr val="000000"/>
                </a:solidFill>
                <a:latin typeface="Open Sans Bold"/>
              </a:rPr>
              <a:t>Respostas negativas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8291" y="2323541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"Rotas não aparecem direito."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530693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"Baixa precisão na localização."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404193" y="2180050"/>
            <a:ext cx="3189517" cy="578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consegue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consultar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número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cadastrado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do keeper."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98291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"Keeper não recebe mensagem."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306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"Impossibilidade de enviar SMS sem crédito."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"Dificuldade em realizar o cadastro."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98291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"Erro ao compartilhar a rota."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530693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"Mais opções de rota."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404193" y="5255904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"Número de keepers poderia ser maior."</a:t>
            </a:r>
          </a:p>
        </p:txBody>
      </p:sp>
    </p:spTree>
    <p:extLst>
      <p:ext uri="{BB962C8B-B14F-4D97-AF65-F5344CB8AC3E}">
        <p14:creationId xmlns:p14="http://schemas.microsoft.com/office/powerpoint/2010/main" val="4704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CD45C42-B4AE-4954-80E4-0A2AA703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9235" r="2424" b="4575"/>
          <a:stretch/>
        </p:blipFill>
        <p:spPr>
          <a:xfrm>
            <a:off x="863284" y="268959"/>
            <a:ext cx="9997549" cy="63991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3E62A2-80F9-4DBE-9DA9-C046D5833410}"/>
              </a:ext>
            </a:extLst>
          </p:cNvPr>
          <p:cNvSpPr/>
          <p:nvPr/>
        </p:nvSpPr>
        <p:spPr>
          <a:xfrm>
            <a:off x="342154" y="758471"/>
            <a:ext cx="1443955" cy="1154764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Assiste a programas como Que Seja Doce e </a:t>
            </a:r>
            <a:r>
              <a:rPr lang="pt-BR" sz="1400" b="1" dirty="0" err="1">
                <a:solidFill>
                  <a:schemeClr val="bg1"/>
                </a:solidFill>
              </a:rPr>
              <a:t>Bake</a:t>
            </a:r>
            <a:r>
              <a:rPr lang="pt-BR" sz="1400" b="1" dirty="0">
                <a:solidFill>
                  <a:schemeClr val="bg1"/>
                </a:solidFill>
              </a:rPr>
              <a:t> Off, e Netflix.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0AAA11-960A-4FE5-8AE5-CDA051ECB1BF}"/>
              </a:ext>
            </a:extLst>
          </p:cNvPr>
          <p:cNvSpPr/>
          <p:nvPr/>
        </p:nvSpPr>
        <p:spPr>
          <a:xfrm>
            <a:off x="1976081" y="1664597"/>
            <a:ext cx="1406467" cy="98500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Precisa parar de vender doces na entrada de estações.</a:t>
            </a:r>
            <a:endParaRPr lang="pt-BR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3017A4-E929-4DCE-BF9B-89F56A75B754}"/>
              </a:ext>
            </a:extLst>
          </p:cNvPr>
          <p:cNvSpPr/>
          <p:nvPr/>
        </p:nvSpPr>
        <p:spPr>
          <a:xfrm>
            <a:off x="416798" y="2438155"/>
            <a:ext cx="1169405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Voltar para a casa à noite é perigoso.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BC8148-123B-411A-9C18-ED6F8404B8EF}"/>
              </a:ext>
            </a:extLst>
          </p:cNvPr>
          <p:cNvSpPr/>
          <p:nvPr/>
        </p:nvSpPr>
        <p:spPr>
          <a:xfrm>
            <a:off x="3827592" y="149414"/>
            <a:ext cx="1819736" cy="117508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Preciso abrir uma loja para não vender meus doces nas estações.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5906358" y="149414"/>
            <a:ext cx="1944996" cy="117464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Acredito que precisamos de mais segurança nas ruas.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93AF6C-BAD6-4F0D-9446-D90A3A8C01EC}"/>
              </a:ext>
            </a:extLst>
          </p:cNvPr>
          <p:cNvSpPr/>
          <p:nvPr/>
        </p:nvSpPr>
        <p:spPr>
          <a:xfrm>
            <a:off x="9297650" y="1163854"/>
            <a:ext cx="1792343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Amigas que já sofreram assédio ou tentativa de assalto.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4EA24C-5F7D-41D2-90C2-A33D1484C74A}"/>
              </a:ext>
            </a:extLst>
          </p:cNvPr>
          <p:cNvSpPr/>
          <p:nvPr/>
        </p:nvSpPr>
        <p:spPr>
          <a:xfrm>
            <a:off x="7681636" y="2239846"/>
            <a:ext cx="1417201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Amigas que voltam tarde da noite sozinhas.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4425D7-AB37-4C2A-87AD-16CF64120565}"/>
              </a:ext>
            </a:extLst>
          </p:cNvPr>
          <p:cNvSpPr/>
          <p:nvPr/>
        </p:nvSpPr>
        <p:spPr>
          <a:xfrm>
            <a:off x="1371208" y="5657606"/>
            <a:ext cx="1680885" cy="101366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Medo de voltar para a casa sozinha a noite.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6F36C8-3BE9-4FC9-A54A-5B8DE0645011}"/>
              </a:ext>
            </a:extLst>
          </p:cNvPr>
          <p:cNvSpPr/>
          <p:nvPr/>
        </p:nvSpPr>
        <p:spPr>
          <a:xfrm>
            <a:off x="3385796" y="5645300"/>
            <a:ext cx="1757105" cy="102410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Medo de sofrer assédio/assalto.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DBC6AD-64ED-46A8-AC1E-13D2E878504B}"/>
              </a:ext>
            </a:extLst>
          </p:cNvPr>
          <p:cNvSpPr/>
          <p:nvPr/>
        </p:nvSpPr>
        <p:spPr>
          <a:xfrm>
            <a:off x="2439232" y="4518254"/>
            <a:ext cx="1747330" cy="74967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Gosto de conversar sobre empreendedorismo.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68E07-8BC8-493F-93AA-92EB715C8EEF}"/>
              </a:ext>
            </a:extLst>
          </p:cNvPr>
          <p:cNvSpPr/>
          <p:nvPr/>
        </p:nvSpPr>
        <p:spPr>
          <a:xfrm>
            <a:off x="6694684" y="5646641"/>
            <a:ext cx="1841838" cy="1129538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Preciso voltar para a casa em segurança.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D4502D-442E-4277-91E3-C0BDD59C2C1B}"/>
              </a:ext>
            </a:extLst>
          </p:cNvPr>
          <p:cNvSpPr/>
          <p:nvPr/>
        </p:nvSpPr>
        <p:spPr>
          <a:xfrm>
            <a:off x="8843428" y="5645800"/>
            <a:ext cx="1718999" cy="113162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Gostaria de voltar para a casa através de um caminho seguro.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261D43-8700-4315-8E5C-88B9CE35B662}"/>
              </a:ext>
            </a:extLst>
          </p:cNvPr>
          <p:cNvSpPr/>
          <p:nvPr/>
        </p:nvSpPr>
        <p:spPr>
          <a:xfrm>
            <a:off x="5911549" y="4292433"/>
            <a:ext cx="1263351" cy="919028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Gosto de experimentar novas receitas.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CAE5C42-FD01-47CE-82B0-F0258E3B2F08}"/>
              </a:ext>
            </a:extLst>
          </p:cNvPr>
          <p:cNvSpPr/>
          <p:nvPr/>
        </p:nvSpPr>
        <p:spPr>
          <a:xfrm>
            <a:off x="4349277" y="4292433"/>
            <a:ext cx="1357295" cy="919028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Uso roupas que não mostram o corpo.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120EEBC-25BA-4C4F-A10B-8E17B8B6FA5B}"/>
              </a:ext>
            </a:extLst>
          </p:cNvPr>
          <p:cNvSpPr/>
          <p:nvPr/>
        </p:nvSpPr>
        <p:spPr>
          <a:xfrm>
            <a:off x="1777752" y="2907499"/>
            <a:ext cx="1357295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Amigas e conhecidas que já sofreram assédio.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631F50B-B2E9-4F07-813E-4C22D712795F}"/>
              </a:ext>
            </a:extLst>
          </p:cNvPr>
          <p:cNvSpPr/>
          <p:nvPr/>
        </p:nvSpPr>
        <p:spPr>
          <a:xfrm>
            <a:off x="9390956" y="3286114"/>
            <a:ext cx="1521585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Pessoas no transporte público que já foram assediadas.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6F29730-8013-4807-ADDD-D4B23930FE3D}"/>
              </a:ext>
            </a:extLst>
          </p:cNvPr>
          <p:cNvSpPr/>
          <p:nvPr/>
        </p:nvSpPr>
        <p:spPr>
          <a:xfrm>
            <a:off x="7289157" y="4137964"/>
            <a:ext cx="1411689" cy="112726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Converso sobre situações de assédio que as mulheres passam.</a:t>
            </a:r>
          </a:p>
        </p:txBody>
      </p:sp>
    </p:spTree>
    <p:extLst>
      <p:ext uri="{BB962C8B-B14F-4D97-AF65-F5344CB8AC3E}">
        <p14:creationId xmlns:p14="http://schemas.microsoft.com/office/powerpoint/2010/main" val="281163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1185</Words>
  <Application>Microsoft Office PowerPoint</Application>
  <PresentationFormat>Widescreen</PresentationFormat>
  <Paragraphs>147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Tema do Office</vt:lpstr>
      <vt:lpstr>Conteúdo</vt:lpstr>
      <vt:lpstr>Tema do Office</vt:lpstr>
      <vt:lpstr>Office Theme</vt:lpstr>
      <vt:lpstr>Nome do projeto 3 ADSA</vt:lpstr>
      <vt:lpstr>PowerPoint Presentation</vt:lpstr>
      <vt:lpstr>PowerPoint Presentation</vt:lpstr>
      <vt:lpstr>PowerPoint Presentation</vt:lpstr>
      <vt:lpstr>PowerPoint Presentation</vt:lpstr>
      <vt:lpstr>Explique quais foram as análises realizadas para a definição da persona (Máx de 10 linhas).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</dc:creator>
  <cp:lastModifiedBy>Camila Mamede Cabral</cp:lastModifiedBy>
  <cp:revision>195</cp:revision>
  <dcterms:created xsi:type="dcterms:W3CDTF">2021-02-23T22:07:28Z</dcterms:created>
  <dcterms:modified xsi:type="dcterms:W3CDTF">2021-03-08T21:57:19Z</dcterms:modified>
</cp:coreProperties>
</file>