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2" r:id="rId2"/>
    <p:sldMasterId id="2147483648" r:id="rId3"/>
  </p:sldMasterIdLst>
  <p:notesMasterIdLst>
    <p:notesMasterId r:id="rId33"/>
  </p:notesMasterIdLst>
  <p:sldIdLst>
    <p:sldId id="258" r:id="rId4"/>
    <p:sldId id="256" r:id="rId5"/>
    <p:sldId id="257" r:id="rId6"/>
    <p:sldId id="319" r:id="rId7"/>
    <p:sldId id="320" r:id="rId8"/>
    <p:sldId id="262" r:id="rId9"/>
    <p:sldId id="280" r:id="rId10"/>
    <p:sldId id="279" r:id="rId11"/>
    <p:sldId id="308" r:id="rId12"/>
    <p:sldId id="310" r:id="rId13"/>
    <p:sldId id="290" r:id="rId14"/>
    <p:sldId id="312" r:id="rId15"/>
    <p:sldId id="313" r:id="rId16"/>
    <p:sldId id="314" r:id="rId17"/>
    <p:sldId id="315" r:id="rId18"/>
    <p:sldId id="316" r:id="rId19"/>
    <p:sldId id="311" r:id="rId20"/>
    <p:sldId id="296" r:id="rId21"/>
    <p:sldId id="317" r:id="rId22"/>
    <p:sldId id="318" r:id="rId23"/>
    <p:sldId id="267" r:id="rId24"/>
    <p:sldId id="274" r:id="rId25"/>
    <p:sldId id="278" r:id="rId26"/>
    <p:sldId id="321" r:id="rId27"/>
    <p:sldId id="322" r:id="rId28"/>
    <p:sldId id="288" r:id="rId29"/>
    <p:sldId id="298" r:id="rId30"/>
    <p:sldId id="285" r:id="rId31"/>
    <p:sldId id="287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68C8"/>
    <a:srgbClr val="655A8E"/>
    <a:srgbClr val="D4BCFF"/>
    <a:srgbClr val="B88EFC"/>
    <a:srgbClr val="33C262"/>
    <a:srgbClr val="545454"/>
    <a:srgbClr val="ECC3F9"/>
    <a:srgbClr val="F6DDFB"/>
    <a:srgbClr val="F1C9F9"/>
    <a:srgbClr val="C9A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BD94F-4E73-E768-AB6D-2878DF152602}" v="41" dt="2021-04-20T20:50:38.662"/>
    <p1510:client id="{32E92E4A-3664-30B2-2A87-030C622689B0}" v="56" dt="2021-03-11T01:09:31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rgbClr val="BA68C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6C3-4B8E-B447-F4E1414E6CDF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C3-4B8E-B447-F4E1414E6C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0C-4C27-B1F0-BD94EB93F11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0C-4C27-B1F0-BD94EB93F110}"/>
              </c:ext>
            </c:extLst>
          </c:dPt>
          <c:cat>
            <c:numRef>
              <c:f>Planilha1!$A$2:$A$5</c:f>
              <c:numCache>
                <c:formatCode>General</c:formatCode>
                <c:ptCount val="4"/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 formatCode="0%">
                  <c:v>56</c:v>
                </c:pt>
                <c:pt idx="1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C3-4B8E-B447-F4E1414E6C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28071-78A9-406F-830F-7B8FDC342FDE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7226-9371-4962-8AF1-014E7CB1A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15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909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835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16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512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212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284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15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14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874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954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766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517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702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212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05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48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943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7400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DD717-78B7-4D4D-A865-B3D1172E5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5409C7-8576-4238-90BD-59D55764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2CBA0D-EEFA-4B09-AFBF-09A6A0D9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C696-5531-4510-B580-6CD0DCB97D9B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154E47-4610-4467-90C3-E32FFDA5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2D38A0-39B9-48B1-8B64-F40407B0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37DE-9245-4DD6-86BE-0278F7156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80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2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25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64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20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24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14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2785-C0A6-4CF1-9D3B-93C8CE48276C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3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16B711-AEE8-4479-A86D-F83F89E8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4E097F-76FD-4AEC-BCDB-321CD3531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3027BE-C9FE-4EDA-AE06-23CAC503A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334D-2B4A-4D61-9BED-3B042D1DB52A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21B903-158F-4945-9EBB-C3146F4C7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8B4202-497E-4B1D-AC04-A8973853F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71870-B98F-4513-805C-8A303A0F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68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77075D-08F0-407B-BC4E-1B75BADE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9AD578-67BB-4358-9342-2BA6B16C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F65140-6EE8-4934-BC74-F12EE5D79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BC696-5531-4510-B580-6CD0DCB97D9B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6E5788-07F4-4E61-895E-3C917B56C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3BAFB0-517B-41C0-A550-839DAA5B3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D37DE-9245-4DD6-86BE-0278F7156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95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8.pn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7.png"/><Relationship Id="rId2" Type="http://schemas.openxmlformats.org/officeDocument/2006/relationships/image" Target="../media/image43.png"/><Relationship Id="rId16" Type="http://schemas.openxmlformats.org/officeDocument/2006/relationships/image" Target="../media/image5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32.sv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3.svg"/><Relationship Id="rId12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4.sv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954" y="396439"/>
            <a:ext cx="613886" cy="59416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25658" y="178885"/>
            <a:ext cx="526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545454"/>
                </a:solidFill>
                <a:latin typeface="Open Sans 1 Bold"/>
              </a:rPr>
              <a:t>Integrantes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AF64C24-2C23-495C-896E-60CDA18831EA}"/>
              </a:ext>
            </a:extLst>
          </p:cNvPr>
          <p:cNvSpPr/>
          <p:nvPr/>
        </p:nvSpPr>
        <p:spPr>
          <a:xfrm>
            <a:off x="3567936" y="1446238"/>
            <a:ext cx="1879200" cy="19116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949F76F-643E-43B1-AFEA-08F72F726970}"/>
              </a:ext>
            </a:extLst>
          </p:cNvPr>
          <p:cNvSpPr/>
          <p:nvPr/>
        </p:nvSpPr>
        <p:spPr>
          <a:xfrm>
            <a:off x="6710213" y="1446238"/>
            <a:ext cx="1879200" cy="19116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90ABDAB7-2AC9-4146-BF30-8F0BD821F0F7}"/>
              </a:ext>
            </a:extLst>
          </p:cNvPr>
          <p:cNvSpPr txBox="1"/>
          <p:nvPr/>
        </p:nvSpPr>
        <p:spPr>
          <a:xfrm>
            <a:off x="343648" y="3316392"/>
            <a:ext cx="2043222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2000" b="1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2000" b="1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54161845-9FB0-41E8-A9F4-64197EB05D26}"/>
              </a:ext>
            </a:extLst>
          </p:cNvPr>
          <p:cNvSpPr txBox="1"/>
          <p:nvPr/>
        </p:nvSpPr>
        <p:spPr>
          <a:xfrm>
            <a:off x="3425180" y="3316391"/>
            <a:ext cx="2164711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6479502" y="331639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Larissa </a:t>
            </a:r>
            <a:r>
              <a:rPr lang="en-US" sz="2000" b="1" dirty="0" err="1">
                <a:solidFill>
                  <a:srgbClr val="000000"/>
                </a:solidFill>
                <a:latin typeface="Open Sans 1"/>
              </a:rPr>
              <a:t>Custódio</a:t>
            </a:r>
            <a:endParaRPr lang="en-US" sz="2000" b="1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504389A-A0CB-431A-B2DF-A0B3478D761F}"/>
              </a:ext>
            </a:extLst>
          </p:cNvPr>
          <p:cNvSpPr/>
          <p:nvPr/>
        </p:nvSpPr>
        <p:spPr>
          <a:xfrm>
            <a:off x="425659" y="1446238"/>
            <a:ext cx="1879200" cy="19116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6479502" y="595363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Elton Silva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AF64C24-2C23-495C-896E-60CDA18831EA}"/>
              </a:ext>
            </a:extLst>
          </p:cNvPr>
          <p:cNvSpPr/>
          <p:nvPr/>
        </p:nvSpPr>
        <p:spPr>
          <a:xfrm>
            <a:off x="6700144" y="4098718"/>
            <a:ext cx="1879200" cy="19116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949F76F-643E-43B1-AFEA-08F72F726970}"/>
              </a:ext>
            </a:extLst>
          </p:cNvPr>
          <p:cNvSpPr/>
          <p:nvPr/>
        </p:nvSpPr>
        <p:spPr>
          <a:xfrm>
            <a:off x="3510461" y="4098718"/>
            <a:ext cx="1879200" cy="1911600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3249270" y="596887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54161845-9FB0-41E8-A9F4-64197EB05D26}"/>
              </a:ext>
            </a:extLst>
          </p:cNvPr>
          <p:cNvSpPr txBox="1"/>
          <p:nvPr/>
        </p:nvSpPr>
        <p:spPr>
          <a:xfrm>
            <a:off x="9694495" y="3299014"/>
            <a:ext cx="216471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Lucas </a:t>
            </a:r>
            <a:r>
              <a:rPr lang="en-US" sz="2000" b="1" dirty="0" err="1">
                <a:solidFill>
                  <a:srgbClr val="000000"/>
                </a:solidFill>
                <a:latin typeface="Open Sans 1"/>
              </a:rPr>
              <a:t>Matheus</a:t>
            </a:r>
            <a:endParaRPr lang="en-US" sz="2000" b="1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504389A-A0CB-431A-B2DF-A0B3478D761F}"/>
              </a:ext>
            </a:extLst>
          </p:cNvPr>
          <p:cNvSpPr/>
          <p:nvPr/>
        </p:nvSpPr>
        <p:spPr>
          <a:xfrm>
            <a:off x="9822010" y="1446238"/>
            <a:ext cx="1879200" cy="1911600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0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6E3CF2C-66F1-4802-9195-AD75FCBA60BE}"/>
              </a:ext>
            </a:extLst>
          </p:cNvPr>
          <p:cNvGrpSpPr/>
          <p:nvPr/>
        </p:nvGrpSpPr>
        <p:grpSpPr>
          <a:xfrm>
            <a:off x="248575" y="142044"/>
            <a:ext cx="11664760" cy="6550488"/>
            <a:chOff x="1556440" y="217708"/>
            <a:chExt cx="10356894" cy="6474823"/>
          </a:xfrm>
        </p:grpSpPr>
        <p:pic>
          <p:nvPicPr>
            <p:cNvPr id="48" name="Imagem 47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969F069D-523A-4915-B83D-F446048337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t="5587" r="275"/>
            <a:stretch/>
          </p:blipFill>
          <p:spPr>
            <a:xfrm>
              <a:off x="1556440" y="217708"/>
              <a:ext cx="10356894" cy="6474823"/>
            </a:xfrm>
            <a:prstGeom prst="rect">
              <a:avLst/>
            </a:prstGeom>
          </p:spPr>
        </p:pic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394219BA-BDA3-4022-9F1F-218AFDD90256}"/>
                </a:ext>
              </a:extLst>
            </p:cNvPr>
            <p:cNvSpPr txBox="1"/>
            <p:nvPr/>
          </p:nvSpPr>
          <p:spPr>
            <a:xfrm>
              <a:off x="1776557" y="2185847"/>
              <a:ext cx="238614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00" dirty="0"/>
                <a:t>Não sei reagir a situações de perigo ou a ameaças ao voltar sozinha para a casa.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6DA76C32-C0DC-4089-B3D7-86AA4D4CA4CF}"/>
                </a:ext>
              </a:extLst>
            </p:cNvPr>
            <p:cNvSpPr txBox="1"/>
            <p:nvPr/>
          </p:nvSpPr>
          <p:spPr>
            <a:xfrm>
              <a:off x="2104887" y="2913180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Ana </a:t>
              </a:r>
              <a:r>
                <a:rPr lang="pt-BR" sz="1200" dirty="0" err="1"/>
                <a:t>Gabrielly</a:t>
              </a:r>
              <a:endParaRPr lang="pt-BR" sz="12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63AAACE8-9214-48A6-BE6D-06DDBCB49F61}"/>
                </a:ext>
              </a:extLst>
            </p:cNvPr>
            <p:cNvSpPr txBox="1"/>
            <p:nvPr/>
          </p:nvSpPr>
          <p:spPr>
            <a:xfrm>
              <a:off x="2113596" y="3113476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18 anos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EBD41D89-5311-4152-8A48-D017972EF4C2}"/>
                </a:ext>
              </a:extLst>
            </p:cNvPr>
            <p:cNvSpPr txBox="1"/>
            <p:nvPr/>
          </p:nvSpPr>
          <p:spPr>
            <a:xfrm>
              <a:off x="2255528" y="3334037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Estudante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530D042E-986E-4CBD-8F93-B6D851355931}"/>
                </a:ext>
              </a:extLst>
            </p:cNvPr>
            <p:cNvSpPr txBox="1"/>
            <p:nvPr/>
          </p:nvSpPr>
          <p:spPr>
            <a:xfrm>
              <a:off x="2077009" y="3529982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São Paulo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240A316-99BA-4BCA-BA4E-B1A7338C0590}"/>
                </a:ext>
              </a:extLst>
            </p:cNvPr>
            <p:cNvSpPr txBox="1"/>
            <p:nvPr/>
          </p:nvSpPr>
          <p:spPr>
            <a:xfrm>
              <a:off x="2113596" y="3734635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Solteira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2E353B1A-063B-4735-9317-BBB9DE886216}"/>
                </a:ext>
              </a:extLst>
            </p:cNvPr>
            <p:cNvSpPr txBox="1"/>
            <p:nvPr/>
          </p:nvSpPr>
          <p:spPr>
            <a:xfrm>
              <a:off x="6810111" y="5094512"/>
              <a:ext cx="2377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Sair com as amigas em segurança.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FE568E14-F94C-4438-944C-9DF7C0F5A1BA}"/>
                </a:ext>
              </a:extLst>
            </p:cNvPr>
            <p:cNvSpPr txBox="1"/>
            <p:nvPr/>
          </p:nvSpPr>
          <p:spPr>
            <a:xfrm>
              <a:off x="4262854" y="4956012"/>
              <a:ext cx="1058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Facebook;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/>
                <a:t>Whatsapp</a:t>
              </a:r>
              <a:r>
                <a:rPr lang="pt-BR" sz="1200" dirty="0"/>
                <a:t>;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Instagram;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882016B7-F15B-47D3-B929-5EEB6CE27947}"/>
                </a:ext>
              </a:extLst>
            </p:cNvPr>
            <p:cNvSpPr txBox="1"/>
            <p:nvPr/>
          </p:nvSpPr>
          <p:spPr>
            <a:xfrm>
              <a:off x="5320945" y="4956011"/>
              <a:ext cx="1419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Twitter;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Juliette;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Maisa Silva.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7FCAD021-73A2-4693-8513-15D0B73145C6}"/>
                </a:ext>
              </a:extLst>
            </p:cNvPr>
            <p:cNvSpPr txBox="1"/>
            <p:nvPr/>
          </p:nvSpPr>
          <p:spPr>
            <a:xfrm>
              <a:off x="4297688" y="5996691"/>
              <a:ext cx="1894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Celular Android;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Notebook Windows.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47C46C1B-29B7-49A6-84FB-99EE4A0B3F46}"/>
                </a:ext>
              </a:extLst>
            </p:cNvPr>
            <p:cNvSpPr txBox="1"/>
            <p:nvPr/>
          </p:nvSpPr>
          <p:spPr>
            <a:xfrm>
              <a:off x="6810111" y="5953147"/>
              <a:ext cx="2377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Possibilidade de fazer a sua rota para casa em grupo com outras mulheres.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121B4B52-26B8-4411-9CD1-57E29BE11A74}"/>
                </a:ext>
              </a:extLst>
            </p:cNvPr>
            <p:cNvSpPr txBox="1"/>
            <p:nvPr/>
          </p:nvSpPr>
          <p:spPr>
            <a:xfrm>
              <a:off x="9357379" y="2560965"/>
              <a:ext cx="2503695" cy="2097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100" dirty="0"/>
                <a:t>Medo de voltar para a casa sozinha a noite;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100" dirty="0"/>
                <a:t>Desconforto ao estar em ambientes públicos onde esteja próxima de homens desconhecidos;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100" dirty="0"/>
                <a:t>Dificuldade em alertar familiares e/ou amigas caso esteja em situação de risco.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CD043059-9F93-4EA0-A184-ABD3A6B5DF56}"/>
                </a:ext>
              </a:extLst>
            </p:cNvPr>
            <p:cNvSpPr txBox="1"/>
            <p:nvPr/>
          </p:nvSpPr>
          <p:spPr>
            <a:xfrm>
              <a:off x="6901560" y="2747381"/>
              <a:ext cx="2377440" cy="172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200" dirty="0"/>
                <a:t>Voltar para a casa em segurança;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200" dirty="0"/>
                <a:t>Sentir-se mais segura ao andar na rua;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200" dirty="0"/>
                <a:t>Alertar familiares e/ou amigas em situações de risco.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0F02DD73-4535-4394-A83D-75DB8FB07224}"/>
                </a:ext>
              </a:extLst>
            </p:cNvPr>
            <p:cNvSpPr/>
            <p:nvPr/>
          </p:nvSpPr>
          <p:spPr>
            <a:xfrm>
              <a:off x="4382823" y="783766"/>
              <a:ext cx="1152841" cy="111439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68FE3C0C-8ABD-4F12-BACC-8E0354ACA5CA}"/>
                </a:ext>
              </a:extLst>
            </p:cNvPr>
            <p:cNvSpPr/>
            <p:nvPr/>
          </p:nvSpPr>
          <p:spPr>
            <a:xfrm>
              <a:off x="4380424" y="1102317"/>
              <a:ext cx="1887354" cy="107947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9235B1C1-B581-417D-BD2D-D3614240782E}"/>
                </a:ext>
              </a:extLst>
            </p:cNvPr>
            <p:cNvSpPr/>
            <p:nvPr/>
          </p:nvSpPr>
          <p:spPr>
            <a:xfrm>
              <a:off x="5535663" y="1424413"/>
              <a:ext cx="1074151" cy="111027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6F5654BC-7937-466D-873D-AC382C0AE61F}"/>
                </a:ext>
              </a:extLst>
            </p:cNvPr>
            <p:cNvSpPr/>
            <p:nvPr/>
          </p:nvSpPr>
          <p:spPr>
            <a:xfrm>
              <a:off x="4572008" y="1744737"/>
              <a:ext cx="2046517" cy="104501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7C06AF83-D5C3-4D26-AC9F-2B50EAE44D6D}"/>
                </a:ext>
              </a:extLst>
            </p:cNvPr>
            <p:cNvSpPr/>
            <p:nvPr/>
          </p:nvSpPr>
          <p:spPr>
            <a:xfrm>
              <a:off x="5535663" y="2066834"/>
              <a:ext cx="1082861" cy="103753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DA0F9923-6D04-43D4-A25A-B4893C3E254B}"/>
                </a:ext>
              </a:extLst>
            </p:cNvPr>
            <p:cNvSpPr/>
            <p:nvPr/>
          </p:nvSpPr>
          <p:spPr>
            <a:xfrm>
              <a:off x="4380426" y="2817387"/>
              <a:ext cx="2022149" cy="110604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C7AF31B9-FBD3-43DD-B2F3-D52A4454F33E}"/>
                </a:ext>
              </a:extLst>
            </p:cNvPr>
            <p:cNvSpPr/>
            <p:nvPr/>
          </p:nvSpPr>
          <p:spPr>
            <a:xfrm>
              <a:off x="4380427" y="3134912"/>
              <a:ext cx="191581" cy="11423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258BE8DC-0789-4490-9FD5-078E8F943141}"/>
                </a:ext>
              </a:extLst>
            </p:cNvPr>
            <p:cNvSpPr/>
            <p:nvPr/>
          </p:nvSpPr>
          <p:spPr>
            <a:xfrm>
              <a:off x="4380424" y="3453282"/>
              <a:ext cx="2238100" cy="11423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254CE7C7-FD7D-45FC-9B8E-C9B1E2691703}"/>
                </a:ext>
              </a:extLst>
            </p:cNvPr>
            <p:cNvSpPr/>
            <p:nvPr/>
          </p:nvSpPr>
          <p:spPr>
            <a:xfrm>
              <a:off x="4380427" y="3770808"/>
              <a:ext cx="1811375" cy="106451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4BCB041C-2F8F-4F6A-9A67-DC98F8797742}"/>
                </a:ext>
              </a:extLst>
            </p:cNvPr>
            <p:cNvSpPr/>
            <p:nvPr/>
          </p:nvSpPr>
          <p:spPr>
            <a:xfrm>
              <a:off x="4376068" y="4096959"/>
              <a:ext cx="1711223" cy="107626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3129D40C-4A24-4161-A8B4-F16C720024CE}"/>
                </a:ext>
              </a:extLst>
            </p:cNvPr>
            <p:cNvSpPr/>
            <p:nvPr/>
          </p:nvSpPr>
          <p:spPr>
            <a:xfrm>
              <a:off x="4380426" y="4423540"/>
              <a:ext cx="2030858" cy="11243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436344C9-7335-4A68-B614-F6B0B02D1E3B}"/>
                </a:ext>
              </a:extLst>
            </p:cNvPr>
            <p:cNvSpPr/>
            <p:nvPr/>
          </p:nvSpPr>
          <p:spPr>
            <a:xfrm>
              <a:off x="6927686" y="783767"/>
              <a:ext cx="2120519" cy="111438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BED5BA05-13D4-4645-8C92-17D4FCC4F280}"/>
                </a:ext>
              </a:extLst>
            </p:cNvPr>
            <p:cNvSpPr/>
            <p:nvPr/>
          </p:nvSpPr>
          <p:spPr>
            <a:xfrm>
              <a:off x="6921542" y="1110345"/>
              <a:ext cx="1887354" cy="99919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C136ACFF-D616-4416-9171-6D6175ED5178}"/>
                </a:ext>
              </a:extLst>
            </p:cNvPr>
            <p:cNvSpPr/>
            <p:nvPr/>
          </p:nvSpPr>
          <p:spPr>
            <a:xfrm>
              <a:off x="6920922" y="1422990"/>
              <a:ext cx="2257920" cy="11498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E57E05B0-F7E8-4A34-AB1D-C2387C4A181A}"/>
                </a:ext>
              </a:extLst>
            </p:cNvPr>
            <p:cNvSpPr/>
            <p:nvPr/>
          </p:nvSpPr>
          <p:spPr>
            <a:xfrm>
              <a:off x="6918978" y="1744737"/>
              <a:ext cx="2248748" cy="11498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F88EB03B-8AD3-44E8-BA2F-29EA8C24E68F}"/>
                </a:ext>
              </a:extLst>
            </p:cNvPr>
            <p:cNvSpPr/>
            <p:nvPr/>
          </p:nvSpPr>
          <p:spPr>
            <a:xfrm>
              <a:off x="6930675" y="2066085"/>
              <a:ext cx="1490514" cy="108370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6D66B876-FB03-4D29-9D1C-852A452DC2E9}"/>
                </a:ext>
              </a:extLst>
            </p:cNvPr>
            <p:cNvSpPr/>
            <p:nvPr/>
          </p:nvSpPr>
          <p:spPr>
            <a:xfrm>
              <a:off x="9501064" y="783768"/>
              <a:ext cx="174168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54EE35FF-61CB-4FDC-82F7-050CC6F03A22}"/>
                </a:ext>
              </a:extLst>
            </p:cNvPr>
            <p:cNvSpPr/>
            <p:nvPr/>
          </p:nvSpPr>
          <p:spPr>
            <a:xfrm>
              <a:off x="9501063" y="1110345"/>
              <a:ext cx="1410777" cy="99919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02D09882-4EB6-4F27-8E7C-DBBF743253C5}"/>
                </a:ext>
              </a:extLst>
            </p:cNvPr>
            <p:cNvSpPr/>
            <p:nvPr/>
          </p:nvSpPr>
          <p:spPr>
            <a:xfrm>
              <a:off x="9501062" y="1422991"/>
              <a:ext cx="2242454" cy="112449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319FE06F-2767-4AFA-B420-AD7F9E5F3B65}"/>
                </a:ext>
              </a:extLst>
            </p:cNvPr>
            <p:cNvSpPr/>
            <p:nvPr/>
          </p:nvSpPr>
          <p:spPr>
            <a:xfrm>
              <a:off x="9494770" y="1748218"/>
              <a:ext cx="1242900" cy="99920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950F8D87-AB28-4A18-9F6C-943327605CD4}"/>
                </a:ext>
              </a:extLst>
            </p:cNvPr>
            <p:cNvSpPr/>
            <p:nvPr/>
          </p:nvSpPr>
          <p:spPr>
            <a:xfrm>
              <a:off x="9494768" y="2066085"/>
              <a:ext cx="1869925" cy="108370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4459E9E1-0742-4DE0-BD90-0109A7E98817}"/>
                </a:ext>
              </a:extLst>
            </p:cNvPr>
            <p:cNvCxnSpPr/>
            <p:nvPr/>
          </p:nvCxnSpPr>
          <p:spPr>
            <a:xfrm>
              <a:off x="9675231" y="5249585"/>
              <a:ext cx="168946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AC93A2B0-913A-4BC0-B045-FD868E5E32DE}"/>
                </a:ext>
              </a:extLst>
            </p:cNvPr>
            <p:cNvCxnSpPr>
              <a:cxnSpLocks/>
            </p:cNvCxnSpPr>
            <p:nvPr/>
          </p:nvCxnSpPr>
          <p:spPr>
            <a:xfrm>
              <a:off x="11364694" y="5249585"/>
              <a:ext cx="0" cy="1095596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6657E450-B9B4-430C-94DD-248E2B35D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5231" y="5260829"/>
              <a:ext cx="1689463" cy="108435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56CD4A68-E2DD-4466-BB73-3625543370F7}"/>
                </a:ext>
              </a:extLst>
            </p:cNvPr>
            <p:cNvSpPr txBox="1"/>
            <p:nvPr/>
          </p:nvSpPr>
          <p:spPr>
            <a:xfrm>
              <a:off x="1734772" y="4311827"/>
              <a:ext cx="2386148" cy="2351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100" dirty="0"/>
                <a:t>Ana possui 18 anos, é estudante de tecnologia e atualmente trabalha como estagiária. Aos finais de semana, gosta de sair com as amigas, e seu principal meio de transporte é o transporte público. Atualmente mora com os pais, e não possui irmãos. No seu tempo livre, gosta de estar conectada nas redes sociais.</a:t>
              </a:r>
            </a:p>
          </p:txBody>
        </p:sp>
        <p:pic>
          <p:nvPicPr>
            <p:cNvPr id="91" name="Gráfico 90" descr="Marca de seleção estrutura de tópicos">
              <a:extLst>
                <a:ext uri="{FF2B5EF4-FFF2-40B4-BE49-F238E27FC236}">
                  <a16:creationId xmlns:a16="http://schemas.microsoft.com/office/drawing/2014/main" id="{2606E1F7-6B2A-481F-BF11-21778627A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29401" y="243777"/>
              <a:ext cx="391935" cy="391935"/>
            </a:xfrm>
            <a:prstGeom prst="rect">
              <a:avLst/>
            </a:prstGeom>
          </p:spPr>
        </p:pic>
        <p:pic>
          <p:nvPicPr>
            <p:cNvPr id="92" name="Imagem 91">
              <a:extLst>
                <a:ext uri="{FF2B5EF4-FFF2-40B4-BE49-F238E27FC236}">
                  <a16:creationId xmlns:a16="http://schemas.microsoft.com/office/drawing/2014/main" id="{5ECE2487-E1B0-46A3-A72E-E03FB4885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31" t="8283" r="39730" b="35966"/>
            <a:stretch/>
          </p:blipFill>
          <p:spPr>
            <a:xfrm rot="21405174">
              <a:off x="2324613" y="585197"/>
              <a:ext cx="1076919" cy="1370895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38737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921168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PM </a:t>
            </a:r>
            <a:r>
              <a:rPr lang="pt-BR" sz="6000" b="1" dirty="0" err="1">
                <a:solidFill>
                  <a:schemeClr val="bg1"/>
                </a:solidFill>
                <a:latin typeface="Open Sans 1 Bold"/>
              </a:rPr>
              <a:t>Canvas</a:t>
            </a:r>
            <a:endParaRPr lang="pt-BR" sz="6000" b="1" dirty="0">
              <a:solidFill>
                <a:schemeClr val="bg1"/>
              </a:solidFill>
              <a:latin typeface="Open Sans 1 Bold"/>
            </a:endParaRPr>
          </a:p>
        </p:txBody>
      </p:sp>
    </p:spTree>
    <p:extLst>
      <p:ext uri="{BB962C8B-B14F-4D97-AF65-F5344CB8AC3E}">
        <p14:creationId xmlns:p14="http://schemas.microsoft.com/office/powerpoint/2010/main" val="32718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354ED9-855E-4E61-92D4-B0EE9262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14"/>
            <a:ext cx="12192000" cy="645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921168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Jornada do usuário</a:t>
            </a:r>
          </a:p>
        </p:txBody>
      </p:sp>
    </p:spTree>
    <p:extLst>
      <p:ext uri="{BB962C8B-B14F-4D97-AF65-F5344CB8AC3E}">
        <p14:creationId xmlns:p14="http://schemas.microsoft.com/office/powerpoint/2010/main" val="141603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71450" y="114300"/>
            <a:ext cx="118491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71450" y="1238250"/>
            <a:ext cx="118491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1450" y="2362200"/>
            <a:ext cx="118491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71450" y="3486150"/>
            <a:ext cx="118491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71450" y="4610100"/>
            <a:ext cx="118491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1450" y="5734050"/>
            <a:ext cx="118491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41" y="227529"/>
            <a:ext cx="1311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rgbClr val="545454"/>
                </a:solidFill>
                <a:latin typeface="Open Sans 1 Bold"/>
              </a:rPr>
              <a:t>Fases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40" y="597498"/>
            <a:ext cx="188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45454"/>
                </a:solidFill>
                <a:latin typeface="Open Sans 1 Bold"/>
              </a:rPr>
              <a:t>(Utilizador)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40" y="1377851"/>
            <a:ext cx="1311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rgbClr val="545454"/>
                </a:solidFill>
                <a:latin typeface="Open Sans 1 Bold"/>
              </a:rPr>
              <a:t>Faz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256792" y="1501783"/>
            <a:ext cx="2416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Preencher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o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formulário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de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cadastro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40" y="2490073"/>
            <a:ext cx="1311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rgbClr val="545454"/>
                </a:solidFill>
                <a:latin typeface="Open Sans 1 Bold"/>
              </a:rPr>
              <a:t>Sente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9" y="2860042"/>
            <a:ext cx="2378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45454"/>
                </a:solidFill>
                <a:latin typeface="Open Sans 1 Bold"/>
              </a:rPr>
              <a:t>(Dores do usuário)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9" y="3601985"/>
            <a:ext cx="1311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rgbClr val="545454"/>
                </a:solidFill>
                <a:latin typeface="Open Sans 1 Bold"/>
              </a:rPr>
              <a:t>Pensa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8" y="3971954"/>
            <a:ext cx="188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45454"/>
                </a:solidFill>
                <a:latin typeface="Open Sans 1 Bold"/>
              </a:rPr>
              <a:t>(Usuário)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9" y="4724730"/>
            <a:ext cx="1311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rgbClr val="545454"/>
                </a:solidFill>
                <a:latin typeface="Open Sans 1 Bold"/>
              </a:rPr>
              <a:t>Canal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7" y="5094699"/>
            <a:ext cx="2378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45454"/>
                </a:solidFill>
                <a:latin typeface="Open Sans 1 Bold"/>
              </a:rPr>
              <a:t>(Ponto de contato)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9" y="5826311"/>
            <a:ext cx="1883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rgbClr val="545454"/>
                </a:solidFill>
                <a:latin typeface="Open Sans 1 Bold"/>
              </a:rPr>
              <a:t>Proposta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8" y="6196280"/>
            <a:ext cx="188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45454"/>
                </a:solidFill>
                <a:latin typeface="Open Sans 1 Bold"/>
              </a:rPr>
              <a:t>(Mudanças)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2346413" y="227529"/>
            <a:ext cx="2327187" cy="764142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6" y="1771232"/>
            <a:ext cx="2378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45454"/>
                </a:solidFill>
                <a:latin typeface="Open Sans 1 Bold"/>
              </a:rPr>
              <a:t>(Ações do usuário)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256791" y="3842950"/>
            <a:ext cx="24168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Poderia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ser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mais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prático</a:t>
            </a:r>
            <a:endParaRPr lang="en-US" sz="1300" dirty="0">
              <a:solidFill>
                <a:schemeClr val="tx1">
                  <a:lumMod val="95000"/>
                  <a:lumOff val="5000"/>
                </a:schemeClr>
              </a:solidFill>
              <a:latin typeface="Open Sans 1 Bold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256792" y="5692490"/>
            <a:ext cx="241680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Alterar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forma de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inserir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data de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nascimento</a:t>
            </a:r>
            <a:endParaRPr lang="en-US" sz="1300" dirty="0">
              <a:solidFill>
                <a:schemeClr val="tx1">
                  <a:lumMod val="95000"/>
                  <a:lumOff val="5000"/>
                </a:schemeClr>
              </a:solidFill>
              <a:latin typeface="Open Sans 1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Manter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os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campos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preenchidos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ao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fazer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cadastro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4775198" y="232379"/>
            <a:ext cx="2327187" cy="764142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7203983" y="227529"/>
            <a:ext cx="2327187" cy="764142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9632768" y="232379"/>
            <a:ext cx="2327187" cy="764142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523490" y="440323"/>
            <a:ext cx="188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Open Sans 1 Bold"/>
              </a:rPr>
              <a:t>Cadastro</a:t>
            </a:r>
          </a:p>
        </p:txBody>
      </p:sp>
      <p:pic>
        <p:nvPicPr>
          <p:cNvPr id="5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0797" y="2502768"/>
            <a:ext cx="709457" cy="709457"/>
          </a:xfrm>
          <a:prstGeom prst="rect">
            <a:avLst/>
          </a:prstGeom>
        </p:spPr>
      </p:pic>
      <p:pic>
        <p:nvPicPr>
          <p:cNvPr id="53" name="Gráfico 4" descr="Smartphone com preenchimento sólido">
            <a:extLst>
              <a:ext uri="{FF2B5EF4-FFF2-40B4-BE49-F238E27FC236}">
                <a16:creationId xmlns:a16="http://schemas.microsoft.com/office/drawing/2014/main" id="{5074A1F4-1F34-4504-93A3-9762DEDF45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3490" y="4724730"/>
            <a:ext cx="725089" cy="725089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997086" y="428221"/>
            <a:ext cx="188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solidFill>
                  <a:schemeClr val="bg1"/>
                </a:solidFill>
                <a:latin typeface="Open Sans 1 Bold"/>
              </a:rPr>
              <a:t>Login</a:t>
            </a:r>
            <a:endParaRPr lang="pt-BR" sz="16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669790" y="1475990"/>
            <a:ext cx="2416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Realiza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o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acesso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ao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aplicativo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669789" y="3742175"/>
            <a:ext cx="24168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Consegui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acessar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sem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problemas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669789" y="5992571"/>
            <a:ext cx="2416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Fazer login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utilizando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a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impressão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digital.</a:t>
            </a:r>
          </a:p>
        </p:txBody>
      </p:sp>
      <p:pic>
        <p:nvPicPr>
          <p:cNvPr id="58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5680" y="2483718"/>
            <a:ext cx="709457" cy="709457"/>
          </a:xfrm>
          <a:prstGeom prst="rect">
            <a:avLst/>
          </a:prstGeom>
        </p:spPr>
      </p:pic>
      <p:pic>
        <p:nvPicPr>
          <p:cNvPr id="59" name="Gráfico 4" descr="Smartphone com preenchimento sólido">
            <a:extLst>
              <a:ext uri="{FF2B5EF4-FFF2-40B4-BE49-F238E27FC236}">
                <a16:creationId xmlns:a16="http://schemas.microsoft.com/office/drawing/2014/main" id="{5074A1F4-1F34-4504-93A3-9762DEDF45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0301" y="4742855"/>
            <a:ext cx="725089" cy="725089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7425871" y="428221"/>
            <a:ext cx="188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Open Sans 1 Bold"/>
              </a:rPr>
              <a:t>Definir rota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7102385" y="1501323"/>
            <a:ext cx="2416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Define a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rota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que a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usuária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vai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utilizer.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7102384" y="3642147"/>
            <a:ext cx="241680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Poderia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ter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mais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opções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de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rota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As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rotas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não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funcionam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7102384" y="6017904"/>
            <a:ext cx="2416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Disponibilizar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mais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opções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de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rota</a:t>
            </a:r>
            <a:r>
              <a:rPr lang="en-US" sz="130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..</a:t>
            </a:r>
            <a:endParaRPr lang="en-US" sz="1300" dirty="0">
              <a:solidFill>
                <a:schemeClr val="tx1">
                  <a:lumMod val="95000"/>
                  <a:lumOff val="5000"/>
                </a:schemeClr>
              </a:solidFill>
              <a:latin typeface="Open Sans 1 Bold"/>
            </a:endParaRPr>
          </a:p>
        </p:txBody>
      </p:sp>
      <p:pic>
        <p:nvPicPr>
          <p:cNvPr id="6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25871" y="2484911"/>
            <a:ext cx="709457" cy="745173"/>
          </a:xfrm>
          <a:prstGeom prst="rect">
            <a:avLst/>
          </a:prstGeom>
        </p:spPr>
      </p:pic>
      <p:pic>
        <p:nvPicPr>
          <p:cNvPr id="65" name="Gráfico 4" descr="Smartphone com preenchimento sólido">
            <a:extLst>
              <a:ext uri="{FF2B5EF4-FFF2-40B4-BE49-F238E27FC236}">
                <a16:creationId xmlns:a16="http://schemas.microsoft.com/office/drawing/2014/main" id="{5074A1F4-1F34-4504-93A3-9762DEDF45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52745" y="4739983"/>
            <a:ext cx="725089" cy="725089"/>
          </a:xfrm>
          <a:prstGeom prst="rect">
            <a:avLst/>
          </a:prstGeom>
        </p:spPr>
      </p:pic>
      <p:pic>
        <p:nvPicPr>
          <p:cNvPr id="66" name="Gráfico 4" descr="Smartphone com preenchimento sólido">
            <a:extLst>
              <a:ext uri="{FF2B5EF4-FFF2-40B4-BE49-F238E27FC236}">
                <a16:creationId xmlns:a16="http://schemas.microsoft.com/office/drawing/2014/main" id="{5074A1F4-1F34-4504-93A3-9762DEDF45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69556" y="4758108"/>
            <a:ext cx="725089" cy="725089"/>
          </a:xfrm>
          <a:prstGeom prst="rect">
            <a:avLst/>
          </a:prstGeom>
        </p:spPr>
      </p:pic>
      <p:pic>
        <p:nvPicPr>
          <p:cNvPr id="67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46062" y="2502768"/>
            <a:ext cx="709457" cy="745173"/>
          </a:xfrm>
          <a:prstGeom prst="rect">
            <a:avLst/>
          </a:prstGeom>
        </p:spPr>
      </p:pic>
      <p:sp>
        <p:nvSpPr>
          <p:cNvPr id="68" name="CaixaDeTexto 67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9561466" y="1475990"/>
            <a:ext cx="2416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Compartilhar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localização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com o keeper da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usuária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9561465" y="3493368"/>
            <a:ext cx="24168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Baixa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precisão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na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localização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Não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consigo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compartilhar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minha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rota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com o keeper.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9561465" y="5917876"/>
            <a:ext cx="24168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Disponibilizar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mais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opções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de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compartilhamento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9854656" y="317212"/>
            <a:ext cx="1883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Open Sans 1 Bold"/>
              </a:rPr>
              <a:t>Compartilhar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  <a:latin typeface="Open Sans 1 Bold"/>
              </a:rPr>
              <a:t>localização</a:t>
            </a:r>
          </a:p>
        </p:txBody>
      </p:sp>
    </p:spTree>
    <p:extLst>
      <p:ext uri="{BB962C8B-B14F-4D97-AF65-F5344CB8AC3E}">
        <p14:creationId xmlns:p14="http://schemas.microsoft.com/office/powerpoint/2010/main" val="35123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921168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Diferencial do negócio</a:t>
            </a:r>
          </a:p>
        </p:txBody>
      </p:sp>
    </p:spTree>
    <p:extLst>
      <p:ext uri="{BB962C8B-B14F-4D97-AF65-F5344CB8AC3E}">
        <p14:creationId xmlns:p14="http://schemas.microsoft.com/office/powerpoint/2010/main" val="153667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9DC769B-AD3A-4AC8-8DCC-4D41E161A4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248" y="71155"/>
            <a:ext cx="2642982" cy="866570"/>
          </a:xfrm>
          <a:prstGeom prst="rect">
            <a:avLst/>
          </a:prstGeom>
        </p:spPr>
      </p:pic>
      <p:pic>
        <p:nvPicPr>
          <p:cNvPr id="1028" name="Picture 4" descr="Malalai - Tecnologia para segurança pessoal">
            <a:extLst>
              <a:ext uri="{FF2B5EF4-FFF2-40B4-BE49-F238E27FC236}">
                <a16:creationId xmlns:a16="http://schemas.microsoft.com/office/drawing/2014/main" id="{AE9E6ECC-5ACA-488D-81C4-CC7B496ED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58" y="87908"/>
            <a:ext cx="731409" cy="731409"/>
          </a:xfrm>
          <a:prstGeom prst="rect">
            <a:avLst/>
          </a:prstGeom>
          <a:solidFill>
            <a:srgbClr val="655A8E"/>
          </a:solidFill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532A54C-13FE-484B-BF1A-8B59BE9C1F54}"/>
              </a:ext>
            </a:extLst>
          </p:cNvPr>
          <p:cNvSpPr txBox="1"/>
          <p:nvPr/>
        </p:nvSpPr>
        <p:spPr>
          <a:xfrm>
            <a:off x="325910" y="980553"/>
            <a:ext cx="25212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>
                <a:latin typeface="Open Sans 1 Bold"/>
              </a:rPr>
              <a:t>Geolocalização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A12C5A-1612-46FC-B405-7E24BB5BE02F}"/>
              </a:ext>
            </a:extLst>
          </p:cNvPr>
          <p:cNvSpPr txBox="1"/>
          <p:nvPr/>
        </p:nvSpPr>
        <p:spPr>
          <a:xfrm>
            <a:off x="325910" y="1467876"/>
            <a:ext cx="25212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b="1" dirty="0">
                <a:latin typeface="Open Sans 1 Bold"/>
              </a:rPr>
              <a:t>Chat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FAC6C6-610C-4263-AD61-F76119928EDF}"/>
              </a:ext>
            </a:extLst>
          </p:cNvPr>
          <p:cNvSpPr txBox="1"/>
          <p:nvPr/>
        </p:nvSpPr>
        <p:spPr>
          <a:xfrm>
            <a:off x="325910" y="1955199"/>
            <a:ext cx="25212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>
                <a:latin typeface="Open Sans 1 Bold"/>
              </a:rPr>
              <a:t>Publicidade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26B454-6ECB-42C7-9E67-76CCF856B189}"/>
              </a:ext>
            </a:extLst>
          </p:cNvPr>
          <p:cNvSpPr txBox="1"/>
          <p:nvPr/>
        </p:nvSpPr>
        <p:spPr>
          <a:xfrm>
            <a:off x="299277" y="2442089"/>
            <a:ext cx="25212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>
                <a:latin typeface="Open Sans 1 Bold"/>
              </a:rPr>
              <a:t>Compartilhamento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F2DF82-84DF-4FEE-971E-2D55262981C4}"/>
              </a:ext>
            </a:extLst>
          </p:cNvPr>
          <p:cNvSpPr txBox="1"/>
          <p:nvPr/>
        </p:nvSpPr>
        <p:spPr>
          <a:xfrm>
            <a:off x="299277" y="2929412"/>
            <a:ext cx="25212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b="1" dirty="0">
                <a:latin typeface="Open Sans 1 Bold"/>
              </a:rPr>
              <a:t>Análise de dados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7C0B0FA-914A-4627-9907-7F3993A9CB8A}"/>
              </a:ext>
            </a:extLst>
          </p:cNvPr>
          <p:cNvSpPr txBox="1"/>
          <p:nvPr/>
        </p:nvSpPr>
        <p:spPr>
          <a:xfrm>
            <a:off x="325910" y="3416735"/>
            <a:ext cx="25212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b="1" dirty="0">
                <a:latin typeface="Open Sans 1 Bold"/>
              </a:rPr>
              <a:t>Feed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97E8919-F034-4CCF-A1C5-0C1AC9B78E62}"/>
              </a:ext>
            </a:extLst>
          </p:cNvPr>
          <p:cNvSpPr txBox="1"/>
          <p:nvPr/>
        </p:nvSpPr>
        <p:spPr>
          <a:xfrm>
            <a:off x="299277" y="3904058"/>
            <a:ext cx="25212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>
                <a:latin typeface="Open Sans 1 Bold"/>
              </a:rPr>
              <a:t>Contato de segurança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17D2C04-B857-4A5A-B267-54ED738A2063}"/>
              </a:ext>
            </a:extLst>
          </p:cNvPr>
          <p:cNvSpPr txBox="1"/>
          <p:nvPr/>
        </p:nvSpPr>
        <p:spPr>
          <a:xfrm>
            <a:off x="299277" y="4395398"/>
            <a:ext cx="25212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b="1" dirty="0">
                <a:latin typeface="Open Sans 1 Bold"/>
              </a:rPr>
              <a:t>Notícias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E0E8D24-2A78-4740-9F0A-28DC44227D7F}"/>
              </a:ext>
            </a:extLst>
          </p:cNvPr>
          <p:cNvSpPr txBox="1"/>
          <p:nvPr/>
        </p:nvSpPr>
        <p:spPr>
          <a:xfrm>
            <a:off x="299277" y="4886738"/>
            <a:ext cx="25212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>
                <a:latin typeface="Open Sans 1 Bold"/>
              </a:rPr>
              <a:t>Áreas de risco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2500395-7283-49CE-A708-8498D7F5FAFB}"/>
              </a:ext>
            </a:extLst>
          </p:cNvPr>
          <p:cNvSpPr txBox="1"/>
          <p:nvPr/>
        </p:nvSpPr>
        <p:spPr>
          <a:xfrm>
            <a:off x="299276" y="5378078"/>
            <a:ext cx="254789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b="1" dirty="0">
                <a:latin typeface="Open Sans 1 Bold"/>
              </a:rPr>
              <a:t>Grupos de locomoção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40AC95C-7C93-4FB8-ABC6-E348D6509E99}"/>
              </a:ext>
            </a:extLst>
          </p:cNvPr>
          <p:cNvSpPr txBox="1"/>
          <p:nvPr/>
        </p:nvSpPr>
        <p:spPr>
          <a:xfrm>
            <a:off x="325910" y="5869418"/>
            <a:ext cx="25212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b="1" dirty="0">
                <a:latin typeface="Open Sans 1 Bold"/>
              </a:rPr>
              <a:t>Denúncias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CCF029B-719B-47B2-9009-D5D02B37EDB9}"/>
              </a:ext>
            </a:extLst>
          </p:cNvPr>
          <p:cNvSpPr txBox="1"/>
          <p:nvPr/>
        </p:nvSpPr>
        <p:spPr>
          <a:xfrm>
            <a:off x="325910" y="6360758"/>
            <a:ext cx="25212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>
                <a:latin typeface="Open Sans 1 Bold"/>
              </a:rPr>
              <a:t>SMS</a:t>
            </a:r>
          </a:p>
        </p:txBody>
      </p:sp>
      <p:pic>
        <p:nvPicPr>
          <p:cNvPr id="19" name="Gráfico 25" descr="Marca de seleção estrutura de tópicos">
            <a:extLst>
              <a:ext uri="{FF2B5EF4-FFF2-40B4-BE49-F238E27FC236}">
                <a16:creationId xmlns:a16="http://schemas.microsoft.com/office/drawing/2014/main" id="{65B98134-4118-45FB-BF98-20BC26CD0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61" y="856415"/>
            <a:ext cx="488555" cy="488555"/>
          </a:xfrm>
          <a:prstGeom prst="rect">
            <a:avLst/>
          </a:prstGeom>
        </p:spPr>
      </p:pic>
      <p:pic>
        <p:nvPicPr>
          <p:cNvPr id="25" name="Gráfico 25" descr="Marca de seleção estrutura de tópicos">
            <a:extLst>
              <a:ext uri="{FF2B5EF4-FFF2-40B4-BE49-F238E27FC236}">
                <a16:creationId xmlns:a16="http://schemas.microsoft.com/office/drawing/2014/main" id="{5DC89817-D4B4-47F3-865F-264DB1D03A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9684" y="856414"/>
            <a:ext cx="488555" cy="488555"/>
          </a:xfrm>
          <a:prstGeom prst="rect">
            <a:avLst/>
          </a:prstGeom>
        </p:spPr>
      </p:pic>
      <p:pic>
        <p:nvPicPr>
          <p:cNvPr id="26" name="Gráfico 25" descr="Marca de seleção estrutura de tópicos">
            <a:extLst>
              <a:ext uri="{FF2B5EF4-FFF2-40B4-BE49-F238E27FC236}">
                <a16:creationId xmlns:a16="http://schemas.microsoft.com/office/drawing/2014/main" id="{25647BD4-8379-46A0-AC4E-0BA304E295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58" y="1348653"/>
            <a:ext cx="488555" cy="488555"/>
          </a:xfrm>
          <a:prstGeom prst="rect">
            <a:avLst/>
          </a:prstGeom>
        </p:spPr>
      </p:pic>
      <p:pic>
        <p:nvPicPr>
          <p:cNvPr id="27" name="Gráfico 25" descr="Marca de seleção estrutura de tópicos">
            <a:extLst>
              <a:ext uri="{FF2B5EF4-FFF2-40B4-BE49-F238E27FC236}">
                <a16:creationId xmlns:a16="http://schemas.microsoft.com/office/drawing/2014/main" id="{FB6316A5-B8BE-47DD-B233-9B3DF29A81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58" y="1837208"/>
            <a:ext cx="488555" cy="488555"/>
          </a:xfrm>
          <a:prstGeom prst="rect">
            <a:avLst/>
          </a:prstGeom>
        </p:spPr>
      </p:pic>
      <p:pic>
        <p:nvPicPr>
          <p:cNvPr id="28" name="Gráfico 25" descr="Marca de seleção estrutura de tópicos">
            <a:extLst>
              <a:ext uri="{FF2B5EF4-FFF2-40B4-BE49-F238E27FC236}">
                <a16:creationId xmlns:a16="http://schemas.microsoft.com/office/drawing/2014/main" id="{247B425B-5CD6-483E-9807-8052C50A57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58" y="2324531"/>
            <a:ext cx="488555" cy="488555"/>
          </a:xfrm>
          <a:prstGeom prst="rect">
            <a:avLst/>
          </a:prstGeom>
        </p:spPr>
      </p:pic>
      <p:pic>
        <p:nvPicPr>
          <p:cNvPr id="29" name="Gráfico 25" descr="Marca de seleção estrutura de tópicos">
            <a:extLst>
              <a:ext uri="{FF2B5EF4-FFF2-40B4-BE49-F238E27FC236}">
                <a16:creationId xmlns:a16="http://schemas.microsoft.com/office/drawing/2014/main" id="{180A1BD9-9351-499E-8895-F5997DB723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58" y="2811421"/>
            <a:ext cx="488555" cy="488555"/>
          </a:xfrm>
          <a:prstGeom prst="rect">
            <a:avLst/>
          </a:prstGeom>
        </p:spPr>
      </p:pic>
      <p:pic>
        <p:nvPicPr>
          <p:cNvPr id="30" name="Gráfico 25" descr="Marca de seleção estrutura de tópicos">
            <a:extLst>
              <a:ext uri="{FF2B5EF4-FFF2-40B4-BE49-F238E27FC236}">
                <a16:creationId xmlns:a16="http://schemas.microsoft.com/office/drawing/2014/main" id="{0D94FE66-BF8D-49B3-81FF-B975B73A3B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58" y="3298744"/>
            <a:ext cx="488555" cy="488555"/>
          </a:xfrm>
          <a:prstGeom prst="rect">
            <a:avLst/>
          </a:prstGeom>
        </p:spPr>
      </p:pic>
      <p:pic>
        <p:nvPicPr>
          <p:cNvPr id="31" name="Gráfico 25" descr="Marca de seleção estrutura de tópicos">
            <a:extLst>
              <a:ext uri="{FF2B5EF4-FFF2-40B4-BE49-F238E27FC236}">
                <a16:creationId xmlns:a16="http://schemas.microsoft.com/office/drawing/2014/main" id="{2AC48F25-4FA0-4563-A339-4E4FBB611D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58" y="3784402"/>
            <a:ext cx="488555" cy="488555"/>
          </a:xfrm>
          <a:prstGeom prst="rect">
            <a:avLst/>
          </a:prstGeom>
        </p:spPr>
      </p:pic>
      <p:pic>
        <p:nvPicPr>
          <p:cNvPr id="32" name="Gráfico 25" descr="Marca de seleção estrutura de tópicos">
            <a:extLst>
              <a:ext uri="{FF2B5EF4-FFF2-40B4-BE49-F238E27FC236}">
                <a16:creationId xmlns:a16="http://schemas.microsoft.com/office/drawing/2014/main" id="{1EF4FCCE-75BA-430D-A73B-9218ADBBCC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58" y="4276175"/>
            <a:ext cx="488555" cy="488555"/>
          </a:xfrm>
          <a:prstGeom prst="rect">
            <a:avLst/>
          </a:prstGeom>
        </p:spPr>
      </p:pic>
      <p:pic>
        <p:nvPicPr>
          <p:cNvPr id="33" name="Gráfico 25" descr="Marca de seleção estrutura de tópicos">
            <a:extLst>
              <a:ext uri="{FF2B5EF4-FFF2-40B4-BE49-F238E27FC236}">
                <a16:creationId xmlns:a16="http://schemas.microsoft.com/office/drawing/2014/main" id="{D455E5EB-15A5-4A11-B419-511508C8D8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57" y="4771532"/>
            <a:ext cx="488555" cy="488555"/>
          </a:xfrm>
          <a:prstGeom prst="rect">
            <a:avLst/>
          </a:prstGeom>
        </p:spPr>
      </p:pic>
      <p:pic>
        <p:nvPicPr>
          <p:cNvPr id="34" name="Gráfico 25" descr="Marca de seleção estrutura de tópicos">
            <a:extLst>
              <a:ext uri="{FF2B5EF4-FFF2-40B4-BE49-F238E27FC236}">
                <a16:creationId xmlns:a16="http://schemas.microsoft.com/office/drawing/2014/main" id="{7CE9F917-F1FD-496E-8BD3-7E14E57223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57" y="5258855"/>
            <a:ext cx="488555" cy="488555"/>
          </a:xfrm>
          <a:prstGeom prst="rect">
            <a:avLst/>
          </a:prstGeom>
        </p:spPr>
      </p:pic>
      <p:pic>
        <p:nvPicPr>
          <p:cNvPr id="35" name="Gráfico 25" descr="Marca de seleção estrutura de tópicos">
            <a:extLst>
              <a:ext uri="{FF2B5EF4-FFF2-40B4-BE49-F238E27FC236}">
                <a16:creationId xmlns:a16="http://schemas.microsoft.com/office/drawing/2014/main" id="{43C8943D-6A1E-4AF1-99B9-C0F46A545D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57" y="5750195"/>
            <a:ext cx="488555" cy="488555"/>
          </a:xfrm>
          <a:prstGeom prst="rect">
            <a:avLst/>
          </a:prstGeom>
        </p:spPr>
      </p:pic>
      <p:pic>
        <p:nvPicPr>
          <p:cNvPr id="36" name="Gráfico 25" descr="Marca de seleção estrutura de tópicos">
            <a:extLst>
              <a:ext uri="{FF2B5EF4-FFF2-40B4-BE49-F238E27FC236}">
                <a16:creationId xmlns:a16="http://schemas.microsoft.com/office/drawing/2014/main" id="{98F70405-3F21-4FC1-A096-B87236CDF1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57" y="6241845"/>
            <a:ext cx="488555" cy="488555"/>
          </a:xfrm>
          <a:prstGeom prst="rect">
            <a:avLst/>
          </a:prstGeom>
        </p:spPr>
      </p:pic>
      <p:pic>
        <p:nvPicPr>
          <p:cNvPr id="37" name="Gráfico 29" descr="Fechar estrutura de tópicos">
            <a:extLst>
              <a:ext uri="{FF2B5EF4-FFF2-40B4-BE49-F238E27FC236}">
                <a16:creationId xmlns:a16="http://schemas.microsoft.com/office/drawing/2014/main" id="{0490F08F-8954-4EEF-ADB4-886FEDED4A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9681" y="1344969"/>
            <a:ext cx="488555" cy="488555"/>
          </a:xfrm>
          <a:prstGeom prst="rect">
            <a:avLst/>
          </a:prstGeom>
        </p:spPr>
      </p:pic>
      <p:pic>
        <p:nvPicPr>
          <p:cNvPr id="38" name="Gráfico 25" descr="Marca de seleção estrutura de tópicos">
            <a:extLst>
              <a:ext uri="{FF2B5EF4-FFF2-40B4-BE49-F238E27FC236}">
                <a16:creationId xmlns:a16="http://schemas.microsoft.com/office/drawing/2014/main" id="{63CF7C72-3F7B-440D-8193-BE25EFC0E3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9678" y="1833524"/>
            <a:ext cx="488555" cy="488555"/>
          </a:xfrm>
          <a:prstGeom prst="rect">
            <a:avLst/>
          </a:prstGeom>
        </p:spPr>
      </p:pic>
      <p:pic>
        <p:nvPicPr>
          <p:cNvPr id="39" name="Gráfico 25" descr="Marca de seleção estrutura de tópicos">
            <a:extLst>
              <a:ext uri="{FF2B5EF4-FFF2-40B4-BE49-F238E27FC236}">
                <a16:creationId xmlns:a16="http://schemas.microsoft.com/office/drawing/2014/main" id="{6D28CF07-3945-474D-837F-27D1D3C982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9675" y="2322079"/>
            <a:ext cx="488555" cy="488555"/>
          </a:xfrm>
          <a:prstGeom prst="rect">
            <a:avLst/>
          </a:prstGeom>
        </p:spPr>
      </p:pic>
      <p:pic>
        <p:nvPicPr>
          <p:cNvPr id="40" name="Gráfico 29" descr="Fechar estrutura de tópicos">
            <a:extLst>
              <a:ext uri="{FF2B5EF4-FFF2-40B4-BE49-F238E27FC236}">
                <a16:creationId xmlns:a16="http://schemas.microsoft.com/office/drawing/2014/main" id="{F05E05E4-527A-497B-8236-4696BB7DFB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9675" y="2810189"/>
            <a:ext cx="488555" cy="488555"/>
          </a:xfrm>
          <a:prstGeom prst="rect">
            <a:avLst/>
          </a:prstGeom>
        </p:spPr>
      </p:pic>
      <p:pic>
        <p:nvPicPr>
          <p:cNvPr id="41" name="Gráfico 29" descr="Fechar estrutura de tópicos">
            <a:extLst>
              <a:ext uri="{FF2B5EF4-FFF2-40B4-BE49-F238E27FC236}">
                <a16:creationId xmlns:a16="http://schemas.microsoft.com/office/drawing/2014/main" id="{37CF784C-070E-43FD-B163-C7FF85184A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9674" y="3295847"/>
            <a:ext cx="488555" cy="488555"/>
          </a:xfrm>
          <a:prstGeom prst="rect">
            <a:avLst/>
          </a:prstGeom>
        </p:spPr>
      </p:pic>
      <p:pic>
        <p:nvPicPr>
          <p:cNvPr id="42" name="Gráfico 25" descr="Marca de seleção estrutura de tópicos">
            <a:extLst>
              <a:ext uri="{FF2B5EF4-FFF2-40B4-BE49-F238E27FC236}">
                <a16:creationId xmlns:a16="http://schemas.microsoft.com/office/drawing/2014/main" id="{2E11AD19-E1F9-4F9A-95BC-44F36540F2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9673" y="3781060"/>
            <a:ext cx="488555" cy="488555"/>
          </a:xfrm>
          <a:prstGeom prst="rect">
            <a:avLst/>
          </a:prstGeom>
        </p:spPr>
      </p:pic>
      <p:pic>
        <p:nvPicPr>
          <p:cNvPr id="43" name="Gráfico 29" descr="Fechar estrutura de tópicos">
            <a:extLst>
              <a:ext uri="{FF2B5EF4-FFF2-40B4-BE49-F238E27FC236}">
                <a16:creationId xmlns:a16="http://schemas.microsoft.com/office/drawing/2014/main" id="{981E5A88-65AD-432E-9354-9274367CD6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9672" y="4273390"/>
            <a:ext cx="488555" cy="488555"/>
          </a:xfrm>
          <a:prstGeom prst="rect">
            <a:avLst/>
          </a:prstGeom>
        </p:spPr>
      </p:pic>
      <p:pic>
        <p:nvPicPr>
          <p:cNvPr id="44" name="Gráfico 25" descr="Marca de seleção estrutura de tópicos">
            <a:extLst>
              <a:ext uri="{FF2B5EF4-FFF2-40B4-BE49-F238E27FC236}">
                <a16:creationId xmlns:a16="http://schemas.microsoft.com/office/drawing/2014/main" id="{534249E0-F758-4A2A-BF9E-ECD3CEFF06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9671" y="4777437"/>
            <a:ext cx="488555" cy="488555"/>
          </a:xfrm>
          <a:prstGeom prst="rect">
            <a:avLst/>
          </a:prstGeom>
        </p:spPr>
      </p:pic>
      <p:pic>
        <p:nvPicPr>
          <p:cNvPr id="47" name="Gráfico 29" descr="Fechar estrutura de tópicos">
            <a:extLst>
              <a:ext uri="{FF2B5EF4-FFF2-40B4-BE49-F238E27FC236}">
                <a16:creationId xmlns:a16="http://schemas.microsoft.com/office/drawing/2014/main" id="{B5F07257-F098-4CB9-B9D1-CA5D812C72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9670" y="5256070"/>
            <a:ext cx="488555" cy="488555"/>
          </a:xfrm>
          <a:prstGeom prst="rect">
            <a:avLst/>
          </a:prstGeom>
        </p:spPr>
      </p:pic>
      <p:pic>
        <p:nvPicPr>
          <p:cNvPr id="48" name="Gráfico 29" descr="Fechar estrutura de tópicos">
            <a:extLst>
              <a:ext uri="{FF2B5EF4-FFF2-40B4-BE49-F238E27FC236}">
                <a16:creationId xmlns:a16="http://schemas.microsoft.com/office/drawing/2014/main" id="{33C0F1D5-0B14-4314-8FB5-DDDF44B82A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9670" y="5754980"/>
            <a:ext cx="488555" cy="488555"/>
          </a:xfrm>
          <a:prstGeom prst="rect">
            <a:avLst/>
          </a:prstGeom>
        </p:spPr>
      </p:pic>
      <p:pic>
        <p:nvPicPr>
          <p:cNvPr id="49" name="Gráfico 25" descr="Marca de seleção estrutura de tópicos">
            <a:extLst>
              <a:ext uri="{FF2B5EF4-FFF2-40B4-BE49-F238E27FC236}">
                <a16:creationId xmlns:a16="http://schemas.microsoft.com/office/drawing/2014/main" id="{4131AEF0-07D3-479F-9BC9-3B4142F97F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9669" y="6243828"/>
            <a:ext cx="488555" cy="488555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AACF8150-A1A8-4439-8198-BB64995230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921168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96252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00E4D49-4A26-47C6-A827-2DF8B1AB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60809"/>
              </p:ext>
            </p:extLst>
          </p:nvPr>
        </p:nvGraphicFramePr>
        <p:xfrm>
          <a:off x="139148" y="394254"/>
          <a:ext cx="11913704" cy="606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28">
                  <a:extLst>
                    <a:ext uri="{9D8B030D-6E8A-4147-A177-3AD203B41FA5}">
                      <a16:colId xmlns:a16="http://schemas.microsoft.com/office/drawing/2014/main" val="286206741"/>
                    </a:ext>
                  </a:extLst>
                </a:gridCol>
                <a:gridCol w="2762082">
                  <a:extLst>
                    <a:ext uri="{9D8B030D-6E8A-4147-A177-3AD203B41FA5}">
                      <a16:colId xmlns:a16="http://schemas.microsoft.com/office/drawing/2014/main" val="2839199279"/>
                    </a:ext>
                  </a:extLst>
                </a:gridCol>
                <a:gridCol w="5636214">
                  <a:extLst>
                    <a:ext uri="{9D8B030D-6E8A-4147-A177-3AD203B41FA5}">
                      <a16:colId xmlns:a16="http://schemas.microsoft.com/office/drawing/2014/main" val="2281468132"/>
                    </a:ext>
                  </a:extLst>
                </a:gridCol>
                <a:gridCol w="1244102">
                  <a:extLst>
                    <a:ext uri="{9D8B030D-6E8A-4147-A177-3AD203B41FA5}">
                      <a16:colId xmlns:a16="http://schemas.microsoft.com/office/drawing/2014/main" val="4012573991"/>
                    </a:ext>
                  </a:extLst>
                </a:gridCol>
                <a:gridCol w="938682">
                  <a:extLst>
                    <a:ext uri="{9D8B030D-6E8A-4147-A177-3AD203B41FA5}">
                      <a16:colId xmlns:a16="http://schemas.microsoft.com/office/drawing/2014/main" val="1547047344"/>
                    </a:ext>
                  </a:extLst>
                </a:gridCol>
                <a:gridCol w="959196">
                  <a:extLst>
                    <a:ext uri="{9D8B030D-6E8A-4147-A177-3AD203B41FA5}">
                      <a16:colId xmlns:a16="http://schemas.microsoft.com/office/drawing/2014/main" val="1710336932"/>
                    </a:ext>
                  </a:extLst>
                </a:gridCol>
              </a:tblGrid>
              <a:tr h="3367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ID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Requisito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Descrição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Classificação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Tamanho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Tipo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160813"/>
                  </a:ext>
                </a:extLst>
              </a:tr>
              <a:tr h="3627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API de Geolocalização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possuir uma API de geolocalização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Essencial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94427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2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Coletar dados de locais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coletar dados estáticos sobre locais com alto índice de assédio e assaltos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Essencial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81349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Criar grupo de locomoção na aplicação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facilitar a criação de grupos com outras usuárias que usam a aplicação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Essencial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18123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4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Compartilhar localização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permitir que a usuária compartilhe sua localização com outras usuárias especificas 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Importante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874820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5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Alertar sobre locais perigosos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possibilitar envio de alertas à usuária sobre locais com risco próximos a ela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 1 Bold"/>
                        </a:rPr>
                        <a:t>Desejável</a:t>
                      </a: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533901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6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Disponibilizar dicas de defesa pessoal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permitir que a usuária opte por receber conteúdo sobre defesa pessoal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Desejável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5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804496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7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Criar feed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permitir que a usuária compartilhe suas experiências em determinado local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Desejável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727045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Vincular aplicação a um APP de carona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possibilitar que a usuária consiga acessar facilmente um APP de carona confiável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Desejável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3659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9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Definir rotas seguras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possibilitar que a usuária informe a rota que irá seguir e mostrar um caminho mais seguro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Importante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263796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10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Alerta de Socorro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possibilitar que a usuária consiga emitir um alerta de socorro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Importante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8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26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921168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chemeClr val="bg1"/>
                </a:solidFill>
                <a:latin typeface="Open Sans 1 Bold"/>
              </a:rPr>
              <a:t>Low</a:t>
            </a:r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pt-BR" sz="6000" b="1" dirty="0" err="1">
                <a:solidFill>
                  <a:schemeClr val="bg1"/>
                </a:solidFill>
                <a:latin typeface="Open Sans 1 Bold"/>
              </a:rPr>
              <a:t>Level</a:t>
            </a:r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32154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381" y="1294970"/>
            <a:ext cx="2477602" cy="239799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419" y="4292005"/>
            <a:ext cx="7275629" cy="115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9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8 0.00879 L 0.42825 -0.2057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96" y="-1074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E9DBAD3-6510-4A9D-8977-EB35BA0666D3}"/>
              </a:ext>
            </a:extLst>
          </p:cNvPr>
          <p:cNvSpPr/>
          <p:nvPr/>
        </p:nvSpPr>
        <p:spPr>
          <a:xfrm>
            <a:off x="4515623" y="4164689"/>
            <a:ext cx="2339691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2CA3B3-58A0-473D-9AEB-C18E0E88F688}"/>
              </a:ext>
            </a:extLst>
          </p:cNvPr>
          <p:cNvSpPr/>
          <p:nvPr/>
        </p:nvSpPr>
        <p:spPr>
          <a:xfrm>
            <a:off x="734094" y="570617"/>
            <a:ext cx="2710113" cy="20682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9E6544-6893-43BC-9C90-A56D77621667}"/>
              </a:ext>
            </a:extLst>
          </p:cNvPr>
          <p:cNvSpPr txBox="1"/>
          <p:nvPr/>
        </p:nvSpPr>
        <p:spPr>
          <a:xfrm>
            <a:off x="847773" y="753071"/>
            <a:ext cx="2128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Open Sans 1 Bold"/>
              </a:rPr>
              <a:t>Banco de Dados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A55C49-A4A2-45FE-B1EA-A1206506D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286" y="162969"/>
            <a:ext cx="1025432" cy="2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rsões e Service Packs do MS SQL Server">
            <a:extLst>
              <a:ext uri="{FF2B5EF4-FFF2-40B4-BE49-F238E27FC236}">
                <a16:creationId xmlns:a16="http://schemas.microsoft.com/office/drawing/2014/main" id="{636158ED-0BA2-440F-A53A-E119F44A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07" y="1293966"/>
            <a:ext cx="1224506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F15A235-B7B5-45F2-8B6D-1382447F5741}"/>
              </a:ext>
            </a:extLst>
          </p:cNvPr>
          <p:cNvSpPr txBox="1"/>
          <p:nvPr/>
        </p:nvSpPr>
        <p:spPr>
          <a:xfrm>
            <a:off x="5198394" y="4213691"/>
            <a:ext cx="97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Open Sans Light" panose="020B0604020202020204"/>
              </a:rPr>
              <a:t>Cliente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E20AFB2-801C-4D7B-A4A2-297DF1A28192}"/>
              </a:ext>
            </a:extLst>
          </p:cNvPr>
          <p:cNvCxnSpPr>
            <a:cxnSpLocks/>
          </p:cNvCxnSpPr>
          <p:nvPr/>
        </p:nvCxnSpPr>
        <p:spPr>
          <a:xfrm>
            <a:off x="5685469" y="3313000"/>
            <a:ext cx="0" cy="7544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CB2AAC29-09A4-4A04-8FCD-BCCFF4E7E7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521" y="3518737"/>
            <a:ext cx="284115" cy="284115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23AD318E-632B-4DF0-BD8B-9CE3E92CBA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33" y="1385093"/>
            <a:ext cx="730566" cy="73056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B5B78D56-1C7B-4B95-BCD3-52CF99C7B5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36" y="1443955"/>
            <a:ext cx="671704" cy="671704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893FEB94-B93D-4F38-AF9A-DFA255D0FCF7}"/>
              </a:ext>
            </a:extLst>
          </p:cNvPr>
          <p:cNvSpPr txBox="1"/>
          <p:nvPr/>
        </p:nvSpPr>
        <p:spPr>
          <a:xfrm>
            <a:off x="4928940" y="749980"/>
            <a:ext cx="2431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Open Sans 1 Bold"/>
              </a:rPr>
              <a:t>Servidor da Aplicação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7110F82C-B96E-4085-BFD0-3CCB8482EC75}"/>
              </a:ext>
            </a:extLst>
          </p:cNvPr>
          <p:cNvSpPr txBox="1"/>
          <p:nvPr/>
        </p:nvSpPr>
        <p:spPr>
          <a:xfrm>
            <a:off x="7639321" y="749846"/>
            <a:ext cx="1309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Open Sans 1 Bold"/>
              </a:rPr>
              <a:t>Dashboard</a:t>
            </a:r>
            <a:endParaRPr lang="pt-BR" b="1" dirty="0">
              <a:latin typeface="Open Sans 1 Bold"/>
            </a:endParaRP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97F931E2-21CF-41BE-815A-6E281101C280}"/>
              </a:ext>
            </a:extLst>
          </p:cNvPr>
          <p:cNvSpPr/>
          <p:nvPr/>
        </p:nvSpPr>
        <p:spPr>
          <a:xfrm>
            <a:off x="4181361" y="570618"/>
            <a:ext cx="7261953" cy="206828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Microservices Toolbox: Spring Boot | E4developer">
            <a:extLst>
              <a:ext uri="{FF2B5EF4-FFF2-40B4-BE49-F238E27FC236}">
                <a16:creationId xmlns:a16="http://schemas.microsoft.com/office/drawing/2014/main" id="{5E0CF6D2-29EA-4CCD-992D-EF29ECC64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743" y="1329981"/>
            <a:ext cx="1019174" cy="53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18 React Components for Web Developers 2020 - Colorlib">
            <a:extLst>
              <a:ext uri="{FF2B5EF4-FFF2-40B4-BE49-F238E27FC236}">
                <a16:creationId xmlns:a16="http://schemas.microsoft.com/office/drawing/2014/main" id="{D151A6F7-5B2A-4A1B-8652-C6C6C44EA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695" y="1267628"/>
            <a:ext cx="1225644" cy="6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olocation: Displaying User or Device Position on Maps">
            <a:extLst>
              <a:ext uri="{FF2B5EF4-FFF2-40B4-BE49-F238E27FC236}">
                <a16:creationId xmlns:a16="http://schemas.microsoft.com/office/drawing/2014/main" id="{01A6AC69-53D6-4D85-AE24-3B01B839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440" y="1298349"/>
            <a:ext cx="612822" cy="6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876564D7-940D-4255-9533-B541725964F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21" y="729581"/>
            <a:ext cx="1367486" cy="44836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387AA9F-12AB-4EBC-B03F-CBCF2BB1845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035" y="2030189"/>
            <a:ext cx="1019174" cy="101917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0" name="Picture 2" descr="Amazon Web Services – Wikipédia, a enciclopédia livre">
            <a:extLst>
              <a:ext uri="{FF2B5EF4-FFF2-40B4-BE49-F238E27FC236}">
                <a16:creationId xmlns:a16="http://schemas.microsoft.com/office/drawing/2014/main" id="{875F25A8-5C7F-4875-979E-137DE60F7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084" y="133534"/>
            <a:ext cx="592505" cy="35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4F0FDF85-569C-4144-9BE9-02E34038759F}"/>
              </a:ext>
            </a:extLst>
          </p:cNvPr>
          <p:cNvSpPr txBox="1"/>
          <p:nvPr/>
        </p:nvSpPr>
        <p:spPr>
          <a:xfrm>
            <a:off x="5190035" y="2846393"/>
            <a:ext cx="101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pen Sans 1 Bold"/>
              </a:rPr>
              <a:t>Internet</a:t>
            </a:r>
          </a:p>
        </p:txBody>
      </p:sp>
      <p:pic>
        <p:nvPicPr>
          <p:cNvPr id="2052" name="Picture 4" descr="Getting started with Kotlin: Benefits, features and adoption - Avatao">
            <a:extLst>
              <a:ext uri="{FF2B5EF4-FFF2-40B4-BE49-F238E27FC236}">
                <a16:creationId xmlns:a16="http://schemas.microsoft.com/office/drawing/2014/main" id="{A487D18C-B3EE-4703-BA0B-5533839FE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2" b="23280"/>
          <a:stretch/>
        </p:blipFill>
        <p:spPr bwMode="auto">
          <a:xfrm>
            <a:off x="5064321" y="5911958"/>
            <a:ext cx="1144888" cy="29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 descr="Smartphone com preenchimento sólido">
            <a:extLst>
              <a:ext uri="{FF2B5EF4-FFF2-40B4-BE49-F238E27FC236}">
                <a16:creationId xmlns:a16="http://schemas.microsoft.com/office/drawing/2014/main" id="{907063A9-AF45-434F-8230-9647601FD9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48727" y="4596680"/>
            <a:ext cx="1252899" cy="1252899"/>
          </a:xfrm>
          <a:prstGeom prst="rect">
            <a:avLst/>
          </a:prstGeom>
        </p:spPr>
      </p:pic>
      <p:pic>
        <p:nvPicPr>
          <p:cNvPr id="2054" name="Picture 6" descr="Android | A plataforma que redefine o impossível">
            <a:extLst>
              <a:ext uri="{FF2B5EF4-FFF2-40B4-BE49-F238E27FC236}">
                <a16:creationId xmlns:a16="http://schemas.microsoft.com/office/drawing/2014/main" id="{B224DDC9-2B36-4F94-A0DF-BD101F5A9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4" t="35779" r="22087" b="37999"/>
          <a:stretch/>
        </p:blipFill>
        <p:spPr bwMode="auto">
          <a:xfrm>
            <a:off x="4925336" y="6209307"/>
            <a:ext cx="1616245" cy="40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3C1F419-EDD1-4087-9DD4-8FB097244AA7}"/>
              </a:ext>
            </a:extLst>
          </p:cNvPr>
          <p:cNvCxnSpPr>
            <a:cxnSpLocks/>
            <a:stCxn id="6" idx="3"/>
            <a:endCxn id="69" idx="1"/>
          </p:cNvCxnSpPr>
          <p:nvPr/>
        </p:nvCxnSpPr>
        <p:spPr>
          <a:xfrm>
            <a:off x="3444207" y="1604761"/>
            <a:ext cx="7371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CBB371-7304-4406-B844-DF157421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840" y="1140337"/>
            <a:ext cx="413466" cy="7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10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1997839"/>
            <a:ext cx="1165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Modelo entidade relacionamento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(MER)</a:t>
            </a:r>
          </a:p>
        </p:txBody>
      </p:sp>
    </p:spTree>
    <p:extLst>
      <p:ext uri="{BB962C8B-B14F-4D97-AF65-F5344CB8AC3E}">
        <p14:creationId xmlns:p14="http://schemas.microsoft.com/office/powerpoint/2010/main" val="427919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inha do tempo&#10;&#10;Descrição gerada automaticamente">
            <a:extLst>
              <a:ext uri="{FF2B5EF4-FFF2-40B4-BE49-F238E27FC236}">
                <a16:creationId xmlns:a16="http://schemas.microsoft.com/office/drawing/2014/main" id="{B120B8B4-91CB-40F0-93DD-68162C24B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2" y="0"/>
            <a:ext cx="10745611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8287" y="661651"/>
            <a:ext cx="613886" cy="5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D51E7AD1-7977-4FDA-87E8-96A14B2B0E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75" b="15556"/>
          <a:stretch/>
        </p:blipFill>
        <p:spPr>
          <a:xfrm>
            <a:off x="3152775" y="0"/>
            <a:ext cx="5486400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459504"/>
            <a:ext cx="1165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Diagrama de solução de software</a:t>
            </a:r>
          </a:p>
        </p:txBody>
      </p:sp>
    </p:spTree>
    <p:extLst>
      <p:ext uri="{BB962C8B-B14F-4D97-AF65-F5344CB8AC3E}">
        <p14:creationId xmlns:p14="http://schemas.microsoft.com/office/powerpoint/2010/main" val="134097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ector de Seta Reta 107">
            <a:extLst>
              <a:ext uri="{FF2B5EF4-FFF2-40B4-BE49-F238E27FC236}">
                <a16:creationId xmlns:a16="http://schemas.microsoft.com/office/drawing/2014/main" id="{0C6F65FF-A280-4E56-B044-DAC0BF7DB0A9}"/>
              </a:ext>
            </a:extLst>
          </p:cNvPr>
          <p:cNvCxnSpPr>
            <a:cxnSpLocks/>
            <a:stCxn id="63" idx="1"/>
            <a:endCxn id="60" idx="4"/>
          </p:cNvCxnSpPr>
          <p:nvPr/>
        </p:nvCxnSpPr>
        <p:spPr>
          <a:xfrm flipH="1">
            <a:off x="2486414" y="3120401"/>
            <a:ext cx="1057388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0818B0AD-503E-4C68-A205-A379423EB496}"/>
              </a:ext>
            </a:extLst>
          </p:cNvPr>
          <p:cNvGrpSpPr/>
          <p:nvPr/>
        </p:nvGrpSpPr>
        <p:grpSpPr>
          <a:xfrm>
            <a:off x="470061" y="2055428"/>
            <a:ext cx="2029806" cy="2129948"/>
            <a:chOff x="7154811" y="2610821"/>
            <a:chExt cx="2238073" cy="1838511"/>
          </a:xfrm>
        </p:grpSpPr>
        <p:sp>
          <p:nvSpPr>
            <p:cNvPr id="60" name="Fluxograma: Disco Magnético 59">
              <a:extLst>
                <a:ext uri="{FF2B5EF4-FFF2-40B4-BE49-F238E27FC236}">
                  <a16:creationId xmlns:a16="http://schemas.microsoft.com/office/drawing/2014/main" id="{D8362DD9-7EE9-4851-B26F-53F8CF84B4BD}"/>
                </a:ext>
              </a:extLst>
            </p:cNvPr>
            <p:cNvSpPr/>
            <p:nvPr/>
          </p:nvSpPr>
          <p:spPr>
            <a:xfrm>
              <a:off x="7234788" y="2610821"/>
              <a:ext cx="2143263" cy="1838511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8D46B75F-0780-4988-A8DA-F55C28046A88}"/>
                </a:ext>
              </a:extLst>
            </p:cNvPr>
            <p:cNvSpPr/>
            <p:nvPr/>
          </p:nvSpPr>
          <p:spPr>
            <a:xfrm>
              <a:off x="7154811" y="3194197"/>
              <a:ext cx="2238073" cy="1091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Database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SQL Server]</a:t>
              </a:r>
            </a:p>
            <a:p>
              <a:pPr lvl="0" algn="ctr">
                <a:defRPr/>
              </a:pPr>
              <a:endParaRPr lang="pt-BR" sz="145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Armazena os dados da solução</a:t>
              </a:r>
            </a:p>
          </p:txBody>
        </p:sp>
      </p:grpSp>
      <p:grpSp>
        <p:nvGrpSpPr>
          <p:cNvPr id="62" name="Group 38">
            <a:extLst>
              <a:ext uri="{FF2B5EF4-FFF2-40B4-BE49-F238E27FC236}">
                <a16:creationId xmlns:a16="http://schemas.microsoft.com/office/drawing/2014/main" id="{F1DC6DB8-E723-41F7-9BE7-0302AEF031D9}"/>
              </a:ext>
            </a:extLst>
          </p:cNvPr>
          <p:cNvGrpSpPr/>
          <p:nvPr/>
        </p:nvGrpSpPr>
        <p:grpSpPr>
          <a:xfrm>
            <a:off x="3451570" y="2206100"/>
            <a:ext cx="2327633" cy="1828602"/>
            <a:chOff x="8741678" y="1501253"/>
            <a:chExt cx="2566458" cy="2016224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6CBE8A8E-0735-4BA8-83B0-43F98563D0DB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3E604728-0BF4-4809-99C4-98D2F1AD0B4A}"/>
                </a:ext>
              </a:extLst>
            </p:cNvPr>
            <p:cNvSpPr/>
            <p:nvPr/>
          </p:nvSpPr>
          <p:spPr>
            <a:xfrm>
              <a:off x="8741678" y="1583056"/>
              <a:ext cx="2566458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Microservice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3014066B-EE07-4CDE-8FB2-63F23E2A773C}"/>
                </a:ext>
              </a:extLst>
            </p:cNvPr>
            <p:cNvSpPr/>
            <p:nvPr/>
          </p:nvSpPr>
          <p:spPr>
            <a:xfrm>
              <a:off x="8854450" y="2439785"/>
              <a:ext cx="2365185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 err="1">
                  <a:solidFill>
                    <a:prstClr val="white"/>
                  </a:solidFill>
                </a:rPr>
                <a:t>API’s</a:t>
              </a:r>
              <a:r>
                <a:rPr lang="pt-BR" sz="1451" dirty="0">
                  <a:solidFill>
                    <a:prstClr val="white"/>
                  </a:solidFill>
                </a:rPr>
                <a:t> de acesso aos dados da aplicação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66CC321E-C47B-4F59-8E3D-6D7EEA50D851}"/>
              </a:ext>
            </a:extLst>
          </p:cNvPr>
          <p:cNvGrpSpPr/>
          <p:nvPr/>
        </p:nvGrpSpPr>
        <p:grpSpPr>
          <a:xfrm>
            <a:off x="9716048" y="2217618"/>
            <a:ext cx="2190319" cy="1828601"/>
            <a:chOff x="237243" y="1548384"/>
            <a:chExt cx="2415055" cy="2016223"/>
          </a:xfrm>
        </p:grpSpPr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3F4F560F-EE49-4124-9177-E88349B58E55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6A3D831B-4925-4D5A-B799-000A7C0F4989}"/>
                </a:ext>
              </a:extLst>
            </p:cNvPr>
            <p:cNvSpPr/>
            <p:nvPr/>
          </p:nvSpPr>
          <p:spPr>
            <a:xfrm>
              <a:off x="275007" y="1686174"/>
              <a:ext cx="2377291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/>
                <a:t> </a:t>
              </a:r>
              <a:r>
                <a:rPr lang="pt-BR" sz="1814" b="1" dirty="0" err="1"/>
                <a:t>Gooogle</a:t>
              </a:r>
              <a:r>
                <a:rPr lang="pt-BR" sz="1814" b="1" dirty="0"/>
                <a:t> Maps</a:t>
              </a:r>
            </a:p>
            <a:p>
              <a:pPr lvl="0" algn="ctr">
                <a:defRPr/>
              </a:pPr>
              <a:r>
                <a:rPr lang="pt-BR" sz="1451" dirty="0"/>
                <a:t>[Container: API Google]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4DDED001-E20A-4058-A8A0-48D7BA9CAE6D}"/>
                </a:ext>
              </a:extLst>
            </p:cNvPr>
            <p:cNvSpPr/>
            <p:nvPr/>
          </p:nvSpPr>
          <p:spPr>
            <a:xfrm>
              <a:off x="237243" y="2576888"/>
              <a:ext cx="2377291" cy="34798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/>
                <a:t>API de Geolocalização</a:t>
              </a:r>
              <a:endParaRPr lang="pt-BR" sz="1088" dirty="0"/>
            </a:p>
          </p:txBody>
        </p:sp>
      </p:grpSp>
      <p:grpSp>
        <p:nvGrpSpPr>
          <p:cNvPr id="73" name="Group 36">
            <a:extLst>
              <a:ext uri="{FF2B5EF4-FFF2-40B4-BE49-F238E27FC236}">
                <a16:creationId xmlns:a16="http://schemas.microsoft.com/office/drawing/2014/main" id="{74073032-EAB4-4671-A86E-DFAD4ACBA9E6}"/>
              </a:ext>
            </a:extLst>
          </p:cNvPr>
          <p:cNvGrpSpPr/>
          <p:nvPr/>
        </p:nvGrpSpPr>
        <p:grpSpPr>
          <a:xfrm>
            <a:off x="6666578" y="2143919"/>
            <a:ext cx="2244105" cy="1952963"/>
            <a:chOff x="7215121" y="4690130"/>
            <a:chExt cx="2474360" cy="2016225"/>
          </a:xfrm>
        </p:grpSpPr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09AAC6D1-DB4E-4081-BFC3-EBBE786872C6}"/>
                </a:ext>
              </a:extLst>
            </p:cNvPr>
            <p:cNvSpPr/>
            <p:nvPr/>
          </p:nvSpPr>
          <p:spPr>
            <a:xfrm>
              <a:off x="7226198" y="4690130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779B3099-0761-486F-92D1-538DED7C8BC5}"/>
                </a:ext>
              </a:extLst>
            </p:cNvPr>
            <p:cNvSpPr/>
            <p:nvPr/>
          </p:nvSpPr>
          <p:spPr>
            <a:xfrm>
              <a:off x="7314695" y="4995848"/>
              <a:ext cx="2265941" cy="84454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</a:t>
              </a:r>
              <a:r>
                <a:rPr lang="pt-BR" sz="1451" dirty="0" err="1">
                  <a:solidFill>
                    <a:prstClr val="white"/>
                  </a:solidFill>
                </a:rPr>
                <a:t>HTML|CSS|JS|JQuery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AFB585A0-8C3D-473B-B3DC-3C27BD0B63B0}"/>
                </a:ext>
              </a:extLst>
            </p:cNvPr>
            <p:cNvSpPr/>
            <p:nvPr/>
          </p:nvSpPr>
          <p:spPr>
            <a:xfrm>
              <a:off x="7215121" y="5914281"/>
              <a:ext cx="2474360" cy="7868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para a usuária definir a rota segura e Dashboard administrativa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77" name="Conector: Angulado 60">
            <a:extLst>
              <a:ext uri="{FF2B5EF4-FFF2-40B4-BE49-F238E27FC236}">
                <a16:creationId xmlns:a16="http://schemas.microsoft.com/office/drawing/2014/main" id="{DF9EB3BF-4870-4808-AA14-B27B7C9F4ECF}"/>
              </a:ext>
            </a:extLst>
          </p:cNvPr>
          <p:cNvCxnSpPr>
            <a:cxnSpLocks/>
            <a:stCxn id="74" idx="1"/>
            <a:endCxn id="63" idx="3"/>
          </p:cNvCxnSpPr>
          <p:nvPr/>
        </p:nvCxnSpPr>
        <p:spPr>
          <a:xfrm rot="10800000">
            <a:off x="5698940" y="3120401"/>
            <a:ext cx="977685" cy="11518"/>
          </a:xfrm>
          <a:prstGeom prst="bentConnector3">
            <a:avLst>
              <a:gd name="adj1" fmla="val 1102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60">
            <a:extLst>
              <a:ext uri="{FF2B5EF4-FFF2-40B4-BE49-F238E27FC236}">
                <a16:creationId xmlns:a16="http://schemas.microsoft.com/office/drawing/2014/main" id="{6971F665-5A65-47BD-833D-452054B51F53}"/>
              </a:ext>
            </a:extLst>
          </p:cNvPr>
          <p:cNvCxnSpPr>
            <a:cxnSpLocks/>
            <a:stCxn id="74" idx="3"/>
            <a:endCxn id="70" idx="1"/>
          </p:cNvCxnSpPr>
          <p:nvPr/>
        </p:nvCxnSpPr>
        <p:spPr>
          <a:xfrm>
            <a:off x="8910685" y="3120401"/>
            <a:ext cx="807618" cy="11518"/>
          </a:xfrm>
          <a:prstGeom prst="bentConnector3">
            <a:avLst>
              <a:gd name="adj1" fmla="val 1677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55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459504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Diagrama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166064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de Seta Reta 107">
            <a:extLst>
              <a:ext uri="{FF2B5EF4-FFF2-40B4-BE49-F238E27FC236}">
                <a16:creationId xmlns:a16="http://schemas.microsoft.com/office/drawing/2014/main" id="{2A8908BC-F667-41FC-8F0C-D53CF3E99301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2486415" y="1916750"/>
            <a:ext cx="863275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164CEBB-1479-41FC-85E0-7657ABF01471}"/>
              </a:ext>
            </a:extLst>
          </p:cNvPr>
          <p:cNvGrpSpPr/>
          <p:nvPr/>
        </p:nvGrpSpPr>
        <p:grpSpPr>
          <a:xfrm>
            <a:off x="470061" y="851777"/>
            <a:ext cx="2029806" cy="2129948"/>
            <a:chOff x="7154811" y="2610821"/>
            <a:chExt cx="2238073" cy="1838511"/>
          </a:xfrm>
        </p:grpSpPr>
        <p:sp>
          <p:nvSpPr>
            <p:cNvPr id="6" name="Fluxograma: Disco Magnético 5">
              <a:extLst>
                <a:ext uri="{FF2B5EF4-FFF2-40B4-BE49-F238E27FC236}">
                  <a16:creationId xmlns:a16="http://schemas.microsoft.com/office/drawing/2014/main" id="{910FC3D0-D6CC-4761-BDF8-F2D984CEA5AD}"/>
                </a:ext>
              </a:extLst>
            </p:cNvPr>
            <p:cNvSpPr/>
            <p:nvPr/>
          </p:nvSpPr>
          <p:spPr>
            <a:xfrm>
              <a:off x="7234788" y="2610821"/>
              <a:ext cx="2143263" cy="1838511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003180E-515B-4656-A873-E8106FECA4DB}"/>
                </a:ext>
              </a:extLst>
            </p:cNvPr>
            <p:cNvSpPr/>
            <p:nvPr/>
          </p:nvSpPr>
          <p:spPr>
            <a:xfrm>
              <a:off x="7154811" y="3194197"/>
              <a:ext cx="2238073" cy="1091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Database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SQL Server]</a:t>
              </a:r>
            </a:p>
            <a:p>
              <a:pPr lvl="0" algn="ctr">
                <a:defRPr/>
              </a:pPr>
              <a:endParaRPr lang="pt-BR" sz="145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Armazena os dados da solução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5E9EA73-C962-419B-B6F6-6B1DE5976F8F}"/>
              </a:ext>
            </a:extLst>
          </p:cNvPr>
          <p:cNvGrpSpPr/>
          <p:nvPr/>
        </p:nvGrpSpPr>
        <p:grpSpPr>
          <a:xfrm>
            <a:off x="9068940" y="4694745"/>
            <a:ext cx="2190319" cy="1828601"/>
            <a:chOff x="237243" y="1548384"/>
            <a:chExt cx="2415055" cy="2016223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F5187CC-4D1D-4D5F-8E5D-4C8E50F2EB59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0CC2F8DD-84C2-40E9-98B7-3E8C9C98BFC0}"/>
                </a:ext>
              </a:extLst>
            </p:cNvPr>
            <p:cNvSpPr/>
            <p:nvPr/>
          </p:nvSpPr>
          <p:spPr>
            <a:xfrm>
              <a:off x="275007" y="1686174"/>
              <a:ext cx="2377291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/>
                <a:t> </a:t>
              </a:r>
              <a:r>
                <a:rPr lang="pt-BR" sz="1814" b="1" dirty="0" err="1"/>
                <a:t>Gooogle</a:t>
              </a:r>
              <a:r>
                <a:rPr lang="pt-BR" sz="1814" b="1" dirty="0"/>
                <a:t> Maps</a:t>
              </a:r>
            </a:p>
            <a:p>
              <a:pPr lvl="0" algn="ctr">
                <a:defRPr/>
              </a:pPr>
              <a:r>
                <a:rPr lang="pt-BR" sz="1451" dirty="0"/>
                <a:t>[Container: API Google]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368D6520-4FEF-4445-B322-9F9B9936C187}"/>
                </a:ext>
              </a:extLst>
            </p:cNvPr>
            <p:cNvSpPr/>
            <p:nvPr/>
          </p:nvSpPr>
          <p:spPr>
            <a:xfrm>
              <a:off x="237243" y="2576888"/>
              <a:ext cx="2377291" cy="34798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/>
                <a:t>API de Geolocalização</a:t>
              </a:r>
              <a:endParaRPr lang="pt-BR" sz="1088" dirty="0"/>
            </a:p>
          </p:txBody>
        </p:sp>
      </p:grpSp>
      <p:grpSp>
        <p:nvGrpSpPr>
          <p:cNvPr id="35" name="Group 36">
            <a:extLst>
              <a:ext uri="{FF2B5EF4-FFF2-40B4-BE49-F238E27FC236}">
                <a16:creationId xmlns:a16="http://schemas.microsoft.com/office/drawing/2014/main" id="{A385EF60-24C2-4D97-84F7-1DE192251585}"/>
              </a:ext>
            </a:extLst>
          </p:cNvPr>
          <p:cNvGrpSpPr/>
          <p:nvPr/>
        </p:nvGrpSpPr>
        <p:grpSpPr>
          <a:xfrm>
            <a:off x="4562210" y="4632565"/>
            <a:ext cx="2244105" cy="1952963"/>
            <a:chOff x="7215121" y="4690130"/>
            <a:chExt cx="2474360" cy="2016225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BBBEB7B-CDC4-4255-8E86-89B733C49316}"/>
                </a:ext>
              </a:extLst>
            </p:cNvPr>
            <p:cNvSpPr/>
            <p:nvPr/>
          </p:nvSpPr>
          <p:spPr>
            <a:xfrm>
              <a:off x="7226198" y="4690130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0190C94F-71CC-4D57-8BC2-FBDC7037E87F}"/>
                </a:ext>
              </a:extLst>
            </p:cNvPr>
            <p:cNvSpPr/>
            <p:nvPr/>
          </p:nvSpPr>
          <p:spPr>
            <a:xfrm>
              <a:off x="7314695" y="4995848"/>
              <a:ext cx="2265941" cy="84454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</a:t>
              </a:r>
              <a:r>
                <a:rPr lang="pt-BR" sz="1451" dirty="0" err="1">
                  <a:solidFill>
                    <a:prstClr val="white"/>
                  </a:solidFill>
                </a:rPr>
                <a:t>HTML|CSS|JS|JQuery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33134917-EAA9-4266-93AA-B827B09F0849}"/>
                </a:ext>
              </a:extLst>
            </p:cNvPr>
            <p:cNvSpPr/>
            <p:nvPr/>
          </p:nvSpPr>
          <p:spPr>
            <a:xfrm>
              <a:off x="7215121" y="5914281"/>
              <a:ext cx="2474360" cy="5563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para a usuária definir a rota segura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3" name="Conector: Angulado 60">
            <a:extLst>
              <a:ext uri="{FF2B5EF4-FFF2-40B4-BE49-F238E27FC236}">
                <a16:creationId xmlns:a16="http://schemas.microsoft.com/office/drawing/2014/main" id="{1CE54219-A35D-4ECC-B96B-B6810C69DC4D}"/>
              </a:ext>
            </a:extLst>
          </p:cNvPr>
          <p:cNvCxnSpPr>
            <a:cxnSpLocks/>
            <a:stCxn id="36" idx="3"/>
            <a:endCxn id="29" idx="1"/>
          </p:cNvCxnSpPr>
          <p:nvPr/>
        </p:nvCxnSpPr>
        <p:spPr>
          <a:xfrm flipV="1">
            <a:off x="6806315" y="5609046"/>
            <a:ext cx="226488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36">
            <a:extLst>
              <a:ext uri="{FF2B5EF4-FFF2-40B4-BE49-F238E27FC236}">
                <a16:creationId xmlns:a16="http://schemas.microsoft.com/office/drawing/2014/main" id="{27DD8268-A922-47A1-B211-61E0F074F4AB}"/>
              </a:ext>
            </a:extLst>
          </p:cNvPr>
          <p:cNvGrpSpPr/>
          <p:nvPr/>
        </p:nvGrpSpPr>
        <p:grpSpPr>
          <a:xfrm>
            <a:off x="1272601" y="4632565"/>
            <a:ext cx="2234059" cy="1952963"/>
            <a:chOff x="7293986" y="4690130"/>
            <a:chExt cx="2463283" cy="2016225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C475EC62-D754-4D2F-A0DE-F2697BF92052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08A6B971-93E0-4E2B-AA24-6A030AB20B4B}"/>
                </a:ext>
              </a:extLst>
            </p:cNvPr>
            <p:cNvSpPr/>
            <p:nvPr/>
          </p:nvSpPr>
          <p:spPr>
            <a:xfrm>
              <a:off x="7314695" y="4995848"/>
              <a:ext cx="2442574" cy="84454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</a:t>
              </a:r>
              <a:r>
                <a:rPr lang="pt-BR" sz="1451" dirty="0" err="1">
                  <a:solidFill>
                    <a:prstClr val="white"/>
                  </a:solidFill>
                </a:rPr>
                <a:t>HTML|CSS|JS|JQuery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0A7CFA48-FCEB-4489-97B3-497AE4FD4B82}"/>
                </a:ext>
              </a:extLst>
            </p:cNvPr>
            <p:cNvSpPr/>
            <p:nvPr/>
          </p:nvSpPr>
          <p:spPr>
            <a:xfrm>
              <a:off x="7293986" y="5914281"/>
              <a:ext cx="2395495" cy="32582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Dashboard administrativa 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94DADA92-C5FA-4DF8-AE69-C595D6D3D1D1}"/>
              </a:ext>
            </a:extLst>
          </p:cNvPr>
          <p:cNvSpPr/>
          <p:nvPr/>
        </p:nvSpPr>
        <p:spPr>
          <a:xfrm>
            <a:off x="3433665" y="167951"/>
            <a:ext cx="8612155" cy="382942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oup 36">
            <a:extLst>
              <a:ext uri="{FF2B5EF4-FFF2-40B4-BE49-F238E27FC236}">
                <a16:creationId xmlns:a16="http://schemas.microsoft.com/office/drawing/2014/main" id="{FC5CFB0C-A849-4E19-9529-4683150AC223}"/>
              </a:ext>
            </a:extLst>
          </p:cNvPr>
          <p:cNvGrpSpPr/>
          <p:nvPr/>
        </p:nvGrpSpPr>
        <p:grpSpPr>
          <a:xfrm>
            <a:off x="3703323" y="267927"/>
            <a:ext cx="2530141" cy="1648827"/>
            <a:chOff x="7293986" y="4690130"/>
            <a:chExt cx="2463283" cy="2016225"/>
          </a:xfrm>
          <a:solidFill>
            <a:schemeClr val="accent6">
              <a:lumMod val="75000"/>
            </a:schemeClr>
          </a:solidFill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EB5DB70-E114-4705-92D5-0E1EE4B95FC9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0487D50A-EE8F-41FE-8790-588EE22BF5C8}"/>
                </a:ext>
              </a:extLst>
            </p:cNvPr>
            <p:cNvSpPr/>
            <p:nvPr/>
          </p:nvSpPr>
          <p:spPr>
            <a:xfrm>
              <a:off x="7314695" y="4699975"/>
              <a:ext cx="2442574" cy="727309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UsuarioComum</a:t>
              </a:r>
              <a:r>
                <a:rPr lang="pt-BR" sz="1814" b="1" dirty="0">
                  <a:solidFill>
                    <a:prstClr val="white"/>
                  </a:solidFill>
                </a:rPr>
                <a:t> Service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</a:t>
              </a:r>
              <a:r>
                <a:rPr lang="pt-BR" sz="1451" dirty="0" err="1">
                  <a:solidFill>
                    <a:prstClr val="white"/>
                  </a:solidFill>
                </a:rPr>
                <a:t>service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4EB278CE-F572-4FEB-9EB9-7152A2D04B2B}"/>
                </a:ext>
              </a:extLst>
            </p:cNvPr>
            <p:cNvSpPr/>
            <p:nvPr/>
          </p:nvSpPr>
          <p:spPr>
            <a:xfrm>
              <a:off x="7327879" y="5770669"/>
              <a:ext cx="2395495" cy="931954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Criação do usuário comum de acordo com as regras do negócio.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Group 36">
            <a:extLst>
              <a:ext uri="{FF2B5EF4-FFF2-40B4-BE49-F238E27FC236}">
                <a16:creationId xmlns:a16="http://schemas.microsoft.com/office/drawing/2014/main" id="{8B5226F7-549F-4534-B171-F3A17CF695D6}"/>
              </a:ext>
            </a:extLst>
          </p:cNvPr>
          <p:cNvGrpSpPr/>
          <p:nvPr/>
        </p:nvGrpSpPr>
        <p:grpSpPr>
          <a:xfrm>
            <a:off x="3724824" y="2157312"/>
            <a:ext cx="2557520" cy="1648826"/>
            <a:chOff x="7293986" y="4690130"/>
            <a:chExt cx="2463283" cy="2016225"/>
          </a:xfrm>
          <a:solidFill>
            <a:srgbClr val="FF4444"/>
          </a:solidFill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275F3EF1-AC42-4D42-A6AD-4F5765F37583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grpFill/>
            <a:ln>
              <a:solidFill>
                <a:srgbClr val="FF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D29DD69-5DAC-4E5B-97A1-15A3C723E24E}"/>
                </a:ext>
              </a:extLst>
            </p:cNvPr>
            <p:cNvSpPr/>
            <p:nvPr/>
          </p:nvSpPr>
          <p:spPr>
            <a:xfrm>
              <a:off x="7314695" y="4836896"/>
              <a:ext cx="2442574" cy="106869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UsuarioComum</a:t>
              </a:r>
              <a:r>
                <a:rPr lang="pt-BR" sz="1814" b="1" dirty="0">
                  <a:solidFill>
                    <a:prstClr val="white"/>
                  </a:solidFill>
                </a:rPr>
                <a:t> </a:t>
              </a:r>
              <a:r>
                <a:rPr lang="pt-BR" sz="1814" b="1" dirty="0" err="1">
                  <a:solidFill>
                    <a:prstClr val="white"/>
                  </a:solidFill>
                </a:rPr>
                <a:t>Controller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REST </a:t>
              </a:r>
              <a:r>
                <a:rPr lang="pt-BR" sz="1451" dirty="0" err="1">
                  <a:solidFill>
                    <a:prstClr val="white"/>
                  </a:solidFill>
                </a:rPr>
                <a:t>Controller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F1F1A69D-85E1-4965-86ED-077316BFA034}"/>
                </a:ext>
              </a:extLst>
            </p:cNvPr>
            <p:cNvSpPr/>
            <p:nvPr/>
          </p:nvSpPr>
          <p:spPr>
            <a:xfrm>
              <a:off x="7314695" y="6025343"/>
              <a:ext cx="2395495" cy="38592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CRUD dos usuários comuns.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757C1B92-8E76-4E61-A88A-F6157D7E8856}"/>
              </a:ext>
            </a:extLst>
          </p:cNvPr>
          <p:cNvCxnSpPr>
            <a:cxnSpLocks/>
            <a:stCxn id="51" idx="0"/>
          </p:cNvCxnSpPr>
          <p:nvPr/>
        </p:nvCxnSpPr>
        <p:spPr>
          <a:xfrm rot="5400000" flipH="1" flipV="1">
            <a:off x="2086228" y="3285128"/>
            <a:ext cx="1650840" cy="1044034"/>
          </a:xfrm>
          <a:prstGeom prst="bentConnector3">
            <a:avLst>
              <a:gd name="adj1" fmla="val 100303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63DC2081-AF9A-47C3-8652-D4B0305593C2}"/>
              </a:ext>
            </a:extLst>
          </p:cNvPr>
          <p:cNvCxnSpPr>
            <a:cxnSpLocks/>
            <a:stCxn id="36" idx="0"/>
            <a:endCxn id="3" idx="2"/>
          </p:cNvCxnSpPr>
          <p:nvPr/>
        </p:nvCxnSpPr>
        <p:spPr>
          <a:xfrm rot="5400000" flipH="1" flipV="1">
            <a:off x="6396917" y="3289740"/>
            <a:ext cx="635194" cy="20504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6">
            <a:extLst>
              <a:ext uri="{FF2B5EF4-FFF2-40B4-BE49-F238E27FC236}">
                <a16:creationId xmlns:a16="http://schemas.microsoft.com/office/drawing/2014/main" id="{4C9153FA-BF07-4766-B4F5-5CD150ED3143}"/>
              </a:ext>
            </a:extLst>
          </p:cNvPr>
          <p:cNvGrpSpPr/>
          <p:nvPr/>
        </p:nvGrpSpPr>
        <p:grpSpPr>
          <a:xfrm>
            <a:off x="6500669" y="282303"/>
            <a:ext cx="2557521" cy="1648826"/>
            <a:chOff x="7293985" y="4690129"/>
            <a:chExt cx="2463284" cy="2016225"/>
          </a:xfrm>
          <a:solidFill>
            <a:schemeClr val="accent6">
              <a:lumMod val="75000"/>
            </a:schemeClr>
          </a:solidFill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8D13CE29-4722-4EDD-81F9-D63E085EBAAA}"/>
                </a:ext>
              </a:extLst>
            </p:cNvPr>
            <p:cNvSpPr/>
            <p:nvPr/>
          </p:nvSpPr>
          <p:spPr>
            <a:xfrm>
              <a:off x="7293985" y="4690129"/>
              <a:ext cx="2463283" cy="2016225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E5C85845-93E2-471B-808E-882EB606BFD1}"/>
                </a:ext>
              </a:extLst>
            </p:cNvPr>
            <p:cNvSpPr/>
            <p:nvPr/>
          </p:nvSpPr>
          <p:spPr>
            <a:xfrm>
              <a:off x="7314695" y="4699975"/>
              <a:ext cx="2442574" cy="1068696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GrupoLocomocao</a:t>
              </a:r>
              <a:r>
                <a:rPr lang="pt-BR" sz="1814" b="1" dirty="0">
                  <a:solidFill>
                    <a:prstClr val="white"/>
                  </a:solidFill>
                </a:rPr>
                <a:t> Service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</a:t>
              </a:r>
              <a:r>
                <a:rPr lang="pt-BR" sz="1451" dirty="0" err="1">
                  <a:solidFill>
                    <a:prstClr val="white"/>
                  </a:solidFill>
                </a:rPr>
                <a:t>service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47CCDADE-A1EB-474C-A335-5F0AFB153E92}"/>
                </a:ext>
              </a:extLst>
            </p:cNvPr>
            <p:cNvSpPr/>
            <p:nvPr/>
          </p:nvSpPr>
          <p:spPr>
            <a:xfrm>
              <a:off x="7333149" y="5770986"/>
              <a:ext cx="2395495" cy="931954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Criação do grupo de locomoção de acordo com as regras do negócio.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Group 36">
            <a:extLst>
              <a:ext uri="{FF2B5EF4-FFF2-40B4-BE49-F238E27FC236}">
                <a16:creationId xmlns:a16="http://schemas.microsoft.com/office/drawing/2014/main" id="{96857728-35A3-4240-8E1C-973BC36EB822}"/>
              </a:ext>
            </a:extLst>
          </p:cNvPr>
          <p:cNvGrpSpPr/>
          <p:nvPr/>
        </p:nvGrpSpPr>
        <p:grpSpPr>
          <a:xfrm>
            <a:off x="9325397" y="267924"/>
            <a:ext cx="2557520" cy="1648826"/>
            <a:chOff x="7293986" y="4690130"/>
            <a:chExt cx="2463283" cy="2016225"/>
          </a:xfrm>
          <a:solidFill>
            <a:schemeClr val="accent6">
              <a:lumMod val="75000"/>
            </a:schemeClr>
          </a:solidFill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64C809BD-9DFC-41CC-B8FC-FCED8AF463FF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CC6D4E5-EDEB-42CB-95CA-7A0B01A4411A}"/>
                </a:ext>
              </a:extLst>
            </p:cNvPr>
            <p:cNvSpPr/>
            <p:nvPr/>
          </p:nvSpPr>
          <p:spPr>
            <a:xfrm>
              <a:off x="7314695" y="4711384"/>
              <a:ext cx="2442574" cy="727309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Viagem Service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</a:t>
              </a:r>
              <a:r>
                <a:rPr lang="pt-BR" sz="1451" dirty="0" err="1">
                  <a:solidFill>
                    <a:prstClr val="white"/>
                  </a:solidFill>
                </a:rPr>
                <a:t>service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</p:grpSp>
      <p:grpSp>
        <p:nvGrpSpPr>
          <p:cNvPr id="54" name="Group 36">
            <a:extLst>
              <a:ext uri="{FF2B5EF4-FFF2-40B4-BE49-F238E27FC236}">
                <a16:creationId xmlns:a16="http://schemas.microsoft.com/office/drawing/2014/main" id="{3C75B054-5AFC-4CF9-A18A-5F25B5EC27FE}"/>
              </a:ext>
            </a:extLst>
          </p:cNvPr>
          <p:cNvGrpSpPr/>
          <p:nvPr/>
        </p:nvGrpSpPr>
        <p:grpSpPr>
          <a:xfrm>
            <a:off x="6511420" y="2157312"/>
            <a:ext cx="2557520" cy="1648826"/>
            <a:chOff x="7293986" y="4690130"/>
            <a:chExt cx="2463283" cy="2016225"/>
          </a:xfrm>
          <a:solidFill>
            <a:srgbClr val="FF4444"/>
          </a:solidFill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125DAA00-8E47-450F-872B-57F3E05DD384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grpFill/>
            <a:ln>
              <a:solidFill>
                <a:srgbClr val="FF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DA27AB69-5000-4CF9-8292-67F20D30B295}"/>
                </a:ext>
              </a:extLst>
            </p:cNvPr>
            <p:cNvSpPr/>
            <p:nvPr/>
          </p:nvSpPr>
          <p:spPr>
            <a:xfrm>
              <a:off x="7314695" y="4836896"/>
              <a:ext cx="2442574" cy="106869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GrupoLocomocao</a:t>
              </a:r>
              <a:r>
                <a:rPr lang="pt-BR" sz="1814" b="1" dirty="0">
                  <a:solidFill>
                    <a:prstClr val="white"/>
                  </a:solidFill>
                </a:rPr>
                <a:t> </a:t>
              </a:r>
              <a:r>
                <a:rPr lang="pt-BR" sz="1814" b="1" dirty="0" err="1">
                  <a:solidFill>
                    <a:prstClr val="white"/>
                  </a:solidFill>
                </a:rPr>
                <a:t>Controller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REST </a:t>
              </a:r>
              <a:r>
                <a:rPr lang="pt-BR" sz="1451" dirty="0" err="1">
                  <a:solidFill>
                    <a:prstClr val="white"/>
                  </a:solidFill>
                </a:rPr>
                <a:t>Controller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1A2E0853-E565-4903-95F0-06BCF6570F8D}"/>
                </a:ext>
              </a:extLst>
            </p:cNvPr>
            <p:cNvSpPr/>
            <p:nvPr/>
          </p:nvSpPr>
          <p:spPr>
            <a:xfrm>
              <a:off x="7314695" y="6025343"/>
              <a:ext cx="2395495" cy="65893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CRUD dos grupos de locomoção.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Group 36">
            <a:extLst>
              <a:ext uri="{FF2B5EF4-FFF2-40B4-BE49-F238E27FC236}">
                <a16:creationId xmlns:a16="http://schemas.microsoft.com/office/drawing/2014/main" id="{4F8E56E3-F122-40F0-B8D1-6D1F58214950}"/>
              </a:ext>
            </a:extLst>
          </p:cNvPr>
          <p:cNvGrpSpPr/>
          <p:nvPr/>
        </p:nvGrpSpPr>
        <p:grpSpPr>
          <a:xfrm>
            <a:off x="9325397" y="2157312"/>
            <a:ext cx="2557520" cy="1648826"/>
            <a:chOff x="7293986" y="4690130"/>
            <a:chExt cx="2463283" cy="2016225"/>
          </a:xfrm>
          <a:solidFill>
            <a:srgbClr val="FF4444"/>
          </a:solidFill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B7E8457C-C598-429A-8B5B-536E1658F5F5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grpFill/>
            <a:ln>
              <a:solidFill>
                <a:srgbClr val="FF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BFE9DAB1-5D2D-42CB-AA2F-6410E12BA3E7}"/>
                </a:ext>
              </a:extLst>
            </p:cNvPr>
            <p:cNvSpPr/>
            <p:nvPr/>
          </p:nvSpPr>
          <p:spPr>
            <a:xfrm>
              <a:off x="7314695" y="4836896"/>
              <a:ext cx="2442574" cy="72730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Viagem </a:t>
              </a:r>
              <a:r>
                <a:rPr lang="pt-BR" sz="1814" b="1" dirty="0" err="1">
                  <a:solidFill>
                    <a:prstClr val="white"/>
                  </a:solidFill>
                </a:rPr>
                <a:t>Controller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REST </a:t>
              </a:r>
              <a:r>
                <a:rPr lang="pt-BR" sz="1451" dirty="0" err="1">
                  <a:solidFill>
                    <a:prstClr val="white"/>
                  </a:solidFill>
                </a:rPr>
                <a:t>Controller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D1368D47-EB87-4097-A84F-E4A2C9B86D05}"/>
                </a:ext>
              </a:extLst>
            </p:cNvPr>
            <p:cNvSpPr/>
            <p:nvPr/>
          </p:nvSpPr>
          <p:spPr>
            <a:xfrm>
              <a:off x="7314695" y="6025343"/>
              <a:ext cx="2395495" cy="65893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CRUD das viagens realizadas pelas usuárias.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sp>
        <p:nvSpPr>
          <p:cNvPr id="68" name="Retângulo 67">
            <a:extLst>
              <a:ext uri="{FF2B5EF4-FFF2-40B4-BE49-F238E27FC236}">
                <a16:creationId xmlns:a16="http://schemas.microsoft.com/office/drawing/2014/main" id="{D4E0FF61-B0F9-482B-A2CC-26F4BC4D0E80}"/>
              </a:ext>
            </a:extLst>
          </p:cNvPr>
          <p:cNvSpPr/>
          <p:nvPr/>
        </p:nvSpPr>
        <p:spPr>
          <a:xfrm>
            <a:off x="9325394" y="1137409"/>
            <a:ext cx="2579095" cy="538865"/>
          </a:xfrm>
          <a:prstGeom prst="rect">
            <a:avLst/>
          </a:prstGeom>
          <a:solidFill>
            <a:srgbClr val="32BE60"/>
          </a:solidFill>
          <a:ln>
            <a:solidFill>
              <a:srgbClr val="32BE60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Criação da viagem de acordo com as regras do negócio.</a:t>
            </a:r>
            <a:endParaRPr lang="pt-BR" sz="1088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4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06400" y="667656"/>
            <a:ext cx="1039495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pt-BR" sz="4200" b="1" dirty="0">
                <a:solidFill>
                  <a:srgbClr val="545454"/>
                </a:solidFill>
                <a:latin typeface="Open Sans 1 Bold"/>
              </a:rPr>
              <a:t>Protótipos de tela</a:t>
            </a:r>
          </a:p>
          <a:p>
            <a:pPr>
              <a:spcAft>
                <a:spcPts val="1800"/>
              </a:spcAft>
            </a:pPr>
            <a:r>
              <a:rPr lang="pt-BR" sz="4200" b="1" dirty="0">
                <a:solidFill>
                  <a:srgbClr val="545454"/>
                </a:solidFill>
                <a:latin typeface="Open Sans 1 Bold"/>
              </a:rPr>
              <a:t>AWS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567" y="1466850"/>
            <a:ext cx="53911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4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871073" y="2459504"/>
            <a:ext cx="5421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Obrigado pela atenção :)</a:t>
            </a:r>
          </a:p>
        </p:txBody>
      </p:sp>
      <p:pic>
        <p:nvPicPr>
          <p:cNvPr id="3" name="Imagem 2" descr="Logotipo, Ícone&#10;&#10;Descrição gerada automaticamente">
            <a:extLst>
              <a:ext uri="{FF2B5EF4-FFF2-40B4-BE49-F238E27FC236}">
                <a16:creationId xmlns:a16="http://schemas.microsoft.com/office/drawing/2014/main" id="{96F5548A-497B-4DD4-8D3A-779CA075A2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00" y="808370"/>
            <a:ext cx="5919294" cy="591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4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06400" y="667656"/>
            <a:ext cx="6495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Segurança da mulher na locomoção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406400" y="2799211"/>
            <a:ext cx="6276749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Acreditamos que a liberdade de ir e vir com segurança é fundamental!</a:t>
            </a:r>
          </a:p>
          <a:p>
            <a:pPr marL="342900" indent="-342900" algn="just">
              <a:spcAft>
                <a:spcPts val="400"/>
              </a:spcAft>
              <a:buClr>
                <a:srgbClr val="FF5B5B"/>
              </a:buClr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  <a:p>
            <a:pPr marL="342900" indent="-342900" algn="just"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Promover a segurança das mulheres na locomoção do dia a dia.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7" y="2262187"/>
            <a:ext cx="5024437" cy="50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06400" y="667656"/>
            <a:ext cx="7631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Assédio sexual no Brasil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4660776" y="1820017"/>
            <a:ext cx="5529311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Quatro em cada dez brasileiras (42%) já foram vítimas de assédio sexual no Brasil. </a:t>
            </a:r>
          </a:p>
        </p:txBody>
      </p:sp>
      <p:pic>
        <p:nvPicPr>
          <p:cNvPr id="10" name="Gráfico 9" descr="Duas mulheres com preenchimento sólido">
            <a:extLst>
              <a:ext uri="{FF2B5EF4-FFF2-40B4-BE49-F238E27FC236}">
                <a16:creationId xmlns:a16="http://schemas.microsoft.com/office/drawing/2014/main" id="{7513C371-B052-4C6D-A3D0-CC6079BC2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937" y="1820017"/>
            <a:ext cx="914400" cy="914400"/>
          </a:xfrm>
          <a:prstGeom prst="rect">
            <a:avLst/>
          </a:prstGeom>
        </p:spPr>
      </p:pic>
      <p:pic>
        <p:nvPicPr>
          <p:cNvPr id="11" name="Gráfico 10" descr="Duas mulheres com preenchimento sólido">
            <a:extLst>
              <a:ext uri="{FF2B5EF4-FFF2-40B4-BE49-F238E27FC236}">
                <a16:creationId xmlns:a16="http://schemas.microsoft.com/office/drawing/2014/main" id="{DDE3DC2B-5F87-4AF6-8C15-B42102499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9098" y="1820017"/>
            <a:ext cx="914400" cy="914400"/>
          </a:xfrm>
          <a:prstGeom prst="rect">
            <a:avLst/>
          </a:prstGeom>
        </p:spPr>
      </p:pic>
      <p:pic>
        <p:nvPicPr>
          <p:cNvPr id="12" name="Gráfico 11" descr="Duas mulheres com preenchimento sólido">
            <a:extLst>
              <a:ext uri="{FF2B5EF4-FFF2-40B4-BE49-F238E27FC236}">
                <a16:creationId xmlns:a16="http://schemas.microsoft.com/office/drawing/2014/main" id="{ADD161A1-CEB8-48AC-A2C8-73AE8D383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4259" y="1820017"/>
            <a:ext cx="914400" cy="914400"/>
          </a:xfrm>
          <a:prstGeom prst="rect">
            <a:avLst/>
          </a:prstGeom>
        </p:spPr>
      </p:pic>
      <p:pic>
        <p:nvPicPr>
          <p:cNvPr id="13" name="Gráfico 12" descr="Duas mulheres com preenchimento sólido">
            <a:extLst>
              <a:ext uri="{FF2B5EF4-FFF2-40B4-BE49-F238E27FC236}">
                <a16:creationId xmlns:a16="http://schemas.microsoft.com/office/drawing/2014/main" id="{4D18B030-D581-41AA-B031-259F5E63F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9420" y="1820017"/>
            <a:ext cx="914400" cy="914400"/>
          </a:xfrm>
          <a:prstGeom prst="rect">
            <a:avLst/>
          </a:prstGeom>
        </p:spPr>
      </p:pic>
      <p:pic>
        <p:nvPicPr>
          <p:cNvPr id="14" name="Gráfico 13" descr="Duas mulheres com preenchimento sólido">
            <a:extLst>
              <a:ext uri="{FF2B5EF4-FFF2-40B4-BE49-F238E27FC236}">
                <a16:creationId xmlns:a16="http://schemas.microsoft.com/office/drawing/2014/main" id="{065AA30B-F6C2-4B7F-AE3A-FDF36F754B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4581" y="1820017"/>
            <a:ext cx="914400" cy="9144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29809E-AE01-44A8-92FA-BE8A7C6F801B}"/>
              </a:ext>
            </a:extLst>
          </p:cNvPr>
          <p:cNvSpPr txBox="1"/>
          <p:nvPr/>
        </p:nvSpPr>
        <p:spPr>
          <a:xfrm>
            <a:off x="4660776" y="3386831"/>
            <a:ext cx="5878578" cy="3364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56% das mulheres entre 16 e 24 anos relatam ter sido assediadas: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Nas ruas;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 transporte público;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 trabalho;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Na escola;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Na faculdade;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Em casa.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8C1AB3D-6388-4EA7-8805-54E982F3F09B}"/>
              </a:ext>
            </a:extLst>
          </p:cNvPr>
          <p:cNvGrpSpPr/>
          <p:nvPr/>
        </p:nvGrpSpPr>
        <p:grpSpPr>
          <a:xfrm>
            <a:off x="1405001" y="3886632"/>
            <a:ext cx="2208837" cy="2078799"/>
            <a:chOff x="1016276" y="3904388"/>
            <a:chExt cx="2208837" cy="2078799"/>
          </a:xfrm>
        </p:grpSpPr>
        <p:graphicFrame>
          <p:nvGraphicFramePr>
            <p:cNvPr id="17" name="Gráfico 16">
              <a:extLst>
                <a:ext uri="{FF2B5EF4-FFF2-40B4-BE49-F238E27FC236}">
                  <a16:creationId xmlns:a16="http://schemas.microsoft.com/office/drawing/2014/main" id="{D26D0255-234D-49E5-90AE-60CAE3F0A91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33441632"/>
                </p:ext>
              </p:extLst>
            </p:nvPr>
          </p:nvGraphicFramePr>
          <p:xfrm>
            <a:off x="1016276" y="3904388"/>
            <a:ext cx="2208837" cy="20787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83B8216-147A-4C46-B5CB-E27144760316}"/>
                </a:ext>
              </a:extLst>
            </p:cNvPr>
            <p:cNvSpPr txBox="1"/>
            <p:nvPr/>
          </p:nvSpPr>
          <p:spPr>
            <a:xfrm>
              <a:off x="1608337" y="4692924"/>
              <a:ext cx="1037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1 Bold"/>
                </a:rPr>
                <a:t>56%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20A7B58-9277-4194-9AEA-807F1B390169}"/>
              </a:ext>
            </a:extLst>
          </p:cNvPr>
          <p:cNvSpPr txBox="1"/>
          <p:nvPr/>
        </p:nvSpPr>
        <p:spPr>
          <a:xfrm>
            <a:off x="9277164" y="6342675"/>
            <a:ext cx="291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Pesquisa Datafolha, 2017</a:t>
            </a:r>
          </a:p>
        </p:txBody>
      </p:sp>
    </p:spTree>
    <p:extLst>
      <p:ext uri="{BB962C8B-B14F-4D97-AF65-F5344CB8AC3E}">
        <p14:creationId xmlns:p14="http://schemas.microsoft.com/office/powerpoint/2010/main" val="253182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06400" y="667656"/>
            <a:ext cx="7631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Assédio sexual no Brasil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4660776" y="1820017"/>
            <a:ext cx="5529311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Metade das mulheres brasileiras afirmou já ter sido seguida na rua.</a:t>
            </a:r>
          </a:p>
        </p:txBody>
      </p:sp>
      <p:pic>
        <p:nvPicPr>
          <p:cNvPr id="10" name="Gráfico 9" descr="Duas mulheres com preenchimento sólido">
            <a:extLst>
              <a:ext uri="{FF2B5EF4-FFF2-40B4-BE49-F238E27FC236}">
                <a16:creationId xmlns:a16="http://schemas.microsoft.com/office/drawing/2014/main" id="{7513C371-B052-4C6D-A3D0-CC6079BC2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937" y="1820017"/>
            <a:ext cx="914400" cy="914400"/>
          </a:xfrm>
          <a:prstGeom prst="rect">
            <a:avLst/>
          </a:prstGeom>
        </p:spPr>
      </p:pic>
      <p:pic>
        <p:nvPicPr>
          <p:cNvPr id="11" name="Gráfico 10" descr="Duas mulheres com preenchimento sólido">
            <a:extLst>
              <a:ext uri="{FF2B5EF4-FFF2-40B4-BE49-F238E27FC236}">
                <a16:creationId xmlns:a16="http://schemas.microsoft.com/office/drawing/2014/main" id="{DDE3DC2B-5F87-4AF6-8C15-B42102499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9098" y="1820017"/>
            <a:ext cx="914400" cy="914400"/>
          </a:xfrm>
          <a:prstGeom prst="rect">
            <a:avLst/>
          </a:prstGeom>
        </p:spPr>
      </p:pic>
      <p:pic>
        <p:nvPicPr>
          <p:cNvPr id="12" name="Gráfico 11" descr="Duas mulheres com preenchimento sólido">
            <a:extLst>
              <a:ext uri="{FF2B5EF4-FFF2-40B4-BE49-F238E27FC236}">
                <a16:creationId xmlns:a16="http://schemas.microsoft.com/office/drawing/2014/main" id="{ADD161A1-CEB8-48AC-A2C8-73AE8D3835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000"/>
          <a:stretch/>
        </p:blipFill>
        <p:spPr>
          <a:xfrm>
            <a:off x="1904259" y="1820017"/>
            <a:ext cx="457201" cy="914400"/>
          </a:xfrm>
          <a:prstGeom prst="rect">
            <a:avLst/>
          </a:prstGeom>
        </p:spPr>
      </p:pic>
      <p:pic>
        <p:nvPicPr>
          <p:cNvPr id="13" name="Gráfico 12" descr="Duas mulheres com preenchimento sólido">
            <a:extLst>
              <a:ext uri="{FF2B5EF4-FFF2-40B4-BE49-F238E27FC236}">
                <a16:creationId xmlns:a16="http://schemas.microsoft.com/office/drawing/2014/main" id="{4D18B030-D581-41AA-B031-259F5E63F1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9420" y="1820017"/>
            <a:ext cx="914400" cy="914400"/>
          </a:xfrm>
          <a:prstGeom prst="rect">
            <a:avLst/>
          </a:prstGeom>
        </p:spPr>
      </p:pic>
      <p:pic>
        <p:nvPicPr>
          <p:cNvPr id="14" name="Gráfico 13" descr="Duas mulheres com preenchimento sólido">
            <a:extLst>
              <a:ext uri="{FF2B5EF4-FFF2-40B4-BE49-F238E27FC236}">
                <a16:creationId xmlns:a16="http://schemas.microsoft.com/office/drawing/2014/main" id="{065AA30B-F6C2-4B7F-AE3A-FDF36F754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4581" y="1820017"/>
            <a:ext cx="914400" cy="9144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29809E-AE01-44A8-92FA-BE8A7C6F801B}"/>
              </a:ext>
            </a:extLst>
          </p:cNvPr>
          <p:cNvSpPr txBox="1"/>
          <p:nvPr/>
        </p:nvSpPr>
        <p:spPr>
          <a:xfrm>
            <a:off x="2675135" y="3055781"/>
            <a:ext cx="6823973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Situação em que sentiram mais medo de sofrer assédio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20A7B58-9277-4194-9AEA-807F1B390169}"/>
              </a:ext>
            </a:extLst>
          </p:cNvPr>
          <p:cNvSpPr txBox="1"/>
          <p:nvPr/>
        </p:nvSpPr>
        <p:spPr>
          <a:xfrm>
            <a:off x="10499056" y="6350367"/>
            <a:ext cx="157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YouGov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, 2016</a:t>
            </a:r>
          </a:p>
        </p:txBody>
      </p:sp>
      <p:pic>
        <p:nvPicPr>
          <p:cNvPr id="15" name="Gráfico 14" descr="Duas mulheres com preenchimento sólido">
            <a:extLst>
              <a:ext uri="{FF2B5EF4-FFF2-40B4-BE49-F238E27FC236}">
                <a16:creationId xmlns:a16="http://schemas.microsoft.com/office/drawing/2014/main" id="{9ED06275-0876-466F-9A5D-89D2AFE57E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000"/>
          <a:stretch/>
        </p:blipFill>
        <p:spPr>
          <a:xfrm>
            <a:off x="2217934" y="1820017"/>
            <a:ext cx="457201" cy="914400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CAD7EE9B-9081-4211-B9D0-1253A52EBD1F}"/>
              </a:ext>
            </a:extLst>
          </p:cNvPr>
          <p:cNvGrpSpPr/>
          <p:nvPr/>
        </p:nvGrpSpPr>
        <p:grpSpPr>
          <a:xfrm>
            <a:off x="792758" y="3812505"/>
            <a:ext cx="2210471" cy="2432815"/>
            <a:chOff x="741956" y="3812505"/>
            <a:chExt cx="2210471" cy="2432815"/>
          </a:xfrm>
        </p:grpSpPr>
        <p:pic>
          <p:nvPicPr>
            <p:cNvPr id="3" name="Imagem 2" descr="Imagem digital fictícia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46FED079-E80A-4F55-8F6D-BC7A8CE46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711" y="3812505"/>
              <a:ext cx="1656962" cy="165696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6C5FBA9-2EFF-4D5E-AA5B-A69188210ACE}"/>
                </a:ext>
              </a:extLst>
            </p:cNvPr>
            <p:cNvSpPr txBox="1"/>
            <p:nvPr/>
          </p:nvSpPr>
          <p:spPr>
            <a:xfrm>
              <a:off x="741956" y="5598989"/>
              <a:ext cx="221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1 Bold"/>
                </a:rPr>
                <a:t>70% </a:t>
              </a:r>
              <a:b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1 Bold"/>
                </a:rPr>
              </a:b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1 Bold"/>
                </a:rPr>
                <a:t>andar pelas ruas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DDA1547-1D2E-46C0-B076-BDA7EE5124F0}"/>
              </a:ext>
            </a:extLst>
          </p:cNvPr>
          <p:cNvGrpSpPr/>
          <p:nvPr/>
        </p:nvGrpSpPr>
        <p:grpSpPr>
          <a:xfrm>
            <a:off x="4660776" y="3812505"/>
            <a:ext cx="2521259" cy="2663121"/>
            <a:chOff x="4379423" y="4004487"/>
            <a:chExt cx="2521259" cy="2663121"/>
          </a:xfrm>
        </p:grpSpPr>
        <p:pic>
          <p:nvPicPr>
            <p:cNvPr id="9" name="Gráfico 8" descr="Cidade com preenchimento sólido">
              <a:extLst>
                <a:ext uri="{FF2B5EF4-FFF2-40B4-BE49-F238E27FC236}">
                  <a16:creationId xmlns:a16="http://schemas.microsoft.com/office/drawing/2014/main" id="{33FEC33D-AC52-4E44-9515-1E4474CC0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75444" y="4233087"/>
              <a:ext cx="1329219" cy="1329219"/>
            </a:xfrm>
            <a:prstGeom prst="rect">
              <a:avLst/>
            </a:prstGeom>
          </p:spPr>
        </p:pic>
        <p:pic>
          <p:nvPicPr>
            <p:cNvPr id="30" name="Gráfico 29" descr="Lua com preenchimento sólido">
              <a:extLst>
                <a:ext uri="{FF2B5EF4-FFF2-40B4-BE49-F238E27FC236}">
                  <a16:creationId xmlns:a16="http://schemas.microsoft.com/office/drawing/2014/main" id="{AD23515B-D87F-4A06-A4C5-E5461F653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953995" y="4004487"/>
              <a:ext cx="457200" cy="457200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2EE190EC-7638-4360-B517-B3FBF360D1E1}"/>
                </a:ext>
              </a:extLst>
            </p:cNvPr>
            <p:cNvSpPr txBox="1"/>
            <p:nvPr/>
          </p:nvSpPr>
          <p:spPr>
            <a:xfrm>
              <a:off x="4379423" y="5744278"/>
              <a:ext cx="25212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1 Bold"/>
                </a:rPr>
                <a:t>69% </a:t>
              </a:r>
              <a:b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1 Bold"/>
                </a:rPr>
              </a:b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1 Bold"/>
                </a:rPr>
                <a:t>sair ou chegar em casa à noite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18640411-300C-4B43-8468-044363847C79}"/>
              </a:ext>
            </a:extLst>
          </p:cNvPr>
          <p:cNvGrpSpPr/>
          <p:nvPr/>
        </p:nvGrpSpPr>
        <p:grpSpPr>
          <a:xfrm>
            <a:off x="8877459" y="4041105"/>
            <a:ext cx="2521259" cy="2153344"/>
            <a:chOff x="8016534" y="4166271"/>
            <a:chExt cx="2521259" cy="2153344"/>
          </a:xfrm>
        </p:grpSpPr>
        <p:pic>
          <p:nvPicPr>
            <p:cNvPr id="33" name="Gráfico 32" descr="Ônibus com preenchimento sólido">
              <a:extLst>
                <a:ext uri="{FF2B5EF4-FFF2-40B4-BE49-F238E27FC236}">
                  <a16:creationId xmlns:a16="http://schemas.microsoft.com/office/drawing/2014/main" id="{C0CDA613-2DD1-4116-871D-FC89D84B1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516931" y="4166271"/>
              <a:ext cx="1329219" cy="1329219"/>
            </a:xfrm>
            <a:prstGeom prst="rect">
              <a:avLst/>
            </a:prstGeom>
          </p:spPr>
        </p:pic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900EAD3C-7C33-4BE9-92A5-999212E65CD8}"/>
                </a:ext>
              </a:extLst>
            </p:cNvPr>
            <p:cNvSpPr txBox="1"/>
            <p:nvPr/>
          </p:nvSpPr>
          <p:spPr>
            <a:xfrm>
              <a:off x="8016534" y="5673284"/>
              <a:ext cx="25212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1 Bold"/>
                </a:rPr>
                <a:t>68% </a:t>
              </a:r>
              <a:b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1 Bold"/>
                </a:rPr>
              </a:b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1 Bold"/>
                </a:rPr>
                <a:t>no transporte público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0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0" y="289124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Solução proposta</a:t>
            </a:r>
          </a:p>
        </p:txBody>
      </p:sp>
    </p:spTree>
    <p:extLst>
      <p:ext uri="{BB962C8B-B14F-4D97-AF65-F5344CB8AC3E}">
        <p14:creationId xmlns:p14="http://schemas.microsoft.com/office/powerpoint/2010/main" val="26772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4" y="1626710"/>
            <a:ext cx="10953750" cy="35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2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819942" y="2413337"/>
            <a:ext cx="6552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Mapa de Persona</a:t>
            </a:r>
          </a:p>
        </p:txBody>
      </p:sp>
    </p:spTree>
    <p:extLst>
      <p:ext uri="{BB962C8B-B14F-4D97-AF65-F5344CB8AC3E}">
        <p14:creationId xmlns:p14="http://schemas.microsoft.com/office/powerpoint/2010/main" val="31232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Agrupar 58">
            <a:extLst>
              <a:ext uri="{FF2B5EF4-FFF2-40B4-BE49-F238E27FC236}">
                <a16:creationId xmlns:a16="http://schemas.microsoft.com/office/drawing/2014/main" id="{8E0FD1E9-95C6-4B38-9FD7-C32581A481B7}"/>
              </a:ext>
            </a:extLst>
          </p:cNvPr>
          <p:cNvGrpSpPr/>
          <p:nvPr/>
        </p:nvGrpSpPr>
        <p:grpSpPr>
          <a:xfrm>
            <a:off x="248575" y="142044"/>
            <a:ext cx="11664759" cy="6550488"/>
            <a:chOff x="842329" y="304798"/>
            <a:chExt cx="10356894" cy="6474823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6940F7AD-3365-460D-A603-B278EDFFBF40}"/>
                </a:ext>
              </a:extLst>
            </p:cNvPr>
            <p:cNvGrpSpPr/>
            <p:nvPr/>
          </p:nvGrpSpPr>
          <p:grpSpPr>
            <a:xfrm>
              <a:off x="842329" y="304798"/>
              <a:ext cx="10356894" cy="6474823"/>
              <a:chOff x="842329" y="304798"/>
              <a:chExt cx="10356894" cy="6474823"/>
            </a:xfrm>
          </p:grpSpPr>
          <p:pic>
            <p:nvPicPr>
              <p:cNvPr id="5" name="Imagem 4" descr="Interface gráfica do usuário, Aplicativo&#10;&#10;Descrição gerada automaticamente">
                <a:extLst>
                  <a:ext uri="{FF2B5EF4-FFF2-40B4-BE49-F238E27FC236}">
                    <a16:creationId xmlns:a16="http://schemas.microsoft.com/office/drawing/2014/main" id="{46584D6E-4D3C-4BCF-A3B4-23ACF7A728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-1" t="5587" r="275"/>
              <a:stretch/>
            </p:blipFill>
            <p:spPr>
              <a:xfrm>
                <a:off x="842329" y="304798"/>
                <a:ext cx="10356894" cy="6474823"/>
              </a:xfrm>
              <a:prstGeom prst="rect">
                <a:avLst/>
              </a:prstGeom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B9E3BA65-34F6-4568-B226-E365BBB2D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417" y="806378"/>
                <a:ext cx="1248845" cy="1248845"/>
              </a:xfrm>
              <a:prstGeom prst="rect">
                <a:avLst/>
              </a:prstGeom>
              <a:solidFill>
                <a:srgbClr val="E4D0F8"/>
              </a:solidFill>
            </p:spPr>
          </p:pic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A43BEAB-F1E6-468C-9FA6-715BC0F13823}"/>
                </a:ext>
              </a:extLst>
            </p:cNvPr>
            <p:cNvSpPr txBox="1"/>
            <p:nvPr/>
          </p:nvSpPr>
          <p:spPr>
            <a:xfrm>
              <a:off x="1062446" y="2272937"/>
              <a:ext cx="238614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00" dirty="0"/>
                <a:t>Ouço relatos de outras comerciantes que já sofreram assédio.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A76E5AC-257B-45D6-B850-CD3BDBB960AA}"/>
                </a:ext>
              </a:extLst>
            </p:cNvPr>
            <p:cNvSpPr txBox="1"/>
            <p:nvPr/>
          </p:nvSpPr>
          <p:spPr>
            <a:xfrm>
              <a:off x="1390776" y="3000270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Márcia Pereira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49EB767-975F-4EA8-A041-0383C7DBB987}"/>
                </a:ext>
              </a:extLst>
            </p:cNvPr>
            <p:cNvSpPr txBox="1"/>
            <p:nvPr/>
          </p:nvSpPr>
          <p:spPr>
            <a:xfrm>
              <a:off x="1399485" y="3200566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24 anos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3068F7B-03F0-4CBA-8CF9-11AB6036D406}"/>
                </a:ext>
              </a:extLst>
            </p:cNvPr>
            <p:cNvSpPr txBox="1"/>
            <p:nvPr/>
          </p:nvSpPr>
          <p:spPr>
            <a:xfrm>
              <a:off x="1541417" y="3421127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Vendedora Autônoma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845DE7B-175D-4F28-949C-FFE48B3AB2BA}"/>
                </a:ext>
              </a:extLst>
            </p:cNvPr>
            <p:cNvSpPr txBox="1"/>
            <p:nvPr/>
          </p:nvSpPr>
          <p:spPr>
            <a:xfrm>
              <a:off x="1362898" y="3617072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São Paulo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EAAF71E-F9BE-4E6A-9DB3-D1131B51872C}"/>
                </a:ext>
              </a:extLst>
            </p:cNvPr>
            <p:cNvSpPr txBox="1"/>
            <p:nvPr/>
          </p:nvSpPr>
          <p:spPr>
            <a:xfrm>
              <a:off x="1399485" y="3821725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Solteira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C97A2F1-F2DC-4CE8-AC6E-71EDD7782C39}"/>
                </a:ext>
              </a:extLst>
            </p:cNvPr>
            <p:cNvSpPr txBox="1"/>
            <p:nvPr/>
          </p:nvSpPr>
          <p:spPr>
            <a:xfrm>
              <a:off x="6096000" y="5181602"/>
              <a:ext cx="2377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Retornar para casa com segurança.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6567E85-7B16-456C-98F8-B27E7BAF1A80}"/>
                </a:ext>
              </a:extLst>
            </p:cNvPr>
            <p:cNvSpPr txBox="1"/>
            <p:nvPr/>
          </p:nvSpPr>
          <p:spPr>
            <a:xfrm>
              <a:off x="3548743" y="5043102"/>
              <a:ext cx="1058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Facebook;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/>
                <a:t>Whatsapp</a:t>
              </a:r>
              <a:r>
                <a:rPr lang="pt-BR" sz="1200" dirty="0"/>
                <a:t>;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Instagram;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A2FE135-31F1-4AFD-85A2-E2CAE65B0440}"/>
                </a:ext>
              </a:extLst>
            </p:cNvPr>
            <p:cNvSpPr txBox="1"/>
            <p:nvPr/>
          </p:nvSpPr>
          <p:spPr>
            <a:xfrm>
              <a:off x="4606834" y="5043101"/>
              <a:ext cx="1419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Beca Milano;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Olivier </a:t>
              </a:r>
              <a:r>
                <a:rPr lang="pt-BR" sz="1200" dirty="0" err="1"/>
                <a:t>Anquier</a:t>
              </a:r>
              <a:r>
                <a:rPr lang="pt-BR" sz="1200" dirty="0"/>
                <a:t>;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Rita Lobo.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F8CB876-4CAD-4BA1-806A-3DE647EC691E}"/>
                </a:ext>
              </a:extLst>
            </p:cNvPr>
            <p:cNvSpPr txBox="1"/>
            <p:nvPr/>
          </p:nvSpPr>
          <p:spPr>
            <a:xfrm>
              <a:off x="3583577" y="6083781"/>
              <a:ext cx="18941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Celular Android.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7A5D1E6-EF82-47CF-9CFC-5C7DFEE4DEB7}"/>
                </a:ext>
              </a:extLst>
            </p:cNvPr>
            <p:cNvSpPr txBox="1"/>
            <p:nvPr/>
          </p:nvSpPr>
          <p:spPr>
            <a:xfrm>
              <a:off x="6096000" y="6040237"/>
              <a:ext cx="2377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Possibilidade de fazer a sua rota para casa em grupo com outras mulheres.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1DB9EFF-DE1C-42F4-B923-DA509F15B117}"/>
                </a:ext>
              </a:extLst>
            </p:cNvPr>
            <p:cNvSpPr txBox="1"/>
            <p:nvPr/>
          </p:nvSpPr>
          <p:spPr>
            <a:xfrm>
              <a:off x="8743408" y="2782669"/>
              <a:ext cx="2377440" cy="117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200" dirty="0"/>
                <a:t>Medo de voltar para a casa sozinha a noite;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200" dirty="0"/>
                <a:t>Medo de sofrer assalto e/ou assédio.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82EE8E2-0C62-4381-B72B-E94970601FF3}"/>
                </a:ext>
              </a:extLst>
            </p:cNvPr>
            <p:cNvSpPr txBox="1"/>
            <p:nvPr/>
          </p:nvSpPr>
          <p:spPr>
            <a:xfrm>
              <a:off x="6187449" y="2834471"/>
              <a:ext cx="2377440" cy="172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200" dirty="0"/>
                <a:t>Voltar para a casa em segurança;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200" dirty="0"/>
                <a:t>Visualizar informações sobre rotas seguras;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200" dirty="0"/>
                <a:t>Andar em grupo com outras mulheres.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C8B2AE17-C280-4952-A11D-0D5DBC69E97C}"/>
                </a:ext>
              </a:extLst>
            </p:cNvPr>
            <p:cNvSpPr/>
            <p:nvPr/>
          </p:nvSpPr>
          <p:spPr>
            <a:xfrm>
              <a:off x="3668712" y="870857"/>
              <a:ext cx="1312592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7792BA45-0F20-45F8-A850-7996C8C86FAC}"/>
                </a:ext>
              </a:extLst>
            </p:cNvPr>
            <p:cNvSpPr/>
            <p:nvPr/>
          </p:nvSpPr>
          <p:spPr>
            <a:xfrm>
              <a:off x="4214948" y="1189407"/>
              <a:ext cx="1689465" cy="11498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0E1A4631-A919-4D93-8232-C6673AD8FE85}"/>
                </a:ext>
              </a:extLst>
            </p:cNvPr>
            <p:cNvSpPr/>
            <p:nvPr/>
          </p:nvSpPr>
          <p:spPr>
            <a:xfrm>
              <a:off x="3668715" y="1511503"/>
              <a:ext cx="1887354" cy="11498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A1C95C84-B3AF-408B-B81D-DB1D02989B4F}"/>
                </a:ext>
              </a:extLst>
            </p:cNvPr>
            <p:cNvSpPr/>
            <p:nvPr/>
          </p:nvSpPr>
          <p:spPr>
            <a:xfrm>
              <a:off x="4484917" y="1831827"/>
              <a:ext cx="1419497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922EE1BA-2E98-4D7D-A9A2-E2A76A8C295D}"/>
                </a:ext>
              </a:extLst>
            </p:cNvPr>
            <p:cNvSpPr/>
            <p:nvPr/>
          </p:nvSpPr>
          <p:spPr>
            <a:xfrm>
              <a:off x="4119154" y="2153924"/>
              <a:ext cx="1785259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51F94927-15D4-4130-915D-C9F8230DDC72}"/>
                </a:ext>
              </a:extLst>
            </p:cNvPr>
            <p:cNvSpPr/>
            <p:nvPr/>
          </p:nvSpPr>
          <p:spPr>
            <a:xfrm>
              <a:off x="3657607" y="2904477"/>
              <a:ext cx="1898462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4DEE5F24-A035-4246-BF50-3288EBADAADA}"/>
                </a:ext>
              </a:extLst>
            </p:cNvPr>
            <p:cNvSpPr/>
            <p:nvPr/>
          </p:nvSpPr>
          <p:spPr>
            <a:xfrm>
              <a:off x="3666316" y="3222002"/>
              <a:ext cx="191581" cy="11423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074F9AC-6293-45B9-B5C2-FF23B47D867A}"/>
                </a:ext>
              </a:extLst>
            </p:cNvPr>
            <p:cNvSpPr/>
            <p:nvPr/>
          </p:nvSpPr>
          <p:spPr>
            <a:xfrm>
              <a:off x="3657607" y="3540373"/>
              <a:ext cx="2246806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88FFCBC0-94BF-40C7-B2AE-5008B4DCE860}"/>
                </a:ext>
              </a:extLst>
            </p:cNvPr>
            <p:cNvSpPr/>
            <p:nvPr/>
          </p:nvSpPr>
          <p:spPr>
            <a:xfrm>
              <a:off x="3666316" y="3857898"/>
              <a:ext cx="2030858" cy="11243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C15BF64-BB00-426A-8D1C-55999024511C}"/>
                </a:ext>
              </a:extLst>
            </p:cNvPr>
            <p:cNvSpPr/>
            <p:nvPr/>
          </p:nvSpPr>
          <p:spPr>
            <a:xfrm>
              <a:off x="3670666" y="4184049"/>
              <a:ext cx="1180007" cy="11243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5B603E4B-E316-48E3-A7A3-B12FEC31C4E0}"/>
                </a:ext>
              </a:extLst>
            </p:cNvPr>
            <p:cNvSpPr/>
            <p:nvPr/>
          </p:nvSpPr>
          <p:spPr>
            <a:xfrm>
              <a:off x="3666315" y="4510630"/>
              <a:ext cx="1515285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E81D08C5-EE57-4632-8D56-8168FCCEB5CC}"/>
                </a:ext>
              </a:extLst>
            </p:cNvPr>
            <p:cNvSpPr/>
            <p:nvPr/>
          </p:nvSpPr>
          <p:spPr>
            <a:xfrm>
              <a:off x="6213576" y="870857"/>
              <a:ext cx="1876688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E6B57F74-19A8-447C-9E5C-DA150BBF40C9}"/>
                </a:ext>
              </a:extLst>
            </p:cNvPr>
            <p:cNvSpPr/>
            <p:nvPr/>
          </p:nvSpPr>
          <p:spPr>
            <a:xfrm>
              <a:off x="6216564" y="1197435"/>
              <a:ext cx="1165276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880FC877-7A28-4721-859A-0A81B412D148}"/>
                </a:ext>
              </a:extLst>
            </p:cNvPr>
            <p:cNvSpPr/>
            <p:nvPr/>
          </p:nvSpPr>
          <p:spPr>
            <a:xfrm>
              <a:off x="6206811" y="1510080"/>
              <a:ext cx="2257920" cy="11498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50A9F13-65AA-43F2-A891-522E95EBFE4A}"/>
                </a:ext>
              </a:extLst>
            </p:cNvPr>
            <p:cNvSpPr/>
            <p:nvPr/>
          </p:nvSpPr>
          <p:spPr>
            <a:xfrm>
              <a:off x="6213576" y="1831827"/>
              <a:ext cx="2257920" cy="11498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24CF73E4-A88B-478D-B225-0CF36301ABBD}"/>
                </a:ext>
              </a:extLst>
            </p:cNvPr>
            <p:cNvSpPr/>
            <p:nvPr/>
          </p:nvSpPr>
          <p:spPr>
            <a:xfrm>
              <a:off x="6216564" y="2153573"/>
              <a:ext cx="828670" cy="107971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59E85136-C847-4191-A168-8B64A235B785}"/>
                </a:ext>
              </a:extLst>
            </p:cNvPr>
            <p:cNvSpPr/>
            <p:nvPr/>
          </p:nvSpPr>
          <p:spPr>
            <a:xfrm>
              <a:off x="8786952" y="870858"/>
              <a:ext cx="339631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3D378118-4847-4EC1-BD1A-2164DA3F7D56}"/>
                </a:ext>
              </a:extLst>
            </p:cNvPr>
            <p:cNvSpPr/>
            <p:nvPr/>
          </p:nvSpPr>
          <p:spPr>
            <a:xfrm>
              <a:off x="8786952" y="1197435"/>
              <a:ext cx="975357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28FF0E31-1FA0-4582-A6C6-AF2867F369EE}"/>
                </a:ext>
              </a:extLst>
            </p:cNvPr>
            <p:cNvSpPr/>
            <p:nvPr/>
          </p:nvSpPr>
          <p:spPr>
            <a:xfrm>
              <a:off x="8786951" y="1510081"/>
              <a:ext cx="2090055" cy="114984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10CB087C-8311-4C9A-BD69-97C35AF118F1}"/>
                </a:ext>
              </a:extLst>
            </p:cNvPr>
            <p:cNvSpPr/>
            <p:nvPr/>
          </p:nvSpPr>
          <p:spPr>
            <a:xfrm>
              <a:off x="8780658" y="1826598"/>
              <a:ext cx="2248747" cy="11498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32315D8-29B3-4104-9356-F6B7DDF43C38}"/>
                </a:ext>
              </a:extLst>
            </p:cNvPr>
            <p:cNvSpPr/>
            <p:nvPr/>
          </p:nvSpPr>
          <p:spPr>
            <a:xfrm>
              <a:off x="8780658" y="2153175"/>
              <a:ext cx="1626086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CE48F8F9-BEAB-4C1E-8937-FE66094B98A5}"/>
                </a:ext>
              </a:extLst>
            </p:cNvPr>
            <p:cNvCxnSpPr/>
            <p:nvPr/>
          </p:nvCxnSpPr>
          <p:spPr>
            <a:xfrm>
              <a:off x="8961120" y="5336675"/>
              <a:ext cx="168946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29B498C7-FFE5-4DEB-9E2A-15931DD60464}"/>
                </a:ext>
              </a:extLst>
            </p:cNvPr>
            <p:cNvCxnSpPr>
              <a:cxnSpLocks/>
            </p:cNvCxnSpPr>
            <p:nvPr/>
          </p:nvCxnSpPr>
          <p:spPr>
            <a:xfrm>
              <a:off x="10650583" y="5336675"/>
              <a:ext cx="0" cy="1095596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98FAFEB6-9E3C-48CD-BAB1-2CE719C575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1120" y="5347919"/>
              <a:ext cx="1689463" cy="108435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70685454-152E-47CE-B221-26CEDEAD5C22}"/>
                </a:ext>
              </a:extLst>
            </p:cNvPr>
            <p:cNvSpPr txBox="1"/>
            <p:nvPr/>
          </p:nvSpPr>
          <p:spPr>
            <a:xfrm>
              <a:off x="1020661" y="4494715"/>
              <a:ext cx="2427933" cy="2097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100" dirty="0"/>
                <a:t>Márcia tem 24 anos, nascida e criada próximo ao centro de São Paulo. Trabalha como vendedora autônoma, vendendo nas estações de metrô os doces que produz em casa. Mora sozinha, e não possui filhos. No tempo livre, gosta muito de cozinhar e testar novas receitas doces.</a:t>
              </a:r>
            </a:p>
          </p:txBody>
        </p:sp>
        <p:pic>
          <p:nvPicPr>
            <p:cNvPr id="58" name="Gráfico 57" descr="Marca de seleção estrutura de tópicos">
              <a:extLst>
                <a:ext uri="{FF2B5EF4-FFF2-40B4-BE49-F238E27FC236}">
                  <a16:creationId xmlns:a16="http://schemas.microsoft.com/office/drawing/2014/main" id="{8247FA47-CD8B-4934-AAA7-9E03E8D09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15290" y="330867"/>
              <a:ext cx="391935" cy="391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30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1165</Words>
  <Application>Microsoft Office PowerPoint</Application>
  <PresentationFormat>Widescreen</PresentationFormat>
  <Paragraphs>261</Paragraphs>
  <Slides>29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Open Sans 1</vt:lpstr>
      <vt:lpstr>Open Sans 1 Bold</vt:lpstr>
      <vt:lpstr>Open Sans Light</vt:lpstr>
      <vt:lpstr>Wingdings</vt:lpstr>
      <vt:lpstr>Tema do Office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Camila Mamede Cabral</cp:lastModifiedBy>
  <cp:revision>136</cp:revision>
  <dcterms:created xsi:type="dcterms:W3CDTF">2021-03-08T19:54:41Z</dcterms:created>
  <dcterms:modified xsi:type="dcterms:W3CDTF">2021-09-09T21:59:33Z</dcterms:modified>
</cp:coreProperties>
</file>