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56" r:id="rId3"/>
    <p:sldId id="257" r:id="rId4"/>
    <p:sldId id="259" r:id="rId5"/>
    <p:sldId id="262" r:id="rId6"/>
    <p:sldId id="280" r:id="rId7"/>
    <p:sldId id="279" r:id="rId8"/>
    <p:sldId id="263" r:id="rId9"/>
    <p:sldId id="264" r:id="rId10"/>
    <p:sldId id="272" r:id="rId11"/>
    <p:sldId id="266" r:id="rId12"/>
    <p:sldId id="277" r:id="rId13"/>
    <p:sldId id="283" r:id="rId14"/>
    <p:sldId id="284" r:id="rId15"/>
    <p:sldId id="271" r:id="rId16"/>
    <p:sldId id="269" r:id="rId17"/>
    <p:sldId id="270" r:id="rId18"/>
    <p:sldId id="275" r:id="rId19"/>
    <p:sldId id="276" r:id="rId20"/>
    <p:sldId id="281" r:id="rId21"/>
    <p:sldId id="282" r:id="rId22"/>
    <p:sldId id="290" r:id="rId23"/>
    <p:sldId id="291" r:id="rId24"/>
    <p:sldId id="265" r:id="rId25"/>
    <p:sldId id="273" r:id="rId26"/>
    <p:sldId id="267" r:id="rId27"/>
    <p:sldId id="274" r:id="rId28"/>
    <p:sldId id="278" r:id="rId29"/>
    <p:sldId id="288" r:id="rId30"/>
    <p:sldId id="289" r:id="rId31"/>
    <p:sldId id="285" r:id="rId32"/>
    <p:sldId id="287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3F9"/>
    <a:srgbClr val="F6DDFB"/>
    <a:srgbClr val="F1C9F9"/>
    <a:srgbClr val="BA68C8"/>
    <a:srgbClr val="B88EFC"/>
    <a:srgbClr val="C9A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92E4A-3664-30B2-2A87-030C622689B0}" v="56" dt="2021-03-11T01:09:31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6" autoAdjust="0"/>
    <p:restoredTop sz="93028" autoAdjust="0"/>
  </p:normalViewPr>
  <p:slideViewPr>
    <p:cSldViewPr snapToGrid="0">
      <p:cViewPr varScale="1">
        <p:scale>
          <a:sx n="72" d="100"/>
          <a:sy n="72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8071-78A9-406F-830F-7B8FDC342FDE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7226-9371-4962-8AF1-014E7CB1A7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15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90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954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766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638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501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874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338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526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059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835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1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40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212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284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15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10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95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68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38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96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539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7226-9371-4962-8AF1-014E7CB1A74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53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48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4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2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25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64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0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24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14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2785-C0A6-4CF1-9D3B-93C8CE48276C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CBE5-E426-488C-A226-73C0DE62E06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3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jpe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jpe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954" y="396439"/>
            <a:ext cx="613886" cy="5941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25658" y="178885"/>
            <a:ext cx="526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545454"/>
                </a:solidFill>
                <a:latin typeface="Open Sans 1 Bold"/>
              </a:rPr>
              <a:t>Integrantes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3567936" y="1446238"/>
            <a:ext cx="1879200" cy="19116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6710213" y="1446238"/>
            <a:ext cx="1879200" cy="1911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90ABDAB7-2AC9-4146-BF30-8F0BD821F0F7}"/>
              </a:ext>
            </a:extLst>
          </p:cNvPr>
          <p:cNvSpPr txBox="1"/>
          <p:nvPr/>
        </p:nvSpPr>
        <p:spPr>
          <a:xfrm>
            <a:off x="343648" y="3316392"/>
            <a:ext cx="2043222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2000" b="1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2000" b="1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3425180" y="3316391"/>
            <a:ext cx="2164711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6479502" y="331639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Larissa </a:t>
            </a:r>
            <a:r>
              <a:rPr lang="en-US" sz="2000" b="1" dirty="0" err="1">
                <a:solidFill>
                  <a:srgbClr val="000000"/>
                </a:solidFill>
                <a:latin typeface="Open Sans 1"/>
              </a:rPr>
              <a:t>Custódio</a:t>
            </a:r>
            <a:endParaRPr lang="en-US" sz="2000" b="1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504389A-A0CB-431A-B2DF-A0B3478D761F}"/>
              </a:ext>
            </a:extLst>
          </p:cNvPr>
          <p:cNvSpPr/>
          <p:nvPr/>
        </p:nvSpPr>
        <p:spPr>
          <a:xfrm>
            <a:off x="425659" y="1446238"/>
            <a:ext cx="1879200" cy="19116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6479502" y="595363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Elton Silva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6700144" y="4098718"/>
            <a:ext cx="1879200" cy="19116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3510461" y="4098718"/>
            <a:ext cx="1879200" cy="1911600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3249270" y="596887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9694495" y="3299014"/>
            <a:ext cx="216471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000000"/>
                </a:solidFill>
                <a:latin typeface="Open Sans 1"/>
              </a:rPr>
              <a:t>Lucas </a:t>
            </a:r>
            <a:r>
              <a:rPr lang="en-US" sz="2000" b="1" dirty="0" err="1">
                <a:solidFill>
                  <a:srgbClr val="000000"/>
                </a:solidFill>
                <a:latin typeface="Open Sans 1"/>
              </a:rPr>
              <a:t>Matheus</a:t>
            </a:r>
            <a:endParaRPr lang="en-US" sz="2000" b="1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504389A-A0CB-431A-B2DF-A0B3478D761F}"/>
              </a:ext>
            </a:extLst>
          </p:cNvPr>
          <p:cNvSpPr/>
          <p:nvPr/>
        </p:nvSpPr>
        <p:spPr>
          <a:xfrm>
            <a:off x="9822010" y="1446238"/>
            <a:ext cx="1879200" cy="1911600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0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010410" y="2921168"/>
            <a:ext cx="8171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Mapas de empatia</a:t>
            </a:r>
          </a:p>
        </p:txBody>
      </p:sp>
    </p:spTree>
    <p:extLst>
      <p:ext uri="{BB962C8B-B14F-4D97-AF65-F5344CB8AC3E}">
        <p14:creationId xmlns:p14="http://schemas.microsoft.com/office/powerpoint/2010/main" val="9628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5CD45C42-B4AE-4954-80E4-0A2AA70382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9235" r="2424" b="4575"/>
          <a:stretch/>
        </p:blipFill>
        <p:spPr>
          <a:xfrm>
            <a:off x="863284" y="268959"/>
            <a:ext cx="9997549" cy="639914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B3E62A2-80F9-4DBE-9DA9-C046D5833410}"/>
              </a:ext>
            </a:extLst>
          </p:cNvPr>
          <p:cNvSpPr/>
          <p:nvPr/>
        </p:nvSpPr>
        <p:spPr>
          <a:xfrm>
            <a:off x="342154" y="758471"/>
            <a:ext cx="1443955" cy="1154764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Assiste a programas como Que Seja Doce e </a:t>
            </a:r>
            <a:r>
              <a:rPr lang="pt-BR" sz="1300" b="1" dirty="0" err="1">
                <a:solidFill>
                  <a:schemeClr val="bg1"/>
                </a:solidFill>
                <a:latin typeface="Open Sans 1 Bold"/>
              </a:rPr>
              <a:t>Bake</a:t>
            </a:r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 Off, e Netflix.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0AAA11-960A-4FE5-8AE5-CDA051ECB1BF}"/>
              </a:ext>
            </a:extLst>
          </p:cNvPr>
          <p:cNvSpPr/>
          <p:nvPr/>
        </p:nvSpPr>
        <p:spPr>
          <a:xfrm>
            <a:off x="1976081" y="1664597"/>
            <a:ext cx="1406467" cy="985007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Precisa parar de vender doces na entrada de estações.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D3017A4-E929-4DCE-BF9B-89F56A75B754}"/>
              </a:ext>
            </a:extLst>
          </p:cNvPr>
          <p:cNvSpPr/>
          <p:nvPr/>
        </p:nvSpPr>
        <p:spPr>
          <a:xfrm>
            <a:off x="416798" y="2438155"/>
            <a:ext cx="1169405" cy="11272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Voltar para a casa à noite é perigoso</a:t>
            </a:r>
            <a:r>
              <a:rPr lang="pt-BR" sz="1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3BC8148-123B-411A-9C18-ED6F8404B8EF}"/>
              </a:ext>
            </a:extLst>
          </p:cNvPr>
          <p:cNvSpPr/>
          <p:nvPr/>
        </p:nvSpPr>
        <p:spPr>
          <a:xfrm>
            <a:off x="3827592" y="149414"/>
            <a:ext cx="1819736" cy="1175087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Preciso abrir uma loja para não vender meus doces nas estações.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5906358" y="149414"/>
            <a:ext cx="1944996" cy="1174641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Acredito que precisamos de mais segurança nas ruas.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893AF6C-BAD6-4F0D-9446-D90A3A8C01EC}"/>
              </a:ext>
            </a:extLst>
          </p:cNvPr>
          <p:cNvSpPr/>
          <p:nvPr/>
        </p:nvSpPr>
        <p:spPr>
          <a:xfrm>
            <a:off x="9297650" y="1163854"/>
            <a:ext cx="1792343" cy="1185079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Amigas que já sofreram assédio ou tentativa de assalto.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B4EA24C-5F7D-41D2-90C2-A33D1484C74A}"/>
              </a:ext>
            </a:extLst>
          </p:cNvPr>
          <p:cNvSpPr/>
          <p:nvPr/>
        </p:nvSpPr>
        <p:spPr>
          <a:xfrm>
            <a:off x="7681636" y="2239846"/>
            <a:ext cx="1417201" cy="11272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Amigas que voltam tarde da noite sozinhas.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4425D7-AB37-4C2A-87AD-16CF64120565}"/>
              </a:ext>
            </a:extLst>
          </p:cNvPr>
          <p:cNvSpPr/>
          <p:nvPr/>
        </p:nvSpPr>
        <p:spPr>
          <a:xfrm>
            <a:off x="1371208" y="5657606"/>
            <a:ext cx="1680885" cy="1013662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Medo de voltar para a casa sozinha a noite.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26F36C8-3BE9-4FC9-A54A-5B8DE0645011}"/>
              </a:ext>
            </a:extLst>
          </p:cNvPr>
          <p:cNvSpPr/>
          <p:nvPr/>
        </p:nvSpPr>
        <p:spPr>
          <a:xfrm>
            <a:off x="3385796" y="5645300"/>
            <a:ext cx="1757105" cy="1024101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Medo de sofrer assédio/assalto.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0DBC6AD-64ED-46A8-AC1E-13D2E878504B}"/>
              </a:ext>
            </a:extLst>
          </p:cNvPr>
          <p:cNvSpPr/>
          <p:nvPr/>
        </p:nvSpPr>
        <p:spPr>
          <a:xfrm>
            <a:off x="2439232" y="4518254"/>
            <a:ext cx="1747330" cy="749672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Gosto de conversar sobre empreendedorismo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F668E07-8BC8-493F-93AA-92EB715C8EEF}"/>
              </a:ext>
            </a:extLst>
          </p:cNvPr>
          <p:cNvSpPr/>
          <p:nvPr/>
        </p:nvSpPr>
        <p:spPr>
          <a:xfrm>
            <a:off x="6694684" y="5646641"/>
            <a:ext cx="1841838" cy="1129538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Preciso voltar para a casa em segurança.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6D4502D-442E-4277-91E3-C0BDD59C2C1B}"/>
              </a:ext>
            </a:extLst>
          </p:cNvPr>
          <p:cNvSpPr/>
          <p:nvPr/>
        </p:nvSpPr>
        <p:spPr>
          <a:xfrm>
            <a:off x="8843428" y="5645800"/>
            <a:ext cx="1718999" cy="1131629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Gostaria de voltar para a casa através de um caminho seguro.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C261D43-8700-4315-8E5C-88B9CE35B662}"/>
              </a:ext>
            </a:extLst>
          </p:cNvPr>
          <p:cNvSpPr/>
          <p:nvPr/>
        </p:nvSpPr>
        <p:spPr>
          <a:xfrm>
            <a:off x="5911549" y="4292433"/>
            <a:ext cx="1263351" cy="919028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Gosto de experimentar novas receitas.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CAE5C42-FD01-47CE-82B0-F0258E3B2F08}"/>
              </a:ext>
            </a:extLst>
          </p:cNvPr>
          <p:cNvSpPr/>
          <p:nvPr/>
        </p:nvSpPr>
        <p:spPr>
          <a:xfrm>
            <a:off x="4349277" y="4292433"/>
            <a:ext cx="1357295" cy="919028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Uso roupas que não mostram o corpo.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120EEBC-25BA-4C4F-A10B-8E17B8B6FA5B}"/>
              </a:ext>
            </a:extLst>
          </p:cNvPr>
          <p:cNvSpPr/>
          <p:nvPr/>
        </p:nvSpPr>
        <p:spPr>
          <a:xfrm>
            <a:off x="1777752" y="2907499"/>
            <a:ext cx="1357295" cy="11272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Amigas e conhecidas que já sofreram assédio.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631F50B-B2E9-4F07-813E-4C22D712795F}"/>
              </a:ext>
            </a:extLst>
          </p:cNvPr>
          <p:cNvSpPr/>
          <p:nvPr/>
        </p:nvSpPr>
        <p:spPr>
          <a:xfrm>
            <a:off x="9390956" y="3286114"/>
            <a:ext cx="1521585" cy="11272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Pessoas no transporte público que já foram assediadas.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6F29730-8013-4807-ADDD-D4B23930FE3D}"/>
              </a:ext>
            </a:extLst>
          </p:cNvPr>
          <p:cNvSpPr/>
          <p:nvPr/>
        </p:nvSpPr>
        <p:spPr>
          <a:xfrm>
            <a:off x="7289157" y="4137964"/>
            <a:ext cx="1411689" cy="112726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</a:rPr>
              <a:t>Converso sobre situações de assédio que as mulheres passam.</a:t>
            </a:r>
          </a:p>
        </p:txBody>
      </p:sp>
    </p:spTree>
    <p:extLst>
      <p:ext uri="{BB962C8B-B14F-4D97-AF65-F5344CB8AC3E}">
        <p14:creationId xmlns:p14="http://schemas.microsoft.com/office/powerpoint/2010/main" val="138738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5CD45C42-B4AE-4954-80E4-0A2AA7038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9235" r="2424" b="4575"/>
          <a:stretch/>
        </p:blipFill>
        <p:spPr>
          <a:xfrm>
            <a:off x="863284" y="268959"/>
            <a:ext cx="9997549" cy="639914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B3E62A2-80F9-4DBE-9DA9-C046D5833410}"/>
              </a:ext>
            </a:extLst>
          </p:cNvPr>
          <p:cNvSpPr/>
          <p:nvPr/>
        </p:nvSpPr>
        <p:spPr>
          <a:xfrm>
            <a:off x="279524" y="570580"/>
            <a:ext cx="1318695" cy="1363532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Ouço muitas notícias de mulheres vítimas de estupro, roubo e violência.</a:t>
            </a:r>
            <a:endParaRPr lang="en-US" sz="1300" b="1" dirty="0">
              <a:latin typeface="Open Sans 1 Bold"/>
              <a:ea typeface="+mn-lt"/>
              <a:cs typeface="+mn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0AAA11-960A-4FE5-8AE5-CDA051ECB1BF}"/>
              </a:ext>
            </a:extLst>
          </p:cNvPr>
          <p:cNvSpPr/>
          <p:nvPr/>
        </p:nvSpPr>
        <p:spPr>
          <a:xfrm>
            <a:off x="2059588" y="1915118"/>
            <a:ext cx="1730056" cy="1193773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rgbClr val="FFFFFF"/>
                </a:solidFill>
                <a:latin typeface="Open Sans 1 Bold"/>
                <a:ea typeface="+mn-lt"/>
                <a:cs typeface="+mn-lt"/>
              </a:rPr>
              <a:t>Já ouvi relatos de assédio sofridos </a:t>
            </a:r>
            <a:endParaRPr lang="en-US" sz="1300" b="1">
              <a:solidFill>
                <a:srgbClr val="FFFFFF"/>
              </a:solidFill>
              <a:latin typeface="Open Sans 1 Bold"/>
            </a:endParaRPr>
          </a:p>
          <a:p>
            <a:pPr algn="ctr"/>
            <a:r>
              <a:rPr lang="pt-BR" sz="1300" b="1" dirty="0">
                <a:solidFill>
                  <a:srgbClr val="FFFFFF"/>
                </a:solidFill>
                <a:latin typeface="Open Sans 1 Bold"/>
                <a:ea typeface="+mn-lt"/>
                <a:cs typeface="+mn-lt"/>
              </a:rPr>
              <a:t>por mulheres da minha família.</a:t>
            </a:r>
            <a:endParaRPr lang="pt-BR" sz="1300" b="1" dirty="0">
              <a:solidFill>
                <a:srgbClr val="FFFFFF"/>
              </a:solidFill>
              <a:latin typeface="Open Sans 1 Bold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D3017A4-E929-4DCE-BF9B-89F56A75B754}"/>
              </a:ext>
            </a:extLst>
          </p:cNvPr>
          <p:cNvSpPr/>
          <p:nvPr/>
        </p:nvSpPr>
        <p:spPr>
          <a:xfrm>
            <a:off x="124524" y="2031059"/>
            <a:ext cx="1628691" cy="1346472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Minha mãe já foi roubada e quase</a:t>
            </a:r>
            <a:endParaRPr lang="en-US" sz="1300" b="1" dirty="0">
              <a:latin typeface="Open Sans 1 Bold"/>
            </a:endParaRPr>
          </a:p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vítima de estupro voltando do trabalho.</a:t>
            </a:r>
            <a:endParaRPr lang="pt-BR" sz="1300" b="1" dirty="0">
              <a:latin typeface="Open Sans 1 Bold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3BC8148-123B-411A-9C18-ED6F8404B8EF}"/>
              </a:ext>
            </a:extLst>
          </p:cNvPr>
          <p:cNvSpPr/>
          <p:nvPr/>
        </p:nvSpPr>
        <p:spPr>
          <a:xfrm>
            <a:off x="2877703" y="55468"/>
            <a:ext cx="1924119" cy="118552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É uma pena saber que muitas mulheres</a:t>
            </a:r>
            <a:endParaRPr lang="en-US" sz="1300" b="1" dirty="0">
              <a:latin typeface="Open Sans 1 Bold"/>
            </a:endParaRPr>
          </a:p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são assassinadas todos os dias apenas</a:t>
            </a:r>
            <a:endParaRPr lang="pt-BR" sz="1300" b="1" dirty="0">
              <a:latin typeface="Open Sans 1 Bold"/>
            </a:endParaRPr>
          </a:p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por serem mulheres.</a:t>
            </a:r>
            <a:endParaRPr lang="pt-BR" sz="1300" b="1" dirty="0">
              <a:latin typeface="Open Sans 1 Bold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7158960" y="55468"/>
            <a:ext cx="1642284" cy="1185079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O sentimento predominante em casos</a:t>
            </a:r>
            <a:endParaRPr lang="en-US" sz="1300" b="1" dirty="0">
              <a:latin typeface="Open Sans 1 Bold"/>
            </a:endParaRPr>
          </a:p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de violência ou de perigo é o medo.</a:t>
            </a:r>
            <a:endParaRPr lang="pt-BR" sz="1300" b="1" dirty="0">
              <a:latin typeface="Open Sans 1 Bold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93AF6C-BAD6-4F0D-9446-D90A3A8C01EC}"/>
              </a:ext>
            </a:extLst>
          </p:cNvPr>
          <p:cNvSpPr/>
          <p:nvPr/>
        </p:nvSpPr>
        <p:spPr>
          <a:xfrm>
            <a:off x="10529376" y="1122100"/>
            <a:ext cx="1364371" cy="1185079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solidFill>
                  <a:schemeClr val="bg1"/>
                </a:solidFill>
                <a:latin typeface="Open Sans 1 Bold"/>
                <a:ea typeface="+mn-lt"/>
                <a:cs typeface="+mn-lt"/>
              </a:rPr>
              <a:t>Não acompanho muitas redes sociais.</a:t>
            </a:r>
            <a:endParaRPr lang="en-US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B4EA24C-5F7D-41D2-90C2-A33D1484C74A}"/>
              </a:ext>
            </a:extLst>
          </p:cNvPr>
          <p:cNvSpPr/>
          <p:nvPr/>
        </p:nvSpPr>
        <p:spPr>
          <a:xfrm>
            <a:off x="8934239" y="1342147"/>
            <a:ext cx="1458955" cy="1283841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Meu ambiente de trabalho é </a:t>
            </a:r>
            <a:endParaRPr lang="en-US" sz="1300" b="1">
              <a:latin typeface="Open Sans 1 Bold"/>
              <a:cs typeface="Calibri"/>
            </a:endParaRPr>
          </a:p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composto em sua maioria por homens.</a:t>
            </a:r>
            <a:endParaRPr lang="pt-BR" sz="1300" b="1" dirty="0">
              <a:latin typeface="Open Sans 1 Bold"/>
              <a:cs typeface="Calibri" panose="020F050202020403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4425D7-AB37-4C2A-87AD-16CF64120565}"/>
              </a:ext>
            </a:extLst>
          </p:cNvPr>
          <p:cNvSpPr/>
          <p:nvPr/>
        </p:nvSpPr>
        <p:spPr>
          <a:xfrm>
            <a:off x="97729" y="5615853"/>
            <a:ext cx="2077541" cy="1211991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Me sinto desconfortável em ambientes</a:t>
            </a:r>
            <a:endParaRPr lang="en-US" sz="1300" b="1" dirty="0">
              <a:latin typeface="Open Sans 1 Bold"/>
              <a:cs typeface="Calibri"/>
            </a:endParaRPr>
          </a:p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públicos onde eu esteja muito próximos de</a:t>
            </a:r>
          </a:p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homens desconhecidos.</a:t>
            </a:r>
            <a:endParaRPr lang="pt-BR" sz="1300" dirty="0">
              <a:latin typeface="Open Sans 1 Bold"/>
              <a:cs typeface="Calibri" panose="020F0502020204030204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26F36C8-3BE9-4FC9-A54A-5B8DE0645011}"/>
              </a:ext>
            </a:extLst>
          </p:cNvPr>
          <p:cNvSpPr/>
          <p:nvPr/>
        </p:nvSpPr>
        <p:spPr>
          <a:xfrm>
            <a:off x="4220864" y="5739246"/>
            <a:ext cx="1579653" cy="1086730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Sinto medo de andar sozinha nas</a:t>
            </a:r>
            <a:endParaRPr lang="en-US" sz="1300" b="1" dirty="0">
              <a:latin typeface="Open Sans 1 Bold"/>
              <a:cs typeface="Calibri"/>
            </a:endParaRPr>
          </a:p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ruas, principalmente à noite.</a:t>
            </a:r>
            <a:endParaRPr lang="pt-BR" sz="1300" b="1" dirty="0">
              <a:latin typeface="Open Sans 1 Bold"/>
              <a:cs typeface="Calibri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DBC6AD-64ED-46A8-AC1E-13D2E878504B}"/>
              </a:ext>
            </a:extLst>
          </p:cNvPr>
          <p:cNvSpPr/>
          <p:nvPr/>
        </p:nvSpPr>
        <p:spPr>
          <a:xfrm>
            <a:off x="2178273" y="4507816"/>
            <a:ext cx="1747330" cy="749672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Faço faculdade no período da noite.</a:t>
            </a:r>
            <a:endParaRPr lang="en-US" sz="1300" b="1" dirty="0">
              <a:latin typeface="Open Sans 1 Bold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F668E07-8BC8-493F-93AA-92EB715C8EEF}"/>
              </a:ext>
            </a:extLst>
          </p:cNvPr>
          <p:cNvSpPr/>
          <p:nvPr/>
        </p:nvSpPr>
        <p:spPr>
          <a:xfrm>
            <a:off x="6151890" y="5698833"/>
            <a:ext cx="1820960" cy="1025154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Me sentir segura em qualquer </a:t>
            </a:r>
            <a:endParaRPr lang="en-US" sz="1300" b="1">
              <a:latin typeface="Open Sans 1 Bold"/>
              <a:cs typeface="Calibri"/>
            </a:endParaRPr>
          </a:p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ambiente que eu esteja.</a:t>
            </a:r>
            <a:endParaRPr lang="pt-BR" sz="1300" b="1" dirty="0">
              <a:latin typeface="Open Sans 1 Bold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6D4502D-442E-4277-91E3-C0BDD59C2C1B}"/>
              </a:ext>
            </a:extLst>
          </p:cNvPr>
          <p:cNvSpPr/>
          <p:nvPr/>
        </p:nvSpPr>
        <p:spPr>
          <a:xfrm>
            <a:off x="9762004" y="5635360"/>
            <a:ext cx="2042587" cy="1183820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Poder andar tranquilamente em ambientes </a:t>
            </a:r>
            <a:endParaRPr lang="en-US" sz="1300" b="1">
              <a:latin typeface="Open Sans 1 Bold"/>
              <a:cs typeface="Calibri"/>
            </a:endParaRPr>
          </a:p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públicos sem desconfiar de tudo e de todos.</a:t>
            </a:r>
            <a:endParaRPr lang="pt-BR" sz="1300" dirty="0">
              <a:latin typeface="Open Sans 1 Bold"/>
              <a:cs typeface="Calibri" panose="020F0502020204030204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C261D43-8700-4315-8E5C-88B9CE35B662}"/>
              </a:ext>
            </a:extLst>
          </p:cNvPr>
          <p:cNvSpPr/>
          <p:nvPr/>
        </p:nvSpPr>
        <p:spPr>
          <a:xfrm>
            <a:off x="5650591" y="4511638"/>
            <a:ext cx="1169406" cy="74157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Trabalho durante o dia.</a:t>
            </a:r>
            <a:endParaRPr lang="en-US" sz="1300" b="1" dirty="0">
              <a:latin typeface="Open Sans 1 Bold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CAE5C42-FD01-47CE-82B0-F0258E3B2F08}"/>
              </a:ext>
            </a:extLst>
          </p:cNvPr>
          <p:cNvSpPr/>
          <p:nvPr/>
        </p:nvSpPr>
        <p:spPr>
          <a:xfrm>
            <a:off x="4025689" y="4511638"/>
            <a:ext cx="1461678" cy="720700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Saio aos finais de semana.</a:t>
            </a:r>
            <a:endParaRPr lang="en-US" sz="1300" b="1" dirty="0">
              <a:latin typeface="Open Sans 1 Bold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120EEBC-25BA-4C4F-A10B-8E17B8B6FA5B}"/>
              </a:ext>
            </a:extLst>
          </p:cNvPr>
          <p:cNvSpPr/>
          <p:nvPr/>
        </p:nvSpPr>
        <p:spPr>
          <a:xfrm>
            <a:off x="128492" y="3492048"/>
            <a:ext cx="1639131" cy="1262964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Moro num bairro que contém muita violência e crime, principalmente contra mulheres.</a:t>
            </a:r>
            <a:endParaRPr lang="en-US" sz="1300" b="1" dirty="0">
              <a:latin typeface="Open Sans 1 Bold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631F50B-B2E9-4F07-813E-4C22D712795F}"/>
              </a:ext>
            </a:extLst>
          </p:cNvPr>
          <p:cNvSpPr/>
          <p:nvPr/>
        </p:nvSpPr>
        <p:spPr>
          <a:xfrm>
            <a:off x="10528737" y="2451046"/>
            <a:ext cx="1365010" cy="1106390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Vejo notícias pela internet.</a:t>
            </a:r>
            <a:endParaRPr lang="en-US" sz="1300" b="1" dirty="0">
              <a:latin typeface="Open Sans 1 Bold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6F29730-8013-4807-ADDD-D4B23930FE3D}"/>
              </a:ext>
            </a:extLst>
          </p:cNvPr>
          <p:cNvSpPr/>
          <p:nvPr/>
        </p:nvSpPr>
        <p:spPr>
          <a:xfrm>
            <a:off x="8364306" y="4513745"/>
            <a:ext cx="1296868" cy="74104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trabalho na área de tecnologia.</a:t>
            </a:r>
            <a:endParaRPr lang="en-US" sz="1300" b="1" dirty="0">
              <a:latin typeface="Open Sans 1 Bold"/>
            </a:endParaRPr>
          </a:p>
        </p:txBody>
      </p:sp>
      <p:sp>
        <p:nvSpPr>
          <p:cNvPr id="26" name="Retângulo 12">
            <a:extLst>
              <a:ext uri="{FF2B5EF4-FFF2-40B4-BE49-F238E27FC236}">
                <a16:creationId xmlns:a16="http://schemas.microsoft.com/office/drawing/2014/main" id="{9F13877A-052A-4D1D-9848-02FE2670317A}"/>
              </a:ext>
            </a:extLst>
          </p:cNvPr>
          <p:cNvSpPr/>
          <p:nvPr/>
        </p:nvSpPr>
        <p:spPr>
          <a:xfrm>
            <a:off x="4966906" y="55468"/>
            <a:ext cx="2018064" cy="1185079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Quando vejo notícias de feminicídio penso</a:t>
            </a:r>
            <a:endParaRPr lang="en-US" sz="1300" b="1" dirty="0">
              <a:latin typeface="Open Sans 1 Bold"/>
            </a:endParaRPr>
          </a:p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que poderia ser minha mãe, minha tia</a:t>
            </a:r>
            <a:endParaRPr lang="pt-BR" sz="1300" b="1" dirty="0">
              <a:latin typeface="Open Sans 1 Bold"/>
            </a:endParaRPr>
          </a:p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ou minha vó.</a:t>
            </a:r>
            <a:endParaRPr lang="pt-BR" sz="1300" b="1" dirty="0">
              <a:latin typeface="Open Sans 1 Bold"/>
            </a:endParaRPr>
          </a:p>
        </p:txBody>
      </p:sp>
      <p:sp>
        <p:nvSpPr>
          <p:cNvPr id="27" name="Retângulo 23">
            <a:extLst>
              <a:ext uri="{FF2B5EF4-FFF2-40B4-BE49-F238E27FC236}">
                <a16:creationId xmlns:a16="http://schemas.microsoft.com/office/drawing/2014/main" id="{9E4D7245-B40F-463E-A020-614D9EF4A5B2}"/>
              </a:ext>
            </a:extLst>
          </p:cNvPr>
          <p:cNvSpPr/>
          <p:nvPr/>
        </p:nvSpPr>
        <p:spPr>
          <a:xfrm>
            <a:off x="10528736" y="3651456"/>
            <a:ext cx="1365010" cy="1106390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Tenho muito contato com a minha família.</a:t>
            </a:r>
            <a:endParaRPr lang="en-US" sz="1300" b="1" dirty="0">
              <a:latin typeface="Open Sans 1 Bold"/>
            </a:endParaRPr>
          </a:p>
        </p:txBody>
      </p:sp>
      <p:sp>
        <p:nvSpPr>
          <p:cNvPr id="28" name="Retângulo 23">
            <a:extLst>
              <a:ext uri="{FF2B5EF4-FFF2-40B4-BE49-F238E27FC236}">
                <a16:creationId xmlns:a16="http://schemas.microsoft.com/office/drawing/2014/main" id="{0AE0C853-255B-450E-AF4C-D315CCE22565}"/>
              </a:ext>
            </a:extLst>
          </p:cNvPr>
          <p:cNvSpPr/>
          <p:nvPr/>
        </p:nvSpPr>
        <p:spPr>
          <a:xfrm>
            <a:off x="8931668" y="2826826"/>
            <a:ext cx="1469393" cy="1106390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Não assisto TV aberta.</a:t>
            </a:r>
            <a:endParaRPr lang="en-US" sz="1300" b="1" dirty="0">
              <a:latin typeface="Open Sans 1 Bold"/>
              <a:cs typeface="Calibri"/>
            </a:endParaRPr>
          </a:p>
        </p:txBody>
      </p:sp>
      <p:sp>
        <p:nvSpPr>
          <p:cNvPr id="29" name="Retângulo 21">
            <a:extLst>
              <a:ext uri="{FF2B5EF4-FFF2-40B4-BE49-F238E27FC236}">
                <a16:creationId xmlns:a16="http://schemas.microsoft.com/office/drawing/2014/main" id="{12F42A12-A133-4A2D-A600-B2101D80CFA3}"/>
              </a:ext>
            </a:extLst>
          </p:cNvPr>
          <p:cNvSpPr/>
          <p:nvPr/>
        </p:nvSpPr>
        <p:spPr>
          <a:xfrm>
            <a:off x="6892755" y="4428130"/>
            <a:ext cx="1367734" cy="80420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estou constantemente conectada a internet.</a:t>
            </a:r>
            <a:endParaRPr lang="en-US" sz="1300" b="1" dirty="0">
              <a:latin typeface="Open Sans 1 Bold"/>
            </a:endParaRPr>
          </a:p>
        </p:txBody>
      </p:sp>
      <p:sp>
        <p:nvSpPr>
          <p:cNvPr id="30" name="Retângulo 21">
            <a:extLst>
              <a:ext uri="{FF2B5EF4-FFF2-40B4-BE49-F238E27FC236}">
                <a16:creationId xmlns:a16="http://schemas.microsoft.com/office/drawing/2014/main" id="{4D977371-7FCA-43E4-867F-94472CC9E3D7}"/>
              </a:ext>
            </a:extLst>
          </p:cNvPr>
          <p:cNvSpPr/>
          <p:nvPr/>
        </p:nvSpPr>
        <p:spPr>
          <a:xfrm>
            <a:off x="6757056" y="3561746"/>
            <a:ext cx="1169406" cy="74157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Uso frequentemente o celular.</a:t>
            </a:r>
            <a:endParaRPr lang="en-US" sz="1300" b="1" dirty="0">
              <a:latin typeface="Open Sans 1 Bold"/>
            </a:endParaRPr>
          </a:p>
        </p:txBody>
      </p:sp>
      <p:sp>
        <p:nvSpPr>
          <p:cNvPr id="31" name="Retângulo 21">
            <a:extLst>
              <a:ext uri="{FF2B5EF4-FFF2-40B4-BE49-F238E27FC236}">
                <a16:creationId xmlns:a16="http://schemas.microsoft.com/office/drawing/2014/main" id="{0328DAD1-4155-4E4F-B5B4-124CD4FE1B56}"/>
              </a:ext>
            </a:extLst>
          </p:cNvPr>
          <p:cNvSpPr/>
          <p:nvPr/>
        </p:nvSpPr>
        <p:spPr>
          <a:xfrm>
            <a:off x="3542041" y="3687006"/>
            <a:ext cx="1169406" cy="741575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Moro com os pais.</a:t>
            </a:r>
            <a:endParaRPr lang="en-US" sz="1300" b="1" dirty="0">
              <a:latin typeface="Open Sans 1 Bold"/>
            </a:endParaRPr>
          </a:p>
        </p:txBody>
      </p:sp>
      <p:sp>
        <p:nvSpPr>
          <p:cNvPr id="32" name="Retângulo 16">
            <a:extLst>
              <a:ext uri="{FF2B5EF4-FFF2-40B4-BE49-F238E27FC236}">
                <a16:creationId xmlns:a16="http://schemas.microsoft.com/office/drawing/2014/main" id="{95ED65FF-796B-485E-B8B0-E40E727534E7}"/>
              </a:ext>
            </a:extLst>
          </p:cNvPr>
          <p:cNvSpPr/>
          <p:nvPr/>
        </p:nvSpPr>
        <p:spPr>
          <a:xfrm>
            <a:off x="2435905" y="5780999"/>
            <a:ext cx="1579653" cy="1044977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Me sinto mais segura quando </a:t>
            </a:r>
            <a:endParaRPr lang="en-US" sz="1300" b="1">
              <a:latin typeface="Open Sans 1 Bold"/>
              <a:cs typeface="Calibri"/>
            </a:endParaRPr>
          </a:p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estou com amigos ou família.</a:t>
            </a:r>
            <a:endParaRPr lang="pt-BR" sz="1300" b="1" dirty="0">
              <a:latin typeface="Open Sans 1 Bold"/>
              <a:cs typeface="Calibri"/>
            </a:endParaRPr>
          </a:p>
        </p:txBody>
      </p:sp>
      <p:sp>
        <p:nvSpPr>
          <p:cNvPr id="33" name="Retângulo 19">
            <a:extLst>
              <a:ext uri="{FF2B5EF4-FFF2-40B4-BE49-F238E27FC236}">
                <a16:creationId xmlns:a16="http://schemas.microsoft.com/office/drawing/2014/main" id="{808AC98B-B0E6-4884-8FCB-677D40FA9563}"/>
              </a:ext>
            </a:extLst>
          </p:cNvPr>
          <p:cNvSpPr/>
          <p:nvPr/>
        </p:nvSpPr>
        <p:spPr>
          <a:xfrm>
            <a:off x="8239560" y="5688393"/>
            <a:ext cx="1392988" cy="983402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300" b="1" dirty="0">
                <a:latin typeface="Open Sans 1 Bold"/>
                <a:ea typeface="+mn-lt"/>
                <a:cs typeface="+mn-lt"/>
              </a:rPr>
              <a:t>Não temer voltar pra casa de noite.</a:t>
            </a:r>
            <a:endParaRPr lang="en-US" sz="1300" b="1" dirty="0">
              <a:latin typeface="Open Sans 1 Bold"/>
            </a:endParaRPr>
          </a:p>
        </p:txBody>
      </p:sp>
    </p:spTree>
    <p:extLst>
      <p:ext uri="{BB962C8B-B14F-4D97-AF65-F5344CB8AC3E}">
        <p14:creationId xmlns:p14="http://schemas.microsoft.com/office/powerpoint/2010/main" val="37526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User</a:t>
            </a:r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stories</a:t>
            </a:r>
            <a:endParaRPr lang="pt-BR" sz="6000" b="1" dirty="0">
              <a:solidFill>
                <a:schemeClr val="bg1"/>
              </a:solidFill>
              <a:latin typeface="Open Sans 1 Bold"/>
            </a:endParaRPr>
          </a:p>
        </p:txBody>
      </p:sp>
    </p:spTree>
    <p:extLst>
      <p:ext uri="{BB962C8B-B14F-4D97-AF65-F5344CB8AC3E}">
        <p14:creationId xmlns:p14="http://schemas.microsoft.com/office/powerpoint/2010/main" val="21077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45" y="1160649"/>
            <a:ext cx="5736883" cy="215265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613904" y="1402497"/>
            <a:ext cx="13119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rgbClr val="545454"/>
                </a:solidFill>
                <a:latin typeface="Open Sans 1 Bold"/>
              </a:rPr>
              <a:t>US002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656287" y="1903930"/>
            <a:ext cx="49447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Para fazer o mesmo trajeto junto a outras mulheres, enquanto usuária, eu gostaria de criar um grupo para colocar as informações do trajeto.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160649"/>
            <a:ext cx="5736883" cy="215265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561462" y="1407773"/>
            <a:ext cx="13119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rgbClr val="545454"/>
                </a:solidFill>
                <a:latin typeface="Open Sans 1 Bold"/>
              </a:rPr>
              <a:t>US001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61462" y="1954017"/>
            <a:ext cx="5150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Eu, enquanto vendedora, preciso ter informações sobre rotas para decidir o caminho mais seguro para minha locomoção.</a:t>
            </a: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44" y="3503799"/>
            <a:ext cx="5736883" cy="215265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523811"/>
            <a:ext cx="5736883" cy="215265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582295" y="3719773"/>
            <a:ext cx="13119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rgbClr val="545454"/>
                </a:solidFill>
                <a:latin typeface="Open Sans 1 Bold"/>
              </a:rPr>
              <a:t>US003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781239" y="3700284"/>
            <a:ext cx="13119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rgbClr val="545454"/>
                </a:solidFill>
                <a:latin typeface="Open Sans 1 Bold"/>
              </a:rPr>
              <a:t>US004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582295" y="4264960"/>
            <a:ext cx="4789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Eu enquanto usuária, gostaria de enviar um pedido de socorro para mulheres próximas a mim para que eu consiga ajuda em situações de perigo.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6781239" y="4226421"/>
            <a:ext cx="4853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Para eu não passar em lugares considerados perigosos, enquanto vendedora ambulante, eu gostaria que a aplicação apresentasse as informações e o nível de risco do local.</a:t>
            </a:r>
          </a:p>
        </p:txBody>
      </p:sp>
    </p:spTree>
    <p:extLst>
      <p:ext uri="{BB962C8B-B14F-4D97-AF65-F5344CB8AC3E}">
        <p14:creationId xmlns:p14="http://schemas.microsoft.com/office/powerpoint/2010/main" val="347545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3373120" y="2891245"/>
            <a:ext cx="5515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Entrevistas</a:t>
            </a:r>
          </a:p>
        </p:txBody>
      </p:sp>
    </p:spTree>
    <p:extLst>
      <p:ext uri="{BB962C8B-B14F-4D97-AF65-F5344CB8AC3E}">
        <p14:creationId xmlns:p14="http://schemas.microsoft.com/office/powerpoint/2010/main" val="44071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415531" y="1590881"/>
            <a:ext cx="5246840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13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Pessoas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entrevistadas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: 5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629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Respostas positivas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15531" y="2783190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8221433" y="2783190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354106" y="2783190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8221429" y="4309795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347933" y="4326188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15531" y="4306242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42" name="TextBox 28"/>
          <p:cNvSpPr txBox="1"/>
          <p:nvPr/>
        </p:nvSpPr>
        <p:spPr>
          <a:xfrm>
            <a:off x="598291" y="2962605"/>
            <a:ext cx="3189517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Ótimo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para a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questão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segurança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no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deslocamento</a:t>
            </a:r>
            <a:r>
              <a:rPr lang="en-US" sz="2000" dirty="0">
                <a:solidFill>
                  <a:schemeClr val="bg1"/>
                </a:solidFill>
                <a:latin typeface="Open Sans"/>
              </a:rPr>
              <a:t>."</a:t>
            </a:r>
          </a:p>
        </p:txBody>
      </p:sp>
      <p:sp>
        <p:nvSpPr>
          <p:cNvPr id="43" name="TextBox 29"/>
          <p:cNvSpPr txBox="1"/>
          <p:nvPr/>
        </p:nvSpPr>
        <p:spPr>
          <a:xfrm>
            <a:off x="4501242" y="3240058"/>
            <a:ext cx="3189517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Adorei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iniciativa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44" name="TextBox 30"/>
          <p:cNvSpPr txBox="1"/>
          <p:nvPr/>
        </p:nvSpPr>
        <p:spPr>
          <a:xfrm>
            <a:off x="8404193" y="3092015"/>
            <a:ext cx="3189517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Compartilhar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rotas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destino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com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os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keepers."</a:t>
            </a:r>
          </a:p>
        </p:txBody>
      </p:sp>
      <p:sp>
        <p:nvSpPr>
          <p:cNvPr id="45" name="TextBox 31"/>
          <p:cNvSpPr txBox="1"/>
          <p:nvPr/>
        </p:nvSpPr>
        <p:spPr>
          <a:xfrm>
            <a:off x="598291" y="4756300"/>
            <a:ext cx="3189517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Ideia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muito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boa."</a:t>
            </a:r>
          </a:p>
        </p:txBody>
      </p:sp>
      <p:sp>
        <p:nvSpPr>
          <p:cNvPr id="46" name="TextBox 32"/>
          <p:cNvSpPr txBox="1"/>
          <p:nvPr/>
        </p:nvSpPr>
        <p:spPr>
          <a:xfrm>
            <a:off x="4501242" y="460825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Não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precisar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de internet para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usar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aplicativo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47" name="TextBox 33"/>
          <p:cNvSpPr txBox="1"/>
          <p:nvPr/>
        </p:nvSpPr>
        <p:spPr>
          <a:xfrm>
            <a:off x="8404193" y="4608256"/>
            <a:ext cx="3189517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Ótima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ideia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para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prestar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ajuda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outras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mulheres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2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27"/>
          <p:cNvSpPr txBox="1"/>
          <p:nvPr/>
        </p:nvSpPr>
        <p:spPr>
          <a:xfrm>
            <a:off x="415531" y="1590881"/>
            <a:ext cx="5246840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13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Pessoas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entrevistadas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 Bold"/>
              </a:rPr>
              <a:t>: 5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629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Respostas negativas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15531" y="2299788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54" name="TextBox 40"/>
          <p:cNvSpPr txBox="1"/>
          <p:nvPr/>
        </p:nvSpPr>
        <p:spPr>
          <a:xfrm>
            <a:off x="598289" y="2653263"/>
            <a:ext cx="3189517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Rotas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não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aparecem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direito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8221433" y="2299788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354106" y="2299788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57" name="TextBox 41"/>
          <p:cNvSpPr txBox="1"/>
          <p:nvPr/>
        </p:nvSpPr>
        <p:spPr>
          <a:xfrm>
            <a:off x="4530692" y="2653263"/>
            <a:ext cx="3189517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Baixa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precisão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localização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58" name="TextBox 42"/>
          <p:cNvSpPr txBox="1"/>
          <p:nvPr/>
        </p:nvSpPr>
        <p:spPr>
          <a:xfrm>
            <a:off x="8404193" y="2505787"/>
            <a:ext cx="3189517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Não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consegue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consultar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número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cadastrado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do keeper."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8221429" y="3826393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347933" y="3842786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61" name="TextBox 44"/>
          <p:cNvSpPr txBox="1"/>
          <p:nvPr/>
        </p:nvSpPr>
        <p:spPr>
          <a:xfrm>
            <a:off x="4530693" y="41320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Impossibilidade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enviar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SMS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sem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crédito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62" name="TextBox 45"/>
          <p:cNvSpPr txBox="1"/>
          <p:nvPr/>
        </p:nvSpPr>
        <p:spPr>
          <a:xfrm>
            <a:off x="8404193" y="4132006"/>
            <a:ext cx="3189517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Dificuldade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realizar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cadastro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8221429" y="5331172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347933" y="5331172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06400" y="5331171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415531" y="3822840"/>
            <a:ext cx="3555041" cy="1199166"/>
          </a:xfrm>
          <a:prstGeom prst="rect">
            <a:avLst/>
          </a:prstGeom>
          <a:solidFill>
            <a:srgbClr val="BA68C8"/>
          </a:solidFill>
          <a:ln>
            <a:solidFill>
              <a:srgbClr val="BA6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598291" y="41320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"Keeper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não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recebe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mensagem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68" name="TextBox 46"/>
          <p:cNvSpPr txBox="1"/>
          <p:nvPr/>
        </p:nvSpPr>
        <p:spPr>
          <a:xfrm>
            <a:off x="598290" y="5693071"/>
            <a:ext cx="3189517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Erro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ao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compartilhar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rota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69" name="TextBox 47"/>
          <p:cNvSpPr txBox="1"/>
          <p:nvPr/>
        </p:nvSpPr>
        <p:spPr>
          <a:xfrm>
            <a:off x="4530691" y="5783278"/>
            <a:ext cx="3189517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Mais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opções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rota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sp>
        <p:nvSpPr>
          <p:cNvPr id="70" name="TextBox 48"/>
          <p:cNvSpPr txBox="1"/>
          <p:nvPr/>
        </p:nvSpPr>
        <p:spPr>
          <a:xfrm>
            <a:off x="8404193" y="5655954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2000" dirty="0">
                <a:solidFill>
                  <a:schemeClr val="bg1"/>
                </a:solidFill>
                <a:latin typeface="Open Sans 1 Bold"/>
              </a:rPr>
              <a:t>"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Número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de keepers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poderia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ser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1 Bold"/>
              </a:rPr>
              <a:t>maior</a:t>
            </a:r>
            <a:r>
              <a:rPr lang="en-US" sz="2000" dirty="0">
                <a:solidFill>
                  <a:schemeClr val="bg1"/>
                </a:solidFill>
                <a:latin typeface="Open Sans 1 Bold"/>
              </a:rPr>
              <a:t>."</a:t>
            </a:r>
          </a:p>
        </p:txBody>
      </p:sp>
      <p:pic>
        <p:nvPicPr>
          <p:cNvPr id="71" name="Imagem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Jornada do usuário</a:t>
            </a:r>
          </a:p>
        </p:txBody>
      </p:sp>
    </p:spTree>
    <p:extLst>
      <p:ext uri="{BB962C8B-B14F-4D97-AF65-F5344CB8AC3E}">
        <p14:creationId xmlns:p14="http://schemas.microsoft.com/office/powerpoint/2010/main" val="14160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71450" y="11430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71450" y="123825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1450" y="236220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71450" y="348615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71450" y="461010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1450" y="5734050"/>
            <a:ext cx="118491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41" y="227529"/>
            <a:ext cx="131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Fases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40" y="597498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(Utilizador)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40" y="1377851"/>
            <a:ext cx="131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Faz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256792" y="1501783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Preencher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o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formulário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cadastro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40" y="2490073"/>
            <a:ext cx="131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Sente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9" y="2860042"/>
            <a:ext cx="237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(Dores do usuário)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9" y="3601985"/>
            <a:ext cx="131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Pensa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8" y="3971954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(Usuário)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9" y="4724730"/>
            <a:ext cx="1311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Canal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7" y="5094699"/>
            <a:ext cx="2378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(Ponto de contato)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9" y="5826311"/>
            <a:ext cx="1883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545454"/>
                </a:solidFill>
                <a:latin typeface="Open Sans 1 Bold"/>
              </a:rPr>
              <a:t>Proposta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8" y="6196280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(Mudanças)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2346413" y="227529"/>
            <a:ext cx="2327187" cy="764142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9236" y="1771232"/>
            <a:ext cx="2378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45454"/>
                </a:solidFill>
                <a:latin typeface="Open Sans 1 Bold"/>
              </a:rPr>
              <a:t>(Ações do usuário)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256791" y="3842950"/>
            <a:ext cx="24168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Poderia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ser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mais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prático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  <a:latin typeface="Open Sans 1 Bold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256792" y="5692490"/>
            <a:ext cx="241680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Alterar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forma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inserir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data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nascimento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  <a:latin typeface="Open Sans 1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Manter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os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campos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preenchidos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fazer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cadastro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4775198" y="232379"/>
            <a:ext cx="2327187" cy="764142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7203983" y="227529"/>
            <a:ext cx="2327187" cy="764142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9632768" y="232379"/>
            <a:ext cx="2327187" cy="764142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523490" y="440323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Open Sans 1 Bold"/>
              </a:rPr>
              <a:t>Cadastro</a:t>
            </a:r>
          </a:p>
        </p:txBody>
      </p:sp>
      <p:pic>
        <p:nvPicPr>
          <p:cNvPr id="5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0797" y="2502768"/>
            <a:ext cx="709457" cy="709457"/>
          </a:xfrm>
          <a:prstGeom prst="rect">
            <a:avLst/>
          </a:prstGeom>
        </p:spPr>
      </p:pic>
      <p:pic>
        <p:nvPicPr>
          <p:cNvPr id="53" name="Gráfico 4" descr="Smartphone com preenchimento sólido">
            <a:extLst>
              <a:ext uri="{FF2B5EF4-FFF2-40B4-BE49-F238E27FC236}">
                <a16:creationId xmlns:a16="http://schemas.microsoft.com/office/drawing/2014/main" id="{5074A1F4-1F34-4504-93A3-9762DEDF45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3490" y="4724730"/>
            <a:ext cx="725089" cy="725089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997086" y="428221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solidFill>
                  <a:schemeClr val="bg1"/>
                </a:solidFill>
                <a:latin typeface="Open Sans 1 Bold"/>
              </a:rPr>
              <a:t>Login</a:t>
            </a:r>
            <a:endParaRPr lang="pt-BR" sz="1600" b="1" dirty="0">
              <a:solidFill>
                <a:schemeClr val="bg1"/>
              </a:solidFill>
              <a:latin typeface="Open Sans 1 Bold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669790" y="1475990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Realiza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o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acesso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aplicativo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669789" y="3742175"/>
            <a:ext cx="24168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Consegui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acessar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sem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problemas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669789" y="5992571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Fazer login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utilizando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a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impressão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digital.</a:t>
            </a:r>
          </a:p>
        </p:txBody>
      </p:sp>
      <p:pic>
        <p:nvPicPr>
          <p:cNvPr id="58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5680" y="2483718"/>
            <a:ext cx="709457" cy="709457"/>
          </a:xfrm>
          <a:prstGeom prst="rect">
            <a:avLst/>
          </a:prstGeom>
        </p:spPr>
      </p:pic>
      <p:pic>
        <p:nvPicPr>
          <p:cNvPr id="59" name="Gráfico 4" descr="Smartphone com preenchimento sólido">
            <a:extLst>
              <a:ext uri="{FF2B5EF4-FFF2-40B4-BE49-F238E27FC236}">
                <a16:creationId xmlns:a16="http://schemas.microsoft.com/office/drawing/2014/main" id="{5074A1F4-1F34-4504-93A3-9762DEDF45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0301" y="4742855"/>
            <a:ext cx="725089" cy="725089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7425871" y="428221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Open Sans 1 Bold"/>
              </a:rPr>
              <a:t>Definir rota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7102385" y="1501323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Define a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rota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que a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usuária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vai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utilizer.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7102384" y="3642147"/>
            <a:ext cx="241680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Poderia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ter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mais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opções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rota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As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rotas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não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funcionam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7102384" y="6017904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Disponibilizar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mais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opções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rota</a:t>
            </a:r>
            <a:r>
              <a:rPr lang="en-US" sz="130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..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  <a:latin typeface="Open Sans 1 Bold"/>
            </a:endParaRPr>
          </a:p>
        </p:txBody>
      </p:sp>
      <p:pic>
        <p:nvPicPr>
          <p:cNvPr id="6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25871" y="2484911"/>
            <a:ext cx="709457" cy="745173"/>
          </a:xfrm>
          <a:prstGeom prst="rect">
            <a:avLst/>
          </a:prstGeom>
        </p:spPr>
      </p:pic>
      <p:pic>
        <p:nvPicPr>
          <p:cNvPr id="65" name="Gráfico 4" descr="Smartphone com preenchimento sólido">
            <a:extLst>
              <a:ext uri="{FF2B5EF4-FFF2-40B4-BE49-F238E27FC236}">
                <a16:creationId xmlns:a16="http://schemas.microsoft.com/office/drawing/2014/main" id="{5074A1F4-1F34-4504-93A3-9762DEDF45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52745" y="4739983"/>
            <a:ext cx="725089" cy="725089"/>
          </a:xfrm>
          <a:prstGeom prst="rect">
            <a:avLst/>
          </a:prstGeom>
        </p:spPr>
      </p:pic>
      <p:pic>
        <p:nvPicPr>
          <p:cNvPr id="66" name="Gráfico 4" descr="Smartphone com preenchimento sólido">
            <a:extLst>
              <a:ext uri="{FF2B5EF4-FFF2-40B4-BE49-F238E27FC236}">
                <a16:creationId xmlns:a16="http://schemas.microsoft.com/office/drawing/2014/main" id="{5074A1F4-1F34-4504-93A3-9762DEDF45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69556" y="4758108"/>
            <a:ext cx="725089" cy="725089"/>
          </a:xfrm>
          <a:prstGeom prst="rect">
            <a:avLst/>
          </a:prstGeom>
        </p:spPr>
      </p:pic>
      <p:pic>
        <p:nvPicPr>
          <p:cNvPr id="67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46062" y="2502768"/>
            <a:ext cx="709457" cy="745173"/>
          </a:xfrm>
          <a:prstGeom prst="rect">
            <a:avLst/>
          </a:prstGeom>
        </p:spPr>
      </p:pic>
      <p:sp>
        <p:nvSpPr>
          <p:cNvPr id="68" name="CaixaDeTexto 67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9561466" y="1475990"/>
            <a:ext cx="2416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Compartilhar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localização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com o keeper da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usuária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9561465" y="3493368"/>
            <a:ext cx="24168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Baixa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precisão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na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localização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Não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consigo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compartilhar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minha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rota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com o keeper.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9561465" y="5917876"/>
            <a:ext cx="24168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Disponibilizar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mais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opções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 de </a:t>
            </a:r>
            <a:r>
              <a:rPr lang="en-US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compartilhamento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1 Bold"/>
              </a:rPr>
              <a:t>.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9854656" y="317212"/>
            <a:ext cx="188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Open Sans 1 Bold"/>
              </a:rPr>
              <a:t>Compartilhar</a:t>
            </a:r>
          </a:p>
          <a:p>
            <a:pPr algn="ctr"/>
            <a:r>
              <a:rPr lang="pt-BR" sz="1600" b="1" dirty="0">
                <a:solidFill>
                  <a:schemeClr val="bg1"/>
                </a:solidFill>
                <a:latin typeface="Open Sans 1 Bold"/>
              </a:rPr>
              <a:t>localização</a:t>
            </a:r>
          </a:p>
        </p:txBody>
      </p:sp>
    </p:spTree>
    <p:extLst>
      <p:ext uri="{BB962C8B-B14F-4D97-AF65-F5344CB8AC3E}">
        <p14:creationId xmlns:p14="http://schemas.microsoft.com/office/powerpoint/2010/main" val="35123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381" y="1294970"/>
            <a:ext cx="2477602" cy="239799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419" y="4292005"/>
            <a:ext cx="7275629" cy="115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9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8 0.00879 L 0.42825 -0.2057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96" y="-1074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Lean</a:t>
            </a:r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ux</a:t>
            </a:r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canvas</a:t>
            </a:r>
            <a:endParaRPr lang="pt-BR" sz="6000" b="1" dirty="0">
              <a:solidFill>
                <a:schemeClr val="bg1"/>
              </a:solidFill>
              <a:latin typeface="Open Sans 1 Bold"/>
            </a:endParaRPr>
          </a:p>
        </p:txBody>
      </p:sp>
    </p:spTree>
    <p:extLst>
      <p:ext uri="{BB962C8B-B14F-4D97-AF65-F5344CB8AC3E}">
        <p14:creationId xmlns:p14="http://schemas.microsoft.com/office/powerpoint/2010/main" val="183316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0" y="44998"/>
            <a:ext cx="311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545454"/>
                </a:solidFill>
                <a:latin typeface="Open Sans 1 Bold"/>
              </a:rPr>
              <a:t>Necessidades e problemas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938EE9-1AB6-497A-8895-14D155B27CD6}"/>
              </a:ext>
            </a:extLst>
          </p:cNvPr>
          <p:cNvSpPr txBox="1"/>
          <p:nvPr/>
        </p:nvSpPr>
        <p:spPr>
          <a:xfrm>
            <a:off x="0" y="3815241"/>
            <a:ext cx="311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545454"/>
                </a:solidFill>
                <a:latin typeface="Open Sans 1 Bold"/>
              </a:rPr>
              <a:t>Usuários e clientes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8797380-4560-4643-A5A9-8DEA19C1FA0F}"/>
              </a:ext>
            </a:extLst>
          </p:cNvPr>
          <p:cNvSpPr txBox="1"/>
          <p:nvPr/>
        </p:nvSpPr>
        <p:spPr>
          <a:xfrm>
            <a:off x="8759687" y="44998"/>
            <a:ext cx="311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545454"/>
                </a:solidFill>
                <a:latin typeface="Open Sans 1 Bold"/>
              </a:rPr>
              <a:t>Benefícios para o negócio e para o time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75C469-B956-4D97-98CC-AEE4874FA31A}"/>
              </a:ext>
            </a:extLst>
          </p:cNvPr>
          <p:cNvSpPr txBox="1"/>
          <p:nvPr/>
        </p:nvSpPr>
        <p:spPr>
          <a:xfrm>
            <a:off x="3611218" y="44998"/>
            <a:ext cx="311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545454"/>
                </a:solidFill>
                <a:latin typeface="Open Sans 1 Bold"/>
              </a:rPr>
              <a:t>Soluções e </a:t>
            </a:r>
            <a:r>
              <a:rPr lang="pt-BR" sz="1600" b="1" dirty="0" err="1">
                <a:solidFill>
                  <a:srgbClr val="545454"/>
                </a:solidFill>
                <a:latin typeface="Open Sans 1 Bold"/>
              </a:rPr>
              <a:t>idéias</a:t>
            </a:r>
            <a:endParaRPr lang="pt-BR" sz="1600" b="1" dirty="0">
              <a:solidFill>
                <a:srgbClr val="545454"/>
              </a:solidFill>
              <a:latin typeface="Open Sans 1 Bold"/>
            </a:endParaRPr>
          </a:p>
        </p:txBody>
      </p:sp>
    </p:spTree>
    <p:extLst>
      <p:ext uri="{BB962C8B-B14F-4D97-AF65-F5344CB8AC3E}">
        <p14:creationId xmlns:p14="http://schemas.microsoft.com/office/powerpoint/2010/main" val="22692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32718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00E4D49-4A26-47C6-A827-2DF8B1AB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73344"/>
              </p:ext>
            </p:extLst>
          </p:nvPr>
        </p:nvGraphicFramePr>
        <p:xfrm>
          <a:off x="139148" y="394254"/>
          <a:ext cx="11913704" cy="606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28">
                  <a:extLst>
                    <a:ext uri="{9D8B030D-6E8A-4147-A177-3AD203B41FA5}">
                      <a16:colId xmlns:a16="http://schemas.microsoft.com/office/drawing/2014/main" val="286206741"/>
                    </a:ext>
                  </a:extLst>
                </a:gridCol>
                <a:gridCol w="2762082">
                  <a:extLst>
                    <a:ext uri="{9D8B030D-6E8A-4147-A177-3AD203B41FA5}">
                      <a16:colId xmlns:a16="http://schemas.microsoft.com/office/drawing/2014/main" val="2839199279"/>
                    </a:ext>
                  </a:extLst>
                </a:gridCol>
                <a:gridCol w="5636214">
                  <a:extLst>
                    <a:ext uri="{9D8B030D-6E8A-4147-A177-3AD203B41FA5}">
                      <a16:colId xmlns:a16="http://schemas.microsoft.com/office/drawing/2014/main" val="2281468132"/>
                    </a:ext>
                  </a:extLst>
                </a:gridCol>
                <a:gridCol w="1244102">
                  <a:extLst>
                    <a:ext uri="{9D8B030D-6E8A-4147-A177-3AD203B41FA5}">
                      <a16:colId xmlns:a16="http://schemas.microsoft.com/office/drawing/2014/main" val="4012573991"/>
                    </a:ext>
                  </a:extLst>
                </a:gridCol>
                <a:gridCol w="938682">
                  <a:extLst>
                    <a:ext uri="{9D8B030D-6E8A-4147-A177-3AD203B41FA5}">
                      <a16:colId xmlns:a16="http://schemas.microsoft.com/office/drawing/2014/main" val="1547047344"/>
                    </a:ext>
                  </a:extLst>
                </a:gridCol>
                <a:gridCol w="959196">
                  <a:extLst>
                    <a:ext uri="{9D8B030D-6E8A-4147-A177-3AD203B41FA5}">
                      <a16:colId xmlns:a16="http://schemas.microsoft.com/office/drawing/2014/main" val="1710336932"/>
                    </a:ext>
                  </a:extLst>
                </a:gridCol>
              </a:tblGrid>
              <a:tr h="3367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ID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Requisito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Descrição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Classificação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Tamanho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BA6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Tipo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BA6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160813"/>
                  </a:ext>
                </a:extLst>
              </a:tr>
              <a:tr h="3627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API de Geolocalização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possuir uma API de geolocalização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Essencial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94427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2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Coletar dados de locais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coletar dados </a:t>
                      </a:r>
                      <a:r>
                        <a:rPr lang="pt-BR" sz="1300" u="none" strike="noStrike" dirty="0" err="1">
                          <a:effectLst/>
                          <a:latin typeface="Open Sans 1 Bold"/>
                        </a:rPr>
                        <a:t>estatiscos</a:t>
                      </a:r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 sobre locais com alto </a:t>
                      </a:r>
                      <a:r>
                        <a:rPr lang="pt-BR" sz="1300" u="none" strike="noStrike" dirty="0" err="1">
                          <a:effectLst/>
                          <a:latin typeface="Open Sans 1 Bold"/>
                        </a:rPr>
                        <a:t>indice</a:t>
                      </a:r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 de assédio e assaltos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Essencial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81349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Criar grupo de locomoção na aplicação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facilitar a criação de grupos com outras usuárias que usam a aplicação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Essencial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18123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4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Compartilhar localização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permitir que a usuária compartilhe sua localização com outras usuárias especificas 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Importante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874820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Alertar sobre locais perigosos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envio de alertas à usuária sobre locais com risco próximos a ela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Importante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33901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6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Disponibilizar dicas de defesa pessoal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permitir que a usuária opte por receber conteúdo sobre defesa pessoal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Open Sans 1 Bold"/>
                        </a:rPr>
                        <a:t>Desejável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804496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7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Criar feed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permitir que a usuária compartilhe suas experiências em determinado local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Importante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727045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Vincular aplicação a um APP de carona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que a usuária consiga acessar facilmente um APP de carona confiável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Desejável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3659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9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Definir rotas seguras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que a usuária informe a rota que irá seguir e mostrar um caminho mais seguro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Importante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ECC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263796"/>
                  </a:ext>
                </a:extLst>
              </a:tr>
              <a:tr h="596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10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Alerta de Socorro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A aplicação deve possibilitar que a usuária consiga emitir um alerta de socorro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Importante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Open Sans 1 Bold"/>
                        </a:rPr>
                        <a:t>Funcional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Open Sans 1 Bold"/>
                      </a:endParaRPr>
                    </a:p>
                  </a:txBody>
                  <a:tcPr marL="11097" marR="11097" marT="11097" marB="0" anchor="b">
                    <a:solidFill>
                      <a:srgbClr val="F6D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50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010410" y="2921168"/>
            <a:ext cx="8171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211663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FA26C04-349A-4DC5-B736-43E968B2A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48" y="-3668"/>
            <a:ext cx="10694067" cy="686533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1997839"/>
            <a:ext cx="1165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Modelo entidade relacionamento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(MER)</a:t>
            </a:r>
          </a:p>
        </p:txBody>
      </p:sp>
    </p:spTree>
    <p:extLst>
      <p:ext uri="{BB962C8B-B14F-4D97-AF65-F5344CB8AC3E}">
        <p14:creationId xmlns:p14="http://schemas.microsoft.com/office/powerpoint/2010/main" val="427919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3" name="Picture 4" descr="Timeline&#10;&#10;Description automatically generated">
            <a:extLst>
              <a:ext uri="{FF2B5EF4-FFF2-40B4-BE49-F238E27FC236}">
                <a16:creationId xmlns:a16="http://schemas.microsoft.com/office/drawing/2014/main" id="{3E4BC44A-A400-45B4-BAC5-CB971D917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480" y="-10"/>
            <a:ext cx="7975968" cy="68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5A6C86F-A2F9-4F29-92F0-CBC011487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952" y="125762"/>
            <a:ext cx="9089856" cy="67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66700" y="2921168"/>
            <a:ext cx="1165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Low</a:t>
            </a:r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 </a:t>
            </a:r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level</a:t>
            </a:r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6606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6495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Segurança da mulher na locomoção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406400" y="2373085"/>
            <a:ext cx="6276749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400"/>
              </a:spcAft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O projeto visa promover segurança a mulher na locomoção do dia a dia.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 empresa que mais se aproxima do nosso negócio é a empresa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Malalai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, que através de um aplicativo e um anel, faz com que as mulheres consigam andar pelo trajeto mais seguro e compartilhar sua localização com quem quiser através do anel que a mulher deve utilizar.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2262187"/>
            <a:ext cx="5024437" cy="50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E9DBAD3-6510-4A9D-8977-EB35BA0666D3}"/>
              </a:ext>
            </a:extLst>
          </p:cNvPr>
          <p:cNvSpPr/>
          <p:nvPr/>
        </p:nvSpPr>
        <p:spPr>
          <a:xfrm>
            <a:off x="4426846" y="4164689"/>
            <a:ext cx="2339691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2CA3B3-58A0-473D-9AEB-C18E0E88F688}"/>
              </a:ext>
            </a:extLst>
          </p:cNvPr>
          <p:cNvSpPr/>
          <p:nvPr/>
        </p:nvSpPr>
        <p:spPr>
          <a:xfrm>
            <a:off x="1186862" y="570617"/>
            <a:ext cx="9832595" cy="20682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9E6544-6893-43BC-9C90-A56D77621667}"/>
              </a:ext>
            </a:extLst>
          </p:cNvPr>
          <p:cNvSpPr txBox="1"/>
          <p:nvPr/>
        </p:nvSpPr>
        <p:spPr>
          <a:xfrm>
            <a:off x="1300541" y="753071"/>
            <a:ext cx="2128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Open Sans 1 Bold"/>
              </a:rPr>
              <a:t>Banco de Dados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A55C49-A4A2-45FE-B1EA-A1206506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94" y="170739"/>
            <a:ext cx="1025432" cy="2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sões e Service Packs do MS SQL Server">
            <a:extLst>
              <a:ext uri="{FF2B5EF4-FFF2-40B4-BE49-F238E27FC236}">
                <a16:creationId xmlns:a16="http://schemas.microsoft.com/office/drawing/2014/main" id="{636158ED-0BA2-440F-A53A-E119F44A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75" y="1293966"/>
            <a:ext cx="1224506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aptop Icons - Download Free Vector Icons | Noun Project">
            <a:extLst>
              <a:ext uri="{FF2B5EF4-FFF2-40B4-BE49-F238E27FC236}">
                <a16:creationId xmlns:a16="http://schemas.microsoft.com/office/drawing/2014/main" id="{C14B3A9F-6418-48CF-B274-60A7365F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434" y="4762167"/>
            <a:ext cx="1446000" cy="14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387AA9F-12AB-4EBC-B03F-CBCF2BB184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994" y="2030189"/>
            <a:ext cx="1019174" cy="10191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15A235-B7B5-45F2-8B6D-1382447F5741}"/>
              </a:ext>
            </a:extLst>
          </p:cNvPr>
          <p:cNvSpPr txBox="1"/>
          <p:nvPr/>
        </p:nvSpPr>
        <p:spPr>
          <a:xfrm>
            <a:off x="5109617" y="4293592"/>
            <a:ext cx="97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Open Sans Light" panose="020B0604020202020204"/>
              </a:rPr>
              <a:t>Cliente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E20AFB2-801C-4D7B-A4A2-297DF1A28192}"/>
              </a:ext>
            </a:extLst>
          </p:cNvPr>
          <p:cNvCxnSpPr>
            <a:cxnSpLocks/>
          </p:cNvCxnSpPr>
          <p:nvPr/>
        </p:nvCxnSpPr>
        <p:spPr>
          <a:xfrm>
            <a:off x="5596692" y="3313000"/>
            <a:ext cx="0" cy="7544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CB2AAC29-09A4-4A04-8FCD-BCCFF4E7E7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744" y="3518737"/>
            <a:ext cx="284115" cy="28411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0FDF85-569C-4144-9BE9-02E34038759F}"/>
              </a:ext>
            </a:extLst>
          </p:cNvPr>
          <p:cNvSpPr txBox="1"/>
          <p:nvPr/>
        </p:nvSpPr>
        <p:spPr>
          <a:xfrm>
            <a:off x="5047994" y="2846393"/>
            <a:ext cx="10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pen Sans 1 Bold"/>
              </a:rPr>
              <a:t>Internet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23AD318E-632B-4DF0-BD8B-9CE3E92CBA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701" y="1385093"/>
            <a:ext cx="730566" cy="7305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5B78D56-1C7B-4B95-BCD3-52CF99C7B5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21" y="1426586"/>
            <a:ext cx="671704" cy="671704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893FEB94-B93D-4F38-AF9A-DFA255D0FCF7}"/>
              </a:ext>
            </a:extLst>
          </p:cNvPr>
          <p:cNvSpPr txBox="1"/>
          <p:nvPr/>
        </p:nvSpPr>
        <p:spPr>
          <a:xfrm>
            <a:off x="4786899" y="749980"/>
            <a:ext cx="243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Open Sans 1 Bold"/>
              </a:rPr>
              <a:t>Servidor da Aplicação</a:t>
            </a:r>
          </a:p>
        </p:txBody>
      </p:sp>
      <p:pic>
        <p:nvPicPr>
          <p:cNvPr id="1060" name="Picture 36" descr="Opera Mobile - Wikipedia">
            <a:extLst>
              <a:ext uri="{FF2B5EF4-FFF2-40B4-BE49-F238E27FC236}">
                <a16:creationId xmlns:a16="http://schemas.microsoft.com/office/drawing/2014/main" id="{22BA471D-0C22-41E7-B933-EFB4F8AC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46" y="6128750"/>
            <a:ext cx="348511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Google Chrome: rápido e seguro – Apps no Google Play">
            <a:extLst>
              <a:ext uri="{FF2B5EF4-FFF2-40B4-BE49-F238E27FC236}">
                <a16:creationId xmlns:a16="http://schemas.microsoft.com/office/drawing/2014/main" id="{20A5E628-5369-487A-AD5C-3EE1D986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620" y="6072000"/>
            <a:ext cx="438397" cy="43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Baixe o Navegador Firefox — rápido, privativo e gratuito — da Mozilla">
            <a:extLst>
              <a:ext uri="{FF2B5EF4-FFF2-40B4-BE49-F238E27FC236}">
                <a16:creationId xmlns:a16="http://schemas.microsoft.com/office/drawing/2014/main" id="{22F11904-CBC6-4AFF-8970-9BCC9FF2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69" y="6090859"/>
            <a:ext cx="400677" cy="40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BBEDD617-FFA8-419E-9B21-794C97A0A0F0}"/>
              </a:ext>
            </a:extLst>
          </p:cNvPr>
          <p:cNvSpPr txBox="1"/>
          <p:nvPr/>
        </p:nvSpPr>
        <p:spPr>
          <a:xfrm>
            <a:off x="7308705" y="832481"/>
            <a:ext cx="1860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Open Sans 1 Bold"/>
              </a:rPr>
              <a:t>Site Institucional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7110F82C-B96E-4085-BFD0-3CCB8482EC75}"/>
              </a:ext>
            </a:extLst>
          </p:cNvPr>
          <p:cNvSpPr txBox="1"/>
          <p:nvPr/>
        </p:nvSpPr>
        <p:spPr>
          <a:xfrm>
            <a:off x="7334010" y="1360911"/>
            <a:ext cx="1309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Open Sans 1 Bold"/>
              </a:rPr>
              <a:t>Dashboard</a:t>
            </a:r>
            <a:endParaRPr lang="pt-BR" b="1" dirty="0">
              <a:latin typeface="Open Sans 1 Bold"/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97F931E2-21CF-41BE-815A-6E281101C280}"/>
              </a:ext>
            </a:extLst>
          </p:cNvPr>
          <p:cNvSpPr/>
          <p:nvPr/>
        </p:nvSpPr>
        <p:spPr>
          <a:xfrm>
            <a:off x="7218187" y="643070"/>
            <a:ext cx="3642650" cy="192337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Microservices Toolbox: Spring Boot | E4developer">
            <a:extLst>
              <a:ext uri="{FF2B5EF4-FFF2-40B4-BE49-F238E27FC236}">
                <a16:creationId xmlns:a16="http://schemas.microsoft.com/office/drawing/2014/main" id="{5E0CF6D2-29EA-4CCD-992D-EF29ECC64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869" y="1329981"/>
            <a:ext cx="1019174" cy="53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8 React Components for Web Developers 2020 - Colorlib">
            <a:extLst>
              <a:ext uri="{FF2B5EF4-FFF2-40B4-BE49-F238E27FC236}">
                <a16:creationId xmlns:a16="http://schemas.microsoft.com/office/drawing/2014/main" id="{D151A6F7-5B2A-4A1B-8652-C6C6C44E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489" y="1269079"/>
            <a:ext cx="1225644" cy="6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olocation: Displaying User or Device Position on Maps">
            <a:extLst>
              <a:ext uri="{FF2B5EF4-FFF2-40B4-BE49-F238E27FC236}">
                <a16:creationId xmlns:a16="http://schemas.microsoft.com/office/drawing/2014/main" id="{01A6AC69-53D6-4D85-AE24-3B01B839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471" y="1883864"/>
            <a:ext cx="612822" cy="6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O que é HTML? Entenda de forma descomplicada | Homehost">
            <a:extLst>
              <a:ext uri="{FF2B5EF4-FFF2-40B4-BE49-F238E27FC236}">
                <a16:creationId xmlns:a16="http://schemas.microsoft.com/office/drawing/2014/main" id="{CF77B4AB-E77B-49DA-9495-B1A37F4B5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971" y="763113"/>
            <a:ext cx="1150128" cy="46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876564D7-940D-4255-9533-B541725964F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086" y="1949488"/>
            <a:ext cx="1367486" cy="4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0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1039495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pt-BR" sz="4200" b="1" dirty="0">
                <a:solidFill>
                  <a:srgbClr val="545454"/>
                </a:solidFill>
                <a:latin typeface="Open Sans 1 Bold"/>
              </a:rPr>
              <a:t>Site institucional</a:t>
            </a:r>
          </a:p>
          <a:p>
            <a:pPr>
              <a:spcAft>
                <a:spcPts val="1800"/>
              </a:spcAft>
            </a:pPr>
            <a:r>
              <a:rPr lang="pt-BR" sz="4200" b="1" dirty="0">
                <a:solidFill>
                  <a:srgbClr val="545454"/>
                </a:solidFill>
                <a:latin typeface="Open Sans 1 Bold"/>
              </a:rPr>
              <a:t>Protótipos</a:t>
            </a:r>
          </a:p>
          <a:p>
            <a:pPr>
              <a:spcAft>
                <a:spcPts val="1800"/>
              </a:spcAft>
            </a:pPr>
            <a:r>
              <a:rPr lang="pt-BR" sz="4200" b="1" dirty="0">
                <a:solidFill>
                  <a:srgbClr val="545454"/>
                </a:solidFill>
                <a:latin typeface="Open Sans 1 Bold"/>
              </a:rPr>
              <a:t>Login e </a:t>
            </a:r>
            <a:r>
              <a:rPr lang="pt-BR" sz="4200" b="1" dirty="0" err="1">
                <a:solidFill>
                  <a:srgbClr val="545454"/>
                </a:solidFill>
                <a:latin typeface="Open Sans 1 Bold"/>
              </a:rPr>
              <a:t>Logoff</a:t>
            </a:r>
            <a:endParaRPr lang="pt-BR" sz="4200" b="1" dirty="0">
              <a:solidFill>
                <a:srgbClr val="545454"/>
              </a:solidFill>
              <a:latin typeface="Open Sans 1 Bold"/>
            </a:endParaRPr>
          </a:p>
          <a:p>
            <a:pPr>
              <a:spcAft>
                <a:spcPts val="1800"/>
              </a:spcAft>
            </a:pPr>
            <a:r>
              <a:rPr lang="pt-BR" sz="4200" b="1" dirty="0" err="1">
                <a:solidFill>
                  <a:srgbClr val="545454"/>
                </a:solidFill>
                <a:latin typeface="Open Sans 1 Bold"/>
              </a:rPr>
              <a:t>Endpoints</a:t>
            </a:r>
            <a:r>
              <a:rPr lang="pt-BR" sz="4200" b="1" dirty="0">
                <a:solidFill>
                  <a:srgbClr val="545454"/>
                </a:solidFill>
                <a:latin typeface="Open Sans 1 Bold"/>
              </a:rPr>
              <a:t> no </a:t>
            </a:r>
            <a:r>
              <a:rPr lang="pt-BR" sz="4200" b="1" dirty="0" err="1">
                <a:solidFill>
                  <a:srgbClr val="545454"/>
                </a:solidFill>
                <a:latin typeface="Open Sans 1 Bold"/>
              </a:rPr>
              <a:t>postman</a:t>
            </a:r>
            <a:endParaRPr lang="pt-BR" sz="42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567" y="1466850"/>
            <a:ext cx="53911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4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871073" y="2459504"/>
            <a:ext cx="5421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Obrigado pela atenção :)</a:t>
            </a:r>
          </a:p>
        </p:txBody>
      </p:sp>
      <p:pic>
        <p:nvPicPr>
          <p:cNvPr id="3" name="Imagem 2" descr="Logotipo, Ícone&#10;&#10;Descrição gerada automaticamente">
            <a:extLst>
              <a:ext uri="{FF2B5EF4-FFF2-40B4-BE49-F238E27FC236}">
                <a16:creationId xmlns:a16="http://schemas.microsoft.com/office/drawing/2014/main" id="{96F5548A-497B-4DD4-8D3A-779CA075A2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00" y="808370"/>
            <a:ext cx="5919294" cy="59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4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06400" y="667656"/>
            <a:ext cx="7631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Assédio sexual no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406400" y="1573212"/>
            <a:ext cx="74987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Quatro em cada dez brasileiras (42%) já foram vítimas de assédio sexual no Brasil, segundo o instituto de pesquisa Datafolha em 2017;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56% das mulheres entre 16 e 24 anos relatam ter sido assediadas nas ruas, transporte público, no trabalho, na escola, na faculdade e em casa;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Outra pesquisa feita pela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YouGov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em 2016, encomendada pela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Action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Aid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, relatou que metade das mulheres brasileiras afirmou já ter sido seguida nas ruas;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Ao falar sobre a situação que sentiram mais medo de sofrerem assédio, 70% responderam que sentem mais medo ao andar pelas ruas, 69% ao sair ou chegar em casa à noite e 68% no transporte público;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10" y="2583427"/>
            <a:ext cx="4274573" cy="42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0" y="289124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Open Sans 1 Bold"/>
              </a:rPr>
              <a:t>Solução proposta</a:t>
            </a:r>
          </a:p>
        </p:txBody>
      </p:sp>
    </p:spTree>
    <p:extLst>
      <p:ext uri="{BB962C8B-B14F-4D97-AF65-F5344CB8AC3E}">
        <p14:creationId xmlns:p14="http://schemas.microsoft.com/office/powerpoint/2010/main" val="26772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8" y="786074"/>
            <a:ext cx="613886" cy="59416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4" y="1626710"/>
            <a:ext cx="10953750" cy="35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2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3373120" y="2891245"/>
            <a:ext cx="5515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chemeClr val="bg1"/>
                </a:solidFill>
                <a:latin typeface="Open Sans 1 Bold"/>
              </a:rPr>
              <a:t>Proto-persona</a:t>
            </a:r>
            <a:endParaRPr lang="pt-BR" sz="6000" b="1" dirty="0">
              <a:solidFill>
                <a:schemeClr val="bg1"/>
              </a:solidFill>
              <a:latin typeface="Open Sans 1 Bold"/>
            </a:endParaRPr>
          </a:p>
        </p:txBody>
      </p:sp>
    </p:spTree>
    <p:extLst>
      <p:ext uri="{BB962C8B-B14F-4D97-AF65-F5344CB8AC3E}">
        <p14:creationId xmlns:p14="http://schemas.microsoft.com/office/powerpoint/2010/main" val="31232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13360" y="19812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217920" y="19812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13360" y="353568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17920" y="353568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21641" y="347616"/>
            <a:ext cx="200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Nome e foto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2F4ECD-34B6-4CCC-8892-54EF468DDDFE}"/>
              </a:ext>
            </a:extLst>
          </p:cNvPr>
          <p:cNvSpPr txBox="1"/>
          <p:nvPr/>
        </p:nvSpPr>
        <p:spPr>
          <a:xfrm>
            <a:off x="2819400" y="1072503"/>
            <a:ext cx="2375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Márcia</a:t>
            </a:r>
            <a:r>
              <a:rPr lang="pt-BR" sz="2400" b="1" dirty="0">
                <a:latin typeface="Open Sans 1 Bold"/>
              </a:rPr>
              <a:t> Pereira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2F4ECD-34B6-4CCC-8892-54EF468DDDFE}"/>
              </a:ext>
            </a:extLst>
          </p:cNvPr>
          <p:cNvSpPr txBox="1"/>
          <p:nvPr/>
        </p:nvSpPr>
        <p:spPr>
          <a:xfrm>
            <a:off x="2819400" y="1732919"/>
            <a:ext cx="28803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1" dirty="0">
                <a:latin typeface="Open Sans 1 Bold"/>
              </a:rPr>
              <a:t>“Ouço relatos de outras comerciantes que já sofreram assédio.”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487160" y="347616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Informações e comportamento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E279AF-A75C-4466-AEC3-0774C2C6C8AF}"/>
              </a:ext>
            </a:extLst>
          </p:cNvPr>
          <p:cNvSpPr txBox="1"/>
          <p:nvPr/>
        </p:nvSpPr>
        <p:spPr>
          <a:xfrm>
            <a:off x="6807934" y="788961"/>
            <a:ext cx="4790975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24 anos;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Solteira;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Vende doces na entrada de estações;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Retorna para a casa com suas mercadorias e com o lucro das vendas;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Conhece casos de mulheres próximas a ela que sofreram assédio ou tentativa de assalto.</a:t>
            </a:r>
          </a:p>
        </p:txBody>
      </p:sp>
      <p:sp>
        <p:nvSpPr>
          <p:cNvPr id="14" name="Elipse 13"/>
          <p:cNvSpPr/>
          <p:nvPr/>
        </p:nvSpPr>
        <p:spPr>
          <a:xfrm>
            <a:off x="6577461" y="87899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577461" y="1206578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577461" y="1524892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577461" y="1862362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577461" y="2444548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2EED253-B5E0-4198-89F0-89D78DBCCBFA}"/>
              </a:ext>
            </a:extLst>
          </p:cNvPr>
          <p:cNvSpPr txBox="1"/>
          <p:nvPr/>
        </p:nvSpPr>
        <p:spPr>
          <a:xfrm>
            <a:off x="749145" y="4226079"/>
            <a:ext cx="50855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Retornar com segurança para a sua casa; 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Receber informações sobre rotas seguras para a sua locomoção;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Encontrar outras mulheres que façam a mesma rota;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Acompanhar a localização de amigas/familiares.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21641" y="3650047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Informações e comportamento</a:t>
            </a:r>
          </a:p>
        </p:txBody>
      </p:sp>
      <p:sp>
        <p:nvSpPr>
          <p:cNvPr id="21" name="Elipse 20"/>
          <p:cNvSpPr/>
          <p:nvPr/>
        </p:nvSpPr>
        <p:spPr>
          <a:xfrm>
            <a:off x="522367" y="428857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22367" y="4634645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22367" y="522837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522366" y="5822095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0B87783-A961-4A83-AC40-61F8F7266194}"/>
              </a:ext>
            </a:extLst>
          </p:cNvPr>
          <p:cNvSpPr txBox="1"/>
          <p:nvPr/>
        </p:nvSpPr>
        <p:spPr>
          <a:xfrm>
            <a:off x="6807934" y="4140941"/>
            <a:ext cx="5111750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Crie um grupo de locomoção que possibilite o encontro para andar com outras usuárias;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Trace a sua rota desde o ponto de partida até o de chegada;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Destaque no mapa informações relevantes sobre determinados locais;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Apresente o nível de periculosidade do local;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Possibilite o compartilhamento de localização.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487159" y="3650047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Potenciais soluções</a:t>
            </a:r>
          </a:p>
        </p:txBody>
      </p:sp>
      <p:sp>
        <p:nvSpPr>
          <p:cNvPr id="27" name="Elipse 26"/>
          <p:cNvSpPr/>
          <p:nvPr/>
        </p:nvSpPr>
        <p:spPr>
          <a:xfrm>
            <a:off x="6577461" y="4233916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6577460" y="4826122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6577291" y="5418328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6579442" y="6013351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6579612" y="634371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2" y="788961"/>
            <a:ext cx="2291058" cy="22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13360" y="19812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217920" y="19812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13360" y="353568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17920" y="3535680"/>
            <a:ext cx="576072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21641" y="347616"/>
            <a:ext cx="200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Nome e foto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2F4ECD-34B6-4CCC-8892-54EF468DDDFE}"/>
              </a:ext>
            </a:extLst>
          </p:cNvPr>
          <p:cNvSpPr txBox="1"/>
          <p:nvPr/>
        </p:nvSpPr>
        <p:spPr>
          <a:xfrm>
            <a:off x="2819400" y="1072503"/>
            <a:ext cx="2375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Ana </a:t>
            </a:r>
            <a:r>
              <a:rPr lang="pt-B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Gabrielly</a:t>
            </a:r>
            <a:endParaRPr lang="pt-BR" sz="2400" b="1" dirty="0">
              <a:latin typeface="Open Sans 1 Bold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2F4ECD-34B6-4CCC-8892-54EF468DDDFE}"/>
              </a:ext>
            </a:extLst>
          </p:cNvPr>
          <p:cNvSpPr txBox="1"/>
          <p:nvPr/>
        </p:nvSpPr>
        <p:spPr>
          <a:xfrm>
            <a:off x="2819400" y="1732919"/>
            <a:ext cx="28803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1" dirty="0">
                <a:latin typeface="Open Sans 1 Bold"/>
              </a:rPr>
              <a:t>“Não sei reagir a situações de perigo ou ameaça ao voltar sozinha para a casa.”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487160" y="347616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Informações e comportamento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E279AF-A75C-4466-AEC3-0774C2C6C8AF}"/>
              </a:ext>
            </a:extLst>
          </p:cNvPr>
          <p:cNvSpPr txBox="1"/>
          <p:nvPr/>
        </p:nvSpPr>
        <p:spPr>
          <a:xfrm>
            <a:off x="6807934" y="788961"/>
            <a:ext cx="4790975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18 anos;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Estudante;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Sai constantemente aos finais de semana com as amigas;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Está constantemente conectada á rede;</a:t>
            </a:r>
          </a:p>
          <a:p>
            <a:pPr>
              <a:spcAft>
                <a:spcPts val="400"/>
              </a:spcAft>
            </a:pPr>
            <a:r>
              <a:rPr lang="pt-BR" dirty="0">
                <a:latin typeface="Open Sans 1 Bold"/>
              </a:rPr>
              <a:t>Utiliza transporte público.</a:t>
            </a:r>
          </a:p>
        </p:txBody>
      </p:sp>
      <p:sp>
        <p:nvSpPr>
          <p:cNvPr id="14" name="Elipse 13"/>
          <p:cNvSpPr/>
          <p:nvPr/>
        </p:nvSpPr>
        <p:spPr>
          <a:xfrm>
            <a:off x="6577461" y="87899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577461" y="1206578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577461" y="1524892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2EED253-B5E0-4198-89F0-89D78DBCCBFA}"/>
              </a:ext>
            </a:extLst>
          </p:cNvPr>
          <p:cNvSpPr txBox="1"/>
          <p:nvPr/>
        </p:nvSpPr>
        <p:spPr>
          <a:xfrm>
            <a:off x="749145" y="4226079"/>
            <a:ext cx="5085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Sentir-se mais segura ao andar sozinha;</a:t>
            </a:r>
          </a:p>
          <a:p>
            <a:r>
              <a:rPr lang="pt-BR" dirty="0"/>
              <a:t>Receber auxílio/ajuda de mulheres que estão por perto;</a:t>
            </a:r>
          </a:p>
          <a:p>
            <a:r>
              <a:rPr lang="pt-BR" dirty="0"/>
              <a:t>Alertar familiares e/ou amigas se estiver em situações de risco;</a:t>
            </a:r>
          </a:p>
          <a:p>
            <a:r>
              <a:rPr lang="pt-BR" dirty="0"/>
              <a:t>Utilizar um meio de transporte mais seguro;</a:t>
            </a:r>
          </a:p>
          <a:p>
            <a:r>
              <a:rPr lang="pt-BR" dirty="0"/>
              <a:t>Receber dicas de defesa pessoal.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421641" y="3650047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Informações e comportamento</a:t>
            </a:r>
          </a:p>
        </p:txBody>
      </p:sp>
      <p:sp>
        <p:nvSpPr>
          <p:cNvPr id="21" name="Elipse 20"/>
          <p:cNvSpPr/>
          <p:nvPr/>
        </p:nvSpPr>
        <p:spPr>
          <a:xfrm>
            <a:off x="522367" y="431397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22367" y="4596545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22367" y="513312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522366" y="5688745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0B87783-A961-4A83-AC40-61F8F7266194}"/>
              </a:ext>
            </a:extLst>
          </p:cNvPr>
          <p:cNvSpPr txBox="1"/>
          <p:nvPr/>
        </p:nvSpPr>
        <p:spPr>
          <a:xfrm>
            <a:off x="6807934" y="4077441"/>
            <a:ext cx="5079266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pt-BR" sz="1700" dirty="0">
                <a:latin typeface="Open Sans 1 Bold"/>
              </a:rPr>
              <a:t>Envie alertas para pessoas próximas quando a usuária se aproximar de lugares considerados como perigosos;</a:t>
            </a:r>
          </a:p>
          <a:p>
            <a:pPr>
              <a:spcAft>
                <a:spcPts val="400"/>
              </a:spcAft>
            </a:pPr>
            <a:r>
              <a:rPr lang="pt-BR" sz="1700" dirty="0">
                <a:latin typeface="Open Sans 1 Bold"/>
              </a:rPr>
              <a:t>Possibilite o redirecionamento para um aplicativo de carona;</a:t>
            </a:r>
          </a:p>
          <a:p>
            <a:pPr>
              <a:spcAft>
                <a:spcPts val="400"/>
              </a:spcAft>
            </a:pPr>
            <a:r>
              <a:rPr lang="pt-BR" sz="1700" dirty="0">
                <a:latin typeface="Open Sans 1 Bold"/>
              </a:rPr>
              <a:t>Acione usuárias que estejam próximas para auxiliar em situações perigosas;</a:t>
            </a:r>
          </a:p>
          <a:p>
            <a:pPr>
              <a:spcAft>
                <a:spcPts val="400"/>
              </a:spcAft>
            </a:pPr>
            <a:r>
              <a:rPr lang="pt-BR" sz="1700" dirty="0">
                <a:latin typeface="Open Sans 1 Bold"/>
              </a:rPr>
              <a:t>Compartilhe dicas para saber o que fazer em determinadas situações de risco.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487159" y="3650047"/>
            <a:ext cx="482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545454"/>
                </a:solidFill>
                <a:latin typeface="Open Sans 1 Bold"/>
              </a:rPr>
              <a:t>Potenciais soluções</a:t>
            </a:r>
          </a:p>
        </p:txBody>
      </p:sp>
      <p:sp>
        <p:nvSpPr>
          <p:cNvPr id="27" name="Elipse 26"/>
          <p:cNvSpPr/>
          <p:nvPr/>
        </p:nvSpPr>
        <p:spPr>
          <a:xfrm>
            <a:off x="6577461" y="4160891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6577292" y="2132307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6577291" y="2449541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6577291" y="5001023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577291" y="5551527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6577291" y="6115244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11" y="484433"/>
            <a:ext cx="4303488" cy="4303488"/>
          </a:xfrm>
          <a:prstGeom prst="rect">
            <a:avLst/>
          </a:prstGeom>
        </p:spPr>
      </p:pic>
      <p:sp>
        <p:nvSpPr>
          <p:cNvPr id="41" name="Elipse 40"/>
          <p:cNvSpPr/>
          <p:nvPr/>
        </p:nvSpPr>
        <p:spPr>
          <a:xfrm>
            <a:off x="519401" y="5958620"/>
            <a:ext cx="193513" cy="193513"/>
          </a:xfrm>
          <a:prstGeom prst="ellips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8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1600</Words>
  <Application>Microsoft Office PowerPoint</Application>
  <PresentationFormat>Widescreen</PresentationFormat>
  <Paragraphs>285</Paragraphs>
  <Slides>32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Gustavo Henrique Fernandes Fortes</cp:lastModifiedBy>
  <cp:revision>72</cp:revision>
  <dcterms:created xsi:type="dcterms:W3CDTF">2021-03-08T19:54:41Z</dcterms:created>
  <dcterms:modified xsi:type="dcterms:W3CDTF">2021-03-11T01:24:52Z</dcterms:modified>
</cp:coreProperties>
</file>