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8" r:id="rId2"/>
    <p:sldId id="256" r:id="rId3"/>
    <p:sldId id="257" r:id="rId4"/>
    <p:sldId id="259" r:id="rId5"/>
    <p:sldId id="262" r:id="rId6"/>
    <p:sldId id="280" r:id="rId7"/>
    <p:sldId id="279" r:id="rId8"/>
    <p:sldId id="263" r:id="rId9"/>
    <p:sldId id="264" r:id="rId10"/>
    <p:sldId id="271" r:id="rId11"/>
    <p:sldId id="269" r:id="rId12"/>
    <p:sldId id="270" r:id="rId13"/>
    <p:sldId id="281" r:id="rId14"/>
    <p:sldId id="282" r:id="rId15"/>
    <p:sldId id="292" r:id="rId16"/>
    <p:sldId id="293" r:id="rId17"/>
    <p:sldId id="290" r:id="rId18"/>
    <p:sldId id="296" r:id="rId19"/>
    <p:sldId id="265" r:id="rId20"/>
    <p:sldId id="273" r:id="rId21"/>
    <p:sldId id="297" r:id="rId22"/>
    <p:sldId id="267" r:id="rId23"/>
    <p:sldId id="274" r:id="rId24"/>
    <p:sldId id="278" r:id="rId25"/>
    <p:sldId id="288" r:id="rId26"/>
    <p:sldId id="289" r:id="rId27"/>
    <p:sldId id="285" r:id="rId28"/>
    <p:sldId id="294" r:id="rId29"/>
    <p:sldId id="295" r:id="rId30"/>
    <p:sldId id="287" r:id="rId3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262"/>
    <a:srgbClr val="B88EFC"/>
    <a:srgbClr val="545454"/>
    <a:srgbClr val="ECC3F9"/>
    <a:srgbClr val="F6DDFB"/>
    <a:srgbClr val="F1C9F9"/>
    <a:srgbClr val="BA68C8"/>
    <a:srgbClr val="C9A9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6BD94F-4E73-E768-AB6D-2878DF152602}" v="41" dt="2021-04-20T20:50:38.662"/>
    <p1510:client id="{32E92E4A-3664-30B2-2A87-030C622689B0}" v="56" dt="2021-03-11T01:09:31.24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896" autoAdjust="0"/>
    <p:restoredTop sz="93028" autoAdjust="0"/>
  </p:normalViewPr>
  <p:slideViewPr>
    <p:cSldViewPr snapToGrid="0">
      <p:cViewPr varScale="1">
        <p:scale>
          <a:sx n="75" d="100"/>
          <a:sy n="75" d="100"/>
        </p:scale>
        <p:origin x="67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B28071-78A9-406F-830F-7B8FDC342FDE}" type="datetimeFigureOut">
              <a:rPr lang="pt-BR" smtClean="0"/>
              <a:t>22/04/2021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137226-9371-4962-8AF1-014E7CB1A7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01553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37226-9371-4962-8AF1-014E7CB1A748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59095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37226-9371-4962-8AF1-014E7CB1A748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73389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37226-9371-4962-8AF1-014E7CB1A748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45268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37226-9371-4962-8AF1-014E7CB1A748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69296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37226-9371-4962-8AF1-014E7CB1A748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30594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37226-9371-4962-8AF1-014E7CB1A748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58354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37226-9371-4962-8AF1-014E7CB1A748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1169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37226-9371-4962-8AF1-014E7CB1A748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12127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37226-9371-4962-8AF1-014E7CB1A748}" type="slidenum">
              <a:rPr lang="pt-BR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12849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37226-9371-4962-8AF1-014E7CB1A748}" type="slidenum">
              <a:rPr lang="pt-BR" smtClean="0"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5909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37226-9371-4962-8AF1-014E7CB1A748}" type="slidenum">
              <a:rPr lang="pt-BR" smtClean="0"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81579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37226-9371-4962-8AF1-014E7CB1A748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51404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37226-9371-4962-8AF1-014E7CB1A748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91014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37226-9371-4962-8AF1-014E7CB1A748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59549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37226-9371-4962-8AF1-014E7CB1A748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45347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37226-9371-4962-8AF1-014E7CB1A748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66386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37226-9371-4962-8AF1-014E7CB1A748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95019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37226-9371-4962-8AF1-014E7CB1A748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79621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37226-9371-4962-8AF1-014E7CB1A748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48749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72785-C0A6-4CF1-9D3B-93C8CE48276C}" type="datetimeFigureOut">
              <a:rPr lang="pt-BR" smtClean="0"/>
              <a:t>22/04/2021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0CBE5-E426-488C-A226-73C0DE62E0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3484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72785-C0A6-4CF1-9D3B-93C8CE48276C}" type="datetimeFigureOut">
              <a:rPr lang="pt-BR" smtClean="0"/>
              <a:t>22/04/2021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0CBE5-E426-488C-A226-73C0DE62E0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232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72785-C0A6-4CF1-9D3B-93C8CE48276C}" type="datetimeFigureOut">
              <a:rPr lang="pt-BR" smtClean="0"/>
              <a:t>22/04/2021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0CBE5-E426-488C-A226-73C0DE62E0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8943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72785-C0A6-4CF1-9D3B-93C8CE48276C}" type="datetimeFigureOut">
              <a:rPr lang="pt-BR" smtClean="0"/>
              <a:t>22/04/2021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0CBE5-E426-488C-A226-73C0DE62E0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7928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72785-C0A6-4CF1-9D3B-93C8CE48276C}" type="datetimeFigureOut">
              <a:rPr lang="pt-BR" smtClean="0"/>
              <a:t>22/04/2021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0CBE5-E426-488C-A226-73C0DE62E0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5259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72785-C0A6-4CF1-9D3B-93C8CE48276C}" type="datetimeFigureOut">
              <a:rPr lang="pt-BR" smtClean="0"/>
              <a:t>22/04/2021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0CBE5-E426-488C-A226-73C0DE62E0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6641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72785-C0A6-4CF1-9D3B-93C8CE48276C}" type="datetimeFigureOut">
              <a:rPr lang="pt-BR" smtClean="0"/>
              <a:t>22/04/2021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0CBE5-E426-488C-A226-73C0DE62E0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5201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72785-C0A6-4CF1-9D3B-93C8CE48276C}" type="datetimeFigureOut">
              <a:rPr lang="pt-BR" smtClean="0"/>
              <a:t>22/04/2021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0CBE5-E426-488C-A226-73C0DE62E0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2295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72785-C0A6-4CF1-9D3B-93C8CE48276C}" type="datetimeFigureOut">
              <a:rPr lang="pt-BR" smtClean="0"/>
              <a:t>22/04/2021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0CBE5-E426-488C-A226-73C0DE62E0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4244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72785-C0A6-4CF1-9D3B-93C8CE48276C}" type="datetimeFigureOut">
              <a:rPr lang="pt-BR" smtClean="0"/>
              <a:t>22/04/2021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0CBE5-E426-488C-A226-73C0DE62E0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3140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72785-C0A6-4CF1-9D3B-93C8CE48276C}" type="datetimeFigureOut">
              <a:rPr lang="pt-BR" smtClean="0"/>
              <a:t>22/04/2021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0CBE5-E426-488C-A226-73C0DE62E0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4140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C72785-C0A6-4CF1-9D3B-93C8CE48276C}" type="datetimeFigureOut">
              <a:rPr lang="pt-BR" smtClean="0"/>
              <a:t>22/04/2021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90CBE5-E426-488C-A226-73C0DE62E0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734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eg"/><Relationship Id="rId7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eg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9954" y="396439"/>
            <a:ext cx="613886" cy="594162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85AAEC67-1829-4905-82C3-ADF668500669}"/>
              </a:ext>
            </a:extLst>
          </p:cNvPr>
          <p:cNvSpPr txBox="1"/>
          <p:nvPr/>
        </p:nvSpPr>
        <p:spPr>
          <a:xfrm>
            <a:off x="425658" y="178885"/>
            <a:ext cx="52650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b="1" dirty="0">
                <a:solidFill>
                  <a:srgbClr val="545454"/>
                </a:solidFill>
                <a:latin typeface="Open Sans 1 Bold"/>
              </a:rPr>
              <a:t>Integrantes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FAF64C24-2C23-495C-896E-60CDA18831EA}"/>
              </a:ext>
            </a:extLst>
          </p:cNvPr>
          <p:cNvSpPr/>
          <p:nvPr/>
        </p:nvSpPr>
        <p:spPr>
          <a:xfrm>
            <a:off x="3567936" y="1446238"/>
            <a:ext cx="1879200" cy="1911600"/>
          </a:xfrm>
          <a:prstGeom prst="ellipse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E949F76F-643E-43B1-AFEA-08F72F726970}"/>
              </a:ext>
            </a:extLst>
          </p:cNvPr>
          <p:cNvSpPr/>
          <p:nvPr/>
        </p:nvSpPr>
        <p:spPr>
          <a:xfrm>
            <a:off x="6710213" y="1446238"/>
            <a:ext cx="1879200" cy="1911600"/>
          </a:xfrm>
          <a:prstGeom prst="ellipse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extBox 13">
            <a:extLst>
              <a:ext uri="{FF2B5EF4-FFF2-40B4-BE49-F238E27FC236}">
                <a16:creationId xmlns:a16="http://schemas.microsoft.com/office/drawing/2014/main" id="{90ABDAB7-2AC9-4146-BF30-8F0BD821F0F7}"/>
              </a:ext>
            </a:extLst>
          </p:cNvPr>
          <p:cNvSpPr txBox="1"/>
          <p:nvPr/>
        </p:nvSpPr>
        <p:spPr>
          <a:xfrm>
            <a:off x="343648" y="3316392"/>
            <a:ext cx="2043222" cy="53860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2000" b="1" dirty="0">
                <a:solidFill>
                  <a:srgbClr val="000000"/>
                </a:solidFill>
                <a:latin typeface="Open Sans 1"/>
              </a:rPr>
              <a:t>Camila </a:t>
            </a:r>
            <a:r>
              <a:rPr lang="en-US" sz="2000" b="1" dirty="0" err="1">
                <a:solidFill>
                  <a:srgbClr val="000000"/>
                </a:solidFill>
                <a:latin typeface="Open Sans 1"/>
              </a:rPr>
              <a:t>Mamede</a:t>
            </a:r>
            <a:endParaRPr lang="en-US" sz="2000" b="1" dirty="0">
              <a:solidFill>
                <a:srgbClr val="000000"/>
              </a:solidFill>
              <a:latin typeface="Open Sans 1"/>
            </a:endParaRPr>
          </a:p>
        </p:txBody>
      </p:sp>
      <p:sp>
        <p:nvSpPr>
          <p:cNvPr id="8" name="TextBox 14">
            <a:extLst>
              <a:ext uri="{FF2B5EF4-FFF2-40B4-BE49-F238E27FC236}">
                <a16:creationId xmlns:a16="http://schemas.microsoft.com/office/drawing/2014/main" id="{54161845-9FB0-41E8-A9F4-64197EB05D26}"/>
              </a:ext>
            </a:extLst>
          </p:cNvPr>
          <p:cNvSpPr txBox="1"/>
          <p:nvPr/>
        </p:nvSpPr>
        <p:spPr>
          <a:xfrm>
            <a:off x="3425180" y="3316391"/>
            <a:ext cx="2164711" cy="53860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2000" b="1" dirty="0">
                <a:solidFill>
                  <a:srgbClr val="000000"/>
                </a:solidFill>
                <a:latin typeface="Open Sans 1"/>
              </a:rPr>
              <a:t>Christian Raphael</a:t>
            </a:r>
          </a:p>
        </p:txBody>
      </p:sp>
      <p:sp>
        <p:nvSpPr>
          <p:cNvPr id="9" name="TextBox 16">
            <a:extLst>
              <a:ext uri="{FF2B5EF4-FFF2-40B4-BE49-F238E27FC236}">
                <a16:creationId xmlns:a16="http://schemas.microsoft.com/office/drawing/2014/main" id="{49BE568C-3F0C-4993-B3C3-7AC790C7F76F}"/>
              </a:ext>
            </a:extLst>
          </p:cNvPr>
          <p:cNvSpPr txBox="1"/>
          <p:nvPr/>
        </p:nvSpPr>
        <p:spPr>
          <a:xfrm>
            <a:off x="6479502" y="3316391"/>
            <a:ext cx="2340621" cy="46237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2000" b="1" dirty="0">
                <a:solidFill>
                  <a:srgbClr val="000000"/>
                </a:solidFill>
                <a:latin typeface="Open Sans 1"/>
              </a:rPr>
              <a:t>Larissa </a:t>
            </a:r>
            <a:r>
              <a:rPr lang="en-US" sz="2000" b="1" dirty="0" err="1">
                <a:solidFill>
                  <a:srgbClr val="000000"/>
                </a:solidFill>
                <a:latin typeface="Open Sans 1"/>
              </a:rPr>
              <a:t>Custódio</a:t>
            </a:r>
            <a:endParaRPr lang="en-US" sz="2000" b="1" dirty="0">
              <a:solidFill>
                <a:srgbClr val="000000"/>
              </a:solidFill>
              <a:latin typeface="Open Sans 1"/>
            </a:endParaRP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A504389A-A0CB-431A-B2DF-A0B3478D761F}"/>
              </a:ext>
            </a:extLst>
          </p:cNvPr>
          <p:cNvSpPr/>
          <p:nvPr/>
        </p:nvSpPr>
        <p:spPr>
          <a:xfrm>
            <a:off x="425659" y="1446238"/>
            <a:ext cx="1879200" cy="1911600"/>
          </a:xfrm>
          <a:prstGeom prst="ellipse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TextBox 16">
            <a:extLst>
              <a:ext uri="{FF2B5EF4-FFF2-40B4-BE49-F238E27FC236}">
                <a16:creationId xmlns:a16="http://schemas.microsoft.com/office/drawing/2014/main" id="{49BE568C-3F0C-4993-B3C3-7AC790C7F76F}"/>
              </a:ext>
            </a:extLst>
          </p:cNvPr>
          <p:cNvSpPr txBox="1"/>
          <p:nvPr/>
        </p:nvSpPr>
        <p:spPr>
          <a:xfrm>
            <a:off x="6479502" y="5953631"/>
            <a:ext cx="2340621" cy="46237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2000" b="1" dirty="0">
                <a:solidFill>
                  <a:srgbClr val="000000"/>
                </a:solidFill>
                <a:latin typeface="Open Sans 1"/>
              </a:rPr>
              <a:t>Elton Silva</a:t>
            </a:r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FAF64C24-2C23-495C-896E-60CDA18831EA}"/>
              </a:ext>
            </a:extLst>
          </p:cNvPr>
          <p:cNvSpPr/>
          <p:nvPr/>
        </p:nvSpPr>
        <p:spPr>
          <a:xfrm>
            <a:off x="6700144" y="4098718"/>
            <a:ext cx="1879200" cy="1911600"/>
          </a:xfrm>
          <a:prstGeom prst="ellipse">
            <a:avLst/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E949F76F-643E-43B1-AFEA-08F72F726970}"/>
              </a:ext>
            </a:extLst>
          </p:cNvPr>
          <p:cNvSpPr/>
          <p:nvPr/>
        </p:nvSpPr>
        <p:spPr>
          <a:xfrm>
            <a:off x="3510461" y="4098718"/>
            <a:ext cx="1879200" cy="1911600"/>
          </a:xfrm>
          <a:prstGeom prst="ellipse">
            <a:avLst/>
          </a:prstGeom>
          <a:blipFill dpi="0"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TextBox 16">
            <a:extLst>
              <a:ext uri="{FF2B5EF4-FFF2-40B4-BE49-F238E27FC236}">
                <a16:creationId xmlns:a16="http://schemas.microsoft.com/office/drawing/2014/main" id="{49BE568C-3F0C-4993-B3C3-7AC790C7F76F}"/>
              </a:ext>
            </a:extLst>
          </p:cNvPr>
          <p:cNvSpPr txBox="1"/>
          <p:nvPr/>
        </p:nvSpPr>
        <p:spPr>
          <a:xfrm>
            <a:off x="3249270" y="5968871"/>
            <a:ext cx="2340621" cy="46237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2000" b="1" dirty="0">
                <a:solidFill>
                  <a:srgbClr val="000000"/>
                </a:solidFill>
                <a:latin typeface="Open Sans 1"/>
              </a:rPr>
              <a:t>Gustavo Henrique</a:t>
            </a:r>
          </a:p>
        </p:txBody>
      </p:sp>
      <p:sp>
        <p:nvSpPr>
          <p:cNvPr id="25" name="TextBox 14">
            <a:extLst>
              <a:ext uri="{FF2B5EF4-FFF2-40B4-BE49-F238E27FC236}">
                <a16:creationId xmlns:a16="http://schemas.microsoft.com/office/drawing/2014/main" id="{54161845-9FB0-41E8-A9F4-64197EB05D26}"/>
              </a:ext>
            </a:extLst>
          </p:cNvPr>
          <p:cNvSpPr txBox="1"/>
          <p:nvPr/>
        </p:nvSpPr>
        <p:spPr>
          <a:xfrm>
            <a:off x="9694495" y="3299014"/>
            <a:ext cx="2164711" cy="46237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2000" b="1" dirty="0">
                <a:solidFill>
                  <a:srgbClr val="000000"/>
                </a:solidFill>
                <a:latin typeface="Open Sans 1"/>
              </a:rPr>
              <a:t>Lucas </a:t>
            </a:r>
            <a:r>
              <a:rPr lang="en-US" sz="2000" b="1" dirty="0" err="1">
                <a:solidFill>
                  <a:srgbClr val="000000"/>
                </a:solidFill>
                <a:latin typeface="Open Sans 1"/>
              </a:rPr>
              <a:t>Matheus</a:t>
            </a:r>
            <a:endParaRPr lang="en-US" sz="2000" b="1" dirty="0">
              <a:solidFill>
                <a:srgbClr val="000000"/>
              </a:solidFill>
              <a:latin typeface="Open Sans 1"/>
            </a:endParaRPr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A504389A-A0CB-431A-B2DF-A0B3478D761F}"/>
              </a:ext>
            </a:extLst>
          </p:cNvPr>
          <p:cNvSpPr/>
          <p:nvPr/>
        </p:nvSpPr>
        <p:spPr>
          <a:xfrm>
            <a:off x="9822010" y="1446238"/>
            <a:ext cx="1879200" cy="1911600"/>
          </a:xfrm>
          <a:prstGeom prst="ellipse">
            <a:avLst/>
          </a:prstGeom>
          <a:blipFill dpi="0"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0038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88E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5AAEC67-1829-4905-82C3-ADF668500669}"/>
              </a:ext>
            </a:extLst>
          </p:cNvPr>
          <p:cNvSpPr txBox="1"/>
          <p:nvPr/>
        </p:nvSpPr>
        <p:spPr>
          <a:xfrm>
            <a:off x="3373120" y="2891245"/>
            <a:ext cx="55154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b="1" dirty="0">
                <a:solidFill>
                  <a:schemeClr val="bg1"/>
                </a:solidFill>
                <a:latin typeface="Open Sans 1 Bold"/>
              </a:rPr>
              <a:t>Entrevistas</a:t>
            </a:r>
          </a:p>
        </p:txBody>
      </p:sp>
    </p:spTree>
    <p:extLst>
      <p:ext uri="{BB962C8B-B14F-4D97-AF65-F5344CB8AC3E}">
        <p14:creationId xmlns:p14="http://schemas.microsoft.com/office/powerpoint/2010/main" val="440718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7"/>
          <p:cNvSpPr txBox="1"/>
          <p:nvPr/>
        </p:nvSpPr>
        <p:spPr>
          <a:xfrm>
            <a:off x="415531" y="1590881"/>
            <a:ext cx="5246840" cy="3334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613"/>
              </a:lnSpc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 Bold"/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 1 Bold"/>
              </a:rPr>
              <a:t>Pessoas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 Bold"/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 1 Bold"/>
              </a:rPr>
              <a:t>entrevistadas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 Bold"/>
              </a:rPr>
              <a:t>: 5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85AAEC67-1829-4905-82C3-ADF668500669}"/>
              </a:ext>
            </a:extLst>
          </p:cNvPr>
          <p:cNvSpPr txBox="1"/>
          <p:nvPr/>
        </p:nvSpPr>
        <p:spPr>
          <a:xfrm>
            <a:off x="406400" y="667656"/>
            <a:ext cx="629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b="1" dirty="0">
                <a:solidFill>
                  <a:srgbClr val="545454"/>
                </a:solidFill>
                <a:latin typeface="Open Sans 1 Bold"/>
              </a:rPr>
              <a:t>Respostas positivas</a:t>
            </a:r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208E924B-B107-4355-B26C-F1716EA79598}"/>
              </a:ext>
            </a:extLst>
          </p:cNvPr>
          <p:cNvSpPr/>
          <p:nvPr/>
        </p:nvSpPr>
        <p:spPr>
          <a:xfrm>
            <a:off x="415531" y="2783190"/>
            <a:ext cx="3555041" cy="1199166"/>
          </a:xfrm>
          <a:prstGeom prst="rect">
            <a:avLst/>
          </a:prstGeom>
          <a:solidFill>
            <a:srgbClr val="BA68C8"/>
          </a:solidFill>
          <a:ln>
            <a:solidFill>
              <a:srgbClr val="BA6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pt-BR" sz="1300" b="1" dirty="0">
              <a:solidFill>
                <a:schemeClr val="bg1"/>
              </a:solidFill>
              <a:latin typeface="Open Sans 1 Bold"/>
            </a:endParaRPr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208E924B-B107-4355-B26C-F1716EA79598}"/>
              </a:ext>
            </a:extLst>
          </p:cNvPr>
          <p:cNvSpPr/>
          <p:nvPr/>
        </p:nvSpPr>
        <p:spPr>
          <a:xfrm>
            <a:off x="8221433" y="2783190"/>
            <a:ext cx="3555041" cy="1199166"/>
          </a:xfrm>
          <a:prstGeom prst="rect">
            <a:avLst/>
          </a:prstGeom>
          <a:solidFill>
            <a:srgbClr val="BA68C8"/>
          </a:solidFill>
          <a:ln>
            <a:solidFill>
              <a:srgbClr val="BA6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pt-BR" sz="1300" b="1" dirty="0">
              <a:solidFill>
                <a:schemeClr val="bg1"/>
              </a:solidFill>
              <a:latin typeface="Open Sans 1 Bold"/>
            </a:endParaRPr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208E924B-B107-4355-B26C-F1716EA79598}"/>
              </a:ext>
            </a:extLst>
          </p:cNvPr>
          <p:cNvSpPr/>
          <p:nvPr/>
        </p:nvSpPr>
        <p:spPr>
          <a:xfrm>
            <a:off x="4354106" y="2783190"/>
            <a:ext cx="3555041" cy="1199166"/>
          </a:xfrm>
          <a:prstGeom prst="rect">
            <a:avLst/>
          </a:prstGeom>
          <a:solidFill>
            <a:srgbClr val="BA68C8"/>
          </a:solidFill>
          <a:ln>
            <a:solidFill>
              <a:srgbClr val="BA6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pt-BR" sz="1300" b="1" dirty="0">
              <a:solidFill>
                <a:schemeClr val="bg1"/>
              </a:solidFill>
              <a:latin typeface="Open Sans 1 Bold"/>
            </a:endParaRPr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208E924B-B107-4355-B26C-F1716EA79598}"/>
              </a:ext>
            </a:extLst>
          </p:cNvPr>
          <p:cNvSpPr/>
          <p:nvPr/>
        </p:nvSpPr>
        <p:spPr>
          <a:xfrm>
            <a:off x="8221429" y="4309795"/>
            <a:ext cx="3555041" cy="1199166"/>
          </a:xfrm>
          <a:prstGeom prst="rect">
            <a:avLst/>
          </a:prstGeom>
          <a:solidFill>
            <a:srgbClr val="BA68C8"/>
          </a:solidFill>
          <a:ln>
            <a:solidFill>
              <a:srgbClr val="BA6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pt-BR" sz="1300" b="1" dirty="0">
              <a:solidFill>
                <a:schemeClr val="bg1"/>
              </a:solidFill>
              <a:latin typeface="Open Sans 1 Bold"/>
            </a:endParaRPr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208E924B-B107-4355-B26C-F1716EA79598}"/>
              </a:ext>
            </a:extLst>
          </p:cNvPr>
          <p:cNvSpPr/>
          <p:nvPr/>
        </p:nvSpPr>
        <p:spPr>
          <a:xfrm>
            <a:off x="4347933" y="4326188"/>
            <a:ext cx="3555041" cy="1199166"/>
          </a:xfrm>
          <a:prstGeom prst="rect">
            <a:avLst/>
          </a:prstGeom>
          <a:solidFill>
            <a:srgbClr val="BA68C8"/>
          </a:solidFill>
          <a:ln>
            <a:solidFill>
              <a:srgbClr val="BA6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pt-BR" sz="1300" b="1" dirty="0">
              <a:solidFill>
                <a:schemeClr val="bg1"/>
              </a:solidFill>
              <a:latin typeface="Open Sans 1 Bold"/>
            </a:endParaRPr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208E924B-B107-4355-B26C-F1716EA79598}"/>
              </a:ext>
            </a:extLst>
          </p:cNvPr>
          <p:cNvSpPr/>
          <p:nvPr/>
        </p:nvSpPr>
        <p:spPr>
          <a:xfrm>
            <a:off x="415531" y="4306242"/>
            <a:ext cx="3555041" cy="1199166"/>
          </a:xfrm>
          <a:prstGeom prst="rect">
            <a:avLst/>
          </a:prstGeom>
          <a:solidFill>
            <a:srgbClr val="BA68C8"/>
          </a:solidFill>
          <a:ln>
            <a:solidFill>
              <a:srgbClr val="BA6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pt-BR" sz="1300" b="1" dirty="0">
              <a:solidFill>
                <a:schemeClr val="bg1"/>
              </a:solidFill>
              <a:latin typeface="Open Sans 1 Bold"/>
            </a:endParaRPr>
          </a:p>
        </p:txBody>
      </p:sp>
      <p:sp>
        <p:nvSpPr>
          <p:cNvPr id="42" name="TextBox 28"/>
          <p:cNvSpPr txBox="1"/>
          <p:nvPr/>
        </p:nvSpPr>
        <p:spPr>
          <a:xfrm>
            <a:off x="598291" y="2962605"/>
            <a:ext cx="3189517" cy="88485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2333"/>
              </a:lnSpc>
            </a:pPr>
            <a:r>
              <a:rPr lang="en-US" sz="2000" dirty="0">
                <a:solidFill>
                  <a:schemeClr val="bg1"/>
                </a:solidFill>
                <a:latin typeface="Open Sans 1 Bold"/>
              </a:rPr>
              <a:t>"</a:t>
            </a:r>
            <a:r>
              <a:rPr lang="en-US" sz="2000" dirty="0" err="1">
                <a:solidFill>
                  <a:schemeClr val="bg1"/>
                </a:solidFill>
                <a:latin typeface="Open Sans 1 Bold"/>
              </a:rPr>
              <a:t>Ótimo</a:t>
            </a:r>
            <a:r>
              <a:rPr lang="en-US" sz="2000" dirty="0">
                <a:solidFill>
                  <a:schemeClr val="bg1"/>
                </a:solidFill>
                <a:latin typeface="Open Sans 1 Bold"/>
              </a:rPr>
              <a:t> para a </a:t>
            </a:r>
            <a:r>
              <a:rPr lang="en-US" sz="2000" dirty="0" err="1">
                <a:solidFill>
                  <a:schemeClr val="bg1"/>
                </a:solidFill>
                <a:latin typeface="Open Sans 1 Bold"/>
              </a:rPr>
              <a:t>questão</a:t>
            </a:r>
            <a:r>
              <a:rPr lang="en-US" sz="2000" dirty="0">
                <a:solidFill>
                  <a:schemeClr val="bg1"/>
                </a:solidFill>
                <a:latin typeface="Open Sans 1 Bold"/>
              </a:rPr>
              <a:t> de </a:t>
            </a:r>
            <a:r>
              <a:rPr lang="en-US" sz="2000" dirty="0" err="1">
                <a:solidFill>
                  <a:schemeClr val="bg1"/>
                </a:solidFill>
                <a:latin typeface="Open Sans 1 Bold"/>
              </a:rPr>
              <a:t>segurança</a:t>
            </a:r>
            <a:r>
              <a:rPr lang="en-US" sz="2000" dirty="0">
                <a:solidFill>
                  <a:schemeClr val="bg1"/>
                </a:solidFill>
                <a:latin typeface="Open Sans 1 Bold"/>
              </a:rPr>
              <a:t> no </a:t>
            </a:r>
            <a:r>
              <a:rPr lang="en-US" sz="2000" dirty="0" err="1">
                <a:solidFill>
                  <a:schemeClr val="bg1"/>
                </a:solidFill>
                <a:latin typeface="Open Sans 1 Bold"/>
              </a:rPr>
              <a:t>deslocamento</a:t>
            </a:r>
            <a:r>
              <a:rPr lang="en-US" sz="2000" dirty="0">
                <a:solidFill>
                  <a:schemeClr val="bg1"/>
                </a:solidFill>
                <a:latin typeface="Open Sans"/>
              </a:rPr>
              <a:t>."</a:t>
            </a:r>
          </a:p>
        </p:txBody>
      </p:sp>
      <p:sp>
        <p:nvSpPr>
          <p:cNvPr id="43" name="TextBox 29"/>
          <p:cNvSpPr txBox="1"/>
          <p:nvPr/>
        </p:nvSpPr>
        <p:spPr>
          <a:xfrm>
            <a:off x="4501242" y="3240058"/>
            <a:ext cx="3189517" cy="2949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2333"/>
              </a:lnSpc>
            </a:pPr>
            <a:r>
              <a:rPr lang="en-US" sz="2000" dirty="0">
                <a:solidFill>
                  <a:schemeClr val="bg1"/>
                </a:solidFill>
                <a:latin typeface="Open Sans 1 Bold"/>
              </a:rPr>
              <a:t>"</a:t>
            </a:r>
            <a:r>
              <a:rPr lang="en-US" sz="2000" dirty="0" err="1">
                <a:solidFill>
                  <a:schemeClr val="bg1"/>
                </a:solidFill>
                <a:latin typeface="Open Sans 1 Bold"/>
              </a:rPr>
              <a:t>Adorei</a:t>
            </a:r>
            <a:r>
              <a:rPr lang="en-US" sz="2000" dirty="0">
                <a:solidFill>
                  <a:schemeClr val="bg1"/>
                </a:solidFill>
                <a:latin typeface="Open Sans 1 Bold"/>
              </a:rPr>
              <a:t> a </a:t>
            </a:r>
            <a:r>
              <a:rPr lang="en-US" sz="2000" dirty="0" err="1">
                <a:solidFill>
                  <a:schemeClr val="bg1"/>
                </a:solidFill>
                <a:latin typeface="Open Sans 1 Bold"/>
              </a:rPr>
              <a:t>iniciativa</a:t>
            </a:r>
            <a:r>
              <a:rPr lang="en-US" sz="2000" dirty="0">
                <a:solidFill>
                  <a:schemeClr val="bg1"/>
                </a:solidFill>
                <a:latin typeface="Open Sans 1 Bold"/>
              </a:rPr>
              <a:t>."</a:t>
            </a:r>
          </a:p>
        </p:txBody>
      </p:sp>
      <p:sp>
        <p:nvSpPr>
          <p:cNvPr id="44" name="TextBox 30"/>
          <p:cNvSpPr txBox="1"/>
          <p:nvPr/>
        </p:nvSpPr>
        <p:spPr>
          <a:xfrm>
            <a:off x="8404193" y="3092015"/>
            <a:ext cx="3189517" cy="5899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2333"/>
              </a:lnSpc>
            </a:pPr>
            <a:r>
              <a:rPr lang="en-US" sz="2000" dirty="0">
                <a:solidFill>
                  <a:schemeClr val="bg1"/>
                </a:solidFill>
                <a:latin typeface="Open Sans 1 Bold"/>
              </a:rPr>
              <a:t>"</a:t>
            </a:r>
            <a:r>
              <a:rPr lang="en-US" sz="2000" dirty="0" err="1">
                <a:solidFill>
                  <a:schemeClr val="bg1"/>
                </a:solidFill>
                <a:latin typeface="Open Sans 1 Bold"/>
              </a:rPr>
              <a:t>Compartilhar</a:t>
            </a:r>
            <a:r>
              <a:rPr lang="en-US" sz="2000" dirty="0">
                <a:solidFill>
                  <a:schemeClr val="bg1"/>
                </a:solidFill>
                <a:latin typeface="Open Sans 1 Bold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Open Sans 1 Bold"/>
              </a:rPr>
              <a:t>rotas</a:t>
            </a:r>
            <a:r>
              <a:rPr lang="en-US" sz="2000" dirty="0">
                <a:solidFill>
                  <a:schemeClr val="bg1"/>
                </a:solidFill>
                <a:latin typeface="Open Sans 1 Bold"/>
              </a:rPr>
              <a:t> e </a:t>
            </a:r>
            <a:r>
              <a:rPr lang="en-US" sz="2000" dirty="0" err="1">
                <a:solidFill>
                  <a:schemeClr val="bg1"/>
                </a:solidFill>
                <a:latin typeface="Open Sans 1 Bold"/>
              </a:rPr>
              <a:t>destino</a:t>
            </a:r>
            <a:r>
              <a:rPr lang="en-US" sz="2000" dirty="0">
                <a:solidFill>
                  <a:schemeClr val="bg1"/>
                </a:solidFill>
                <a:latin typeface="Open Sans 1 Bold"/>
              </a:rPr>
              <a:t> com </a:t>
            </a:r>
            <a:r>
              <a:rPr lang="en-US" sz="2000" dirty="0" err="1">
                <a:solidFill>
                  <a:schemeClr val="bg1"/>
                </a:solidFill>
                <a:latin typeface="Open Sans 1 Bold"/>
              </a:rPr>
              <a:t>os</a:t>
            </a:r>
            <a:r>
              <a:rPr lang="en-US" sz="2000" dirty="0">
                <a:solidFill>
                  <a:schemeClr val="bg1"/>
                </a:solidFill>
                <a:latin typeface="Open Sans 1 Bold"/>
              </a:rPr>
              <a:t> keepers."</a:t>
            </a:r>
          </a:p>
        </p:txBody>
      </p:sp>
      <p:sp>
        <p:nvSpPr>
          <p:cNvPr id="45" name="TextBox 31"/>
          <p:cNvSpPr txBox="1"/>
          <p:nvPr/>
        </p:nvSpPr>
        <p:spPr>
          <a:xfrm>
            <a:off x="598291" y="4756300"/>
            <a:ext cx="3189517" cy="2949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2333"/>
              </a:lnSpc>
            </a:pPr>
            <a:r>
              <a:rPr lang="en-US" sz="2000" dirty="0">
                <a:solidFill>
                  <a:schemeClr val="bg1"/>
                </a:solidFill>
                <a:latin typeface="Open Sans 1 Bold"/>
              </a:rPr>
              <a:t>"</a:t>
            </a:r>
            <a:r>
              <a:rPr lang="en-US" sz="2000" dirty="0" err="1">
                <a:solidFill>
                  <a:schemeClr val="bg1"/>
                </a:solidFill>
                <a:latin typeface="Open Sans 1 Bold"/>
              </a:rPr>
              <a:t>Ideia</a:t>
            </a:r>
            <a:r>
              <a:rPr lang="en-US" sz="2000" dirty="0">
                <a:solidFill>
                  <a:schemeClr val="bg1"/>
                </a:solidFill>
                <a:latin typeface="Open Sans 1 Bold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Open Sans 1 Bold"/>
              </a:rPr>
              <a:t>muito</a:t>
            </a:r>
            <a:r>
              <a:rPr lang="en-US" sz="2000" dirty="0">
                <a:solidFill>
                  <a:schemeClr val="bg1"/>
                </a:solidFill>
                <a:latin typeface="Open Sans 1 Bold"/>
              </a:rPr>
              <a:t> boa."</a:t>
            </a:r>
          </a:p>
        </p:txBody>
      </p:sp>
      <p:sp>
        <p:nvSpPr>
          <p:cNvPr id="46" name="TextBox 32"/>
          <p:cNvSpPr txBox="1"/>
          <p:nvPr/>
        </p:nvSpPr>
        <p:spPr>
          <a:xfrm>
            <a:off x="4501242" y="4608256"/>
            <a:ext cx="3189517" cy="5879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2333"/>
              </a:lnSpc>
            </a:pPr>
            <a:r>
              <a:rPr lang="en-US" sz="2000" dirty="0">
                <a:solidFill>
                  <a:schemeClr val="bg1"/>
                </a:solidFill>
                <a:latin typeface="Open Sans 1 Bold"/>
              </a:rPr>
              <a:t>"</a:t>
            </a:r>
            <a:r>
              <a:rPr lang="en-US" sz="2000" dirty="0" err="1">
                <a:solidFill>
                  <a:schemeClr val="bg1"/>
                </a:solidFill>
                <a:latin typeface="Open Sans 1 Bold"/>
              </a:rPr>
              <a:t>Não</a:t>
            </a:r>
            <a:r>
              <a:rPr lang="en-US" sz="2000" dirty="0">
                <a:solidFill>
                  <a:schemeClr val="bg1"/>
                </a:solidFill>
                <a:latin typeface="Open Sans 1 Bold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Open Sans 1 Bold"/>
              </a:rPr>
              <a:t>precisar</a:t>
            </a:r>
            <a:r>
              <a:rPr lang="en-US" sz="2000" dirty="0">
                <a:solidFill>
                  <a:schemeClr val="bg1"/>
                </a:solidFill>
                <a:latin typeface="Open Sans 1 Bold"/>
              </a:rPr>
              <a:t> de internet para </a:t>
            </a:r>
            <a:r>
              <a:rPr lang="en-US" sz="2000" dirty="0" err="1">
                <a:solidFill>
                  <a:schemeClr val="bg1"/>
                </a:solidFill>
                <a:latin typeface="Open Sans 1 Bold"/>
              </a:rPr>
              <a:t>usar</a:t>
            </a:r>
            <a:r>
              <a:rPr lang="en-US" sz="2000" dirty="0">
                <a:solidFill>
                  <a:schemeClr val="bg1"/>
                </a:solidFill>
                <a:latin typeface="Open Sans 1 Bold"/>
              </a:rPr>
              <a:t> o </a:t>
            </a:r>
            <a:r>
              <a:rPr lang="en-US" sz="2000" dirty="0" err="1">
                <a:solidFill>
                  <a:schemeClr val="bg1"/>
                </a:solidFill>
                <a:latin typeface="Open Sans 1 Bold"/>
              </a:rPr>
              <a:t>aplicativo</a:t>
            </a:r>
            <a:r>
              <a:rPr lang="en-US" sz="2000" dirty="0">
                <a:solidFill>
                  <a:schemeClr val="bg1"/>
                </a:solidFill>
                <a:latin typeface="Open Sans 1 Bold"/>
              </a:rPr>
              <a:t>."</a:t>
            </a:r>
          </a:p>
        </p:txBody>
      </p:sp>
      <p:sp>
        <p:nvSpPr>
          <p:cNvPr id="47" name="TextBox 33"/>
          <p:cNvSpPr txBox="1"/>
          <p:nvPr/>
        </p:nvSpPr>
        <p:spPr>
          <a:xfrm>
            <a:off x="8404193" y="4608256"/>
            <a:ext cx="3189517" cy="5899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2333"/>
              </a:lnSpc>
            </a:pPr>
            <a:r>
              <a:rPr lang="en-US" sz="2000" dirty="0">
                <a:solidFill>
                  <a:schemeClr val="bg1"/>
                </a:solidFill>
                <a:latin typeface="Open Sans 1 Bold"/>
              </a:rPr>
              <a:t>"</a:t>
            </a:r>
            <a:r>
              <a:rPr lang="en-US" sz="2000" dirty="0" err="1">
                <a:solidFill>
                  <a:schemeClr val="bg1"/>
                </a:solidFill>
                <a:latin typeface="Open Sans 1 Bold"/>
              </a:rPr>
              <a:t>Ótima</a:t>
            </a:r>
            <a:r>
              <a:rPr lang="en-US" sz="2000" dirty="0">
                <a:solidFill>
                  <a:schemeClr val="bg1"/>
                </a:solidFill>
                <a:latin typeface="Open Sans 1 Bold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Open Sans 1 Bold"/>
              </a:rPr>
              <a:t>ideia</a:t>
            </a:r>
            <a:r>
              <a:rPr lang="en-US" sz="2000" dirty="0">
                <a:solidFill>
                  <a:schemeClr val="bg1"/>
                </a:solidFill>
                <a:latin typeface="Open Sans 1 Bold"/>
              </a:rPr>
              <a:t> para </a:t>
            </a:r>
            <a:r>
              <a:rPr lang="en-US" sz="2000" dirty="0" err="1">
                <a:solidFill>
                  <a:schemeClr val="bg1"/>
                </a:solidFill>
                <a:latin typeface="Open Sans 1 Bold"/>
              </a:rPr>
              <a:t>prestar</a:t>
            </a:r>
            <a:r>
              <a:rPr lang="en-US" sz="2000" dirty="0">
                <a:solidFill>
                  <a:schemeClr val="bg1"/>
                </a:solidFill>
                <a:latin typeface="Open Sans 1 Bold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Open Sans 1 Bold"/>
              </a:rPr>
              <a:t>ajuda</a:t>
            </a:r>
            <a:r>
              <a:rPr lang="en-US" sz="2000" dirty="0">
                <a:solidFill>
                  <a:schemeClr val="bg1"/>
                </a:solidFill>
                <a:latin typeface="Open Sans 1 Bold"/>
              </a:rPr>
              <a:t> a </a:t>
            </a:r>
            <a:r>
              <a:rPr lang="en-US" sz="2000" dirty="0" err="1">
                <a:solidFill>
                  <a:schemeClr val="bg1"/>
                </a:solidFill>
                <a:latin typeface="Open Sans 1 Bold"/>
              </a:rPr>
              <a:t>outras</a:t>
            </a:r>
            <a:r>
              <a:rPr lang="en-US" sz="2000" dirty="0">
                <a:solidFill>
                  <a:schemeClr val="bg1"/>
                </a:solidFill>
                <a:latin typeface="Open Sans 1 Bold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Open Sans 1 Bold"/>
              </a:rPr>
              <a:t>mulheres</a:t>
            </a:r>
            <a:r>
              <a:rPr lang="en-US" sz="2000" dirty="0">
                <a:solidFill>
                  <a:schemeClr val="bg1"/>
                </a:solidFill>
                <a:latin typeface="Open Sans 1 Bold"/>
              </a:rPr>
              <a:t>."</a:t>
            </a:r>
          </a:p>
        </p:txBody>
      </p:sp>
      <p:pic>
        <p:nvPicPr>
          <p:cNvPr id="48" name="Imagem 4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7788" y="786074"/>
            <a:ext cx="613886" cy="594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426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27"/>
          <p:cNvSpPr txBox="1"/>
          <p:nvPr/>
        </p:nvSpPr>
        <p:spPr>
          <a:xfrm>
            <a:off x="415531" y="1590881"/>
            <a:ext cx="5246840" cy="3334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613"/>
              </a:lnSpc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 Bold"/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 1 Bold"/>
              </a:rPr>
              <a:t>Pessoas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 Bold"/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 1 Bold"/>
              </a:rPr>
              <a:t>entrevistadas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 Bold"/>
              </a:rPr>
              <a:t>: 5</a:t>
            </a:r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85AAEC67-1829-4905-82C3-ADF668500669}"/>
              </a:ext>
            </a:extLst>
          </p:cNvPr>
          <p:cNvSpPr txBox="1"/>
          <p:nvPr/>
        </p:nvSpPr>
        <p:spPr>
          <a:xfrm>
            <a:off x="406400" y="667656"/>
            <a:ext cx="629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b="1" dirty="0">
                <a:solidFill>
                  <a:srgbClr val="545454"/>
                </a:solidFill>
                <a:latin typeface="Open Sans 1 Bold"/>
              </a:rPr>
              <a:t>Respostas negativas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208E924B-B107-4355-B26C-F1716EA79598}"/>
              </a:ext>
            </a:extLst>
          </p:cNvPr>
          <p:cNvSpPr/>
          <p:nvPr/>
        </p:nvSpPr>
        <p:spPr>
          <a:xfrm>
            <a:off x="415531" y="2299788"/>
            <a:ext cx="3555041" cy="1199166"/>
          </a:xfrm>
          <a:prstGeom prst="rect">
            <a:avLst/>
          </a:prstGeom>
          <a:solidFill>
            <a:srgbClr val="BA68C8"/>
          </a:solidFill>
          <a:ln>
            <a:solidFill>
              <a:srgbClr val="BA6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pt-BR" sz="1300" b="1" dirty="0">
              <a:solidFill>
                <a:schemeClr val="bg1"/>
              </a:solidFill>
              <a:latin typeface="Open Sans 1 Bold"/>
            </a:endParaRPr>
          </a:p>
        </p:txBody>
      </p:sp>
      <p:sp>
        <p:nvSpPr>
          <p:cNvPr id="54" name="TextBox 40"/>
          <p:cNvSpPr txBox="1"/>
          <p:nvPr/>
        </p:nvSpPr>
        <p:spPr>
          <a:xfrm>
            <a:off x="598289" y="2653263"/>
            <a:ext cx="3189517" cy="5899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2333"/>
              </a:lnSpc>
            </a:pPr>
            <a:r>
              <a:rPr lang="en-US" sz="2000" dirty="0">
                <a:solidFill>
                  <a:schemeClr val="bg1"/>
                </a:solidFill>
                <a:latin typeface="Open Sans 1 Bold"/>
              </a:rPr>
              <a:t>"</a:t>
            </a:r>
            <a:r>
              <a:rPr lang="en-US" sz="2000" dirty="0" err="1">
                <a:solidFill>
                  <a:schemeClr val="bg1"/>
                </a:solidFill>
                <a:latin typeface="Open Sans 1 Bold"/>
              </a:rPr>
              <a:t>Rotas</a:t>
            </a:r>
            <a:r>
              <a:rPr lang="en-US" sz="2000" dirty="0">
                <a:solidFill>
                  <a:schemeClr val="bg1"/>
                </a:solidFill>
                <a:latin typeface="Open Sans 1 Bold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Open Sans 1 Bold"/>
              </a:rPr>
              <a:t>não</a:t>
            </a:r>
            <a:r>
              <a:rPr lang="en-US" sz="2000" dirty="0">
                <a:solidFill>
                  <a:schemeClr val="bg1"/>
                </a:solidFill>
                <a:latin typeface="Open Sans 1 Bold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Open Sans 1 Bold"/>
              </a:rPr>
              <a:t>aparecem</a:t>
            </a:r>
            <a:r>
              <a:rPr lang="en-US" sz="2000" dirty="0">
                <a:solidFill>
                  <a:schemeClr val="bg1"/>
                </a:solidFill>
                <a:latin typeface="Open Sans 1 Bold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Open Sans 1 Bold"/>
              </a:rPr>
              <a:t>direito</a:t>
            </a:r>
            <a:r>
              <a:rPr lang="en-US" sz="2000" dirty="0">
                <a:solidFill>
                  <a:schemeClr val="bg1"/>
                </a:solidFill>
                <a:latin typeface="Open Sans 1 Bold"/>
              </a:rPr>
              <a:t>."</a:t>
            </a:r>
          </a:p>
        </p:txBody>
      </p:sp>
      <p:sp>
        <p:nvSpPr>
          <p:cNvPr id="55" name="Retângulo 54">
            <a:extLst>
              <a:ext uri="{FF2B5EF4-FFF2-40B4-BE49-F238E27FC236}">
                <a16:creationId xmlns:a16="http://schemas.microsoft.com/office/drawing/2014/main" id="{208E924B-B107-4355-B26C-F1716EA79598}"/>
              </a:ext>
            </a:extLst>
          </p:cNvPr>
          <p:cNvSpPr/>
          <p:nvPr/>
        </p:nvSpPr>
        <p:spPr>
          <a:xfrm>
            <a:off x="8221433" y="2299788"/>
            <a:ext cx="3555041" cy="1199166"/>
          </a:xfrm>
          <a:prstGeom prst="rect">
            <a:avLst/>
          </a:prstGeom>
          <a:solidFill>
            <a:srgbClr val="BA68C8"/>
          </a:solidFill>
          <a:ln>
            <a:solidFill>
              <a:srgbClr val="BA6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pt-BR" sz="1300" b="1" dirty="0">
              <a:solidFill>
                <a:schemeClr val="bg1"/>
              </a:solidFill>
              <a:latin typeface="Open Sans 1 Bold"/>
            </a:endParaRPr>
          </a:p>
        </p:txBody>
      </p:sp>
      <p:sp>
        <p:nvSpPr>
          <p:cNvPr id="56" name="Retângulo 55">
            <a:extLst>
              <a:ext uri="{FF2B5EF4-FFF2-40B4-BE49-F238E27FC236}">
                <a16:creationId xmlns:a16="http://schemas.microsoft.com/office/drawing/2014/main" id="{208E924B-B107-4355-B26C-F1716EA79598}"/>
              </a:ext>
            </a:extLst>
          </p:cNvPr>
          <p:cNvSpPr/>
          <p:nvPr/>
        </p:nvSpPr>
        <p:spPr>
          <a:xfrm>
            <a:off x="4354106" y="2299788"/>
            <a:ext cx="3555041" cy="1199166"/>
          </a:xfrm>
          <a:prstGeom prst="rect">
            <a:avLst/>
          </a:prstGeom>
          <a:solidFill>
            <a:srgbClr val="BA68C8"/>
          </a:solidFill>
          <a:ln>
            <a:solidFill>
              <a:srgbClr val="BA6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pt-BR" sz="1300" b="1" dirty="0">
              <a:solidFill>
                <a:schemeClr val="bg1"/>
              </a:solidFill>
              <a:latin typeface="Open Sans 1 Bold"/>
            </a:endParaRPr>
          </a:p>
        </p:txBody>
      </p:sp>
      <p:sp>
        <p:nvSpPr>
          <p:cNvPr id="57" name="TextBox 41"/>
          <p:cNvSpPr txBox="1"/>
          <p:nvPr/>
        </p:nvSpPr>
        <p:spPr>
          <a:xfrm>
            <a:off x="4530692" y="2653263"/>
            <a:ext cx="3189517" cy="5899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2333"/>
              </a:lnSpc>
            </a:pPr>
            <a:r>
              <a:rPr lang="en-US" sz="2000" dirty="0">
                <a:solidFill>
                  <a:schemeClr val="bg1"/>
                </a:solidFill>
                <a:latin typeface="Open Sans 1 Bold"/>
              </a:rPr>
              <a:t>"</a:t>
            </a:r>
            <a:r>
              <a:rPr lang="en-US" sz="2000" dirty="0" err="1">
                <a:solidFill>
                  <a:schemeClr val="bg1"/>
                </a:solidFill>
                <a:latin typeface="Open Sans 1 Bold"/>
              </a:rPr>
              <a:t>Baixa</a:t>
            </a:r>
            <a:r>
              <a:rPr lang="en-US" sz="2000" dirty="0">
                <a:solidFill>
                  <a:schemeClr val="bg1"/>
                </a:solidFill>
                <a:latin typeface="Open Sans 1 Bold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Open Sans 1 Bold"/>
              </a:rPr>
              <a:t>precisão</a:t>
            </a:r>
            <a:r>
              <a:rPr lang="en-US" sz="2000" dirty="0">
                <a:solidFill>
                  <a:schemeClr val="bg1"/>
                </a:solidFill>
                <a:latin typeface="Open Sans 1 Bold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Open Sans 1 Bold"/>
              </a:rPr>
              <a:t>na</a:t>
            </a:r>
            <a:r>
              <a:rPr lang="en-US" sz="2000" dirty="0">
                <a:solidFill>
                  <a:schemeClr val="bg1"/>
                </a:solidFill>
                <a:latin typeface="Open Sans 1 Bold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Open Sans 1 Bold"/>
              </a:rPr>
              <a:t>localização</a:t>
            </a:r>
            <a:r>
              <a:rPr lang="en-US" sz="2000" dirty="0">
                <a:solidFill>
                  <a:schemeClr val="bg1"/>
                </a:solidFill>
                <a:latin typeface="Open Sans 1 Bold"/>
              </a:rPr>
              <a:t>."</a:t>
            </a:r>
          </a:p>
        </p:txBody>
      </p:sp>
      <p:sp>
        <p:nvSpPr>
          <p:cNvPr id="58" name="TextBox 42"/>
          <p:cNvSpPr txBox="1"/>
          <p:nvPr/>
        </p:nvSpPr>
        <p:spPr>
          <a:xfrm>
            <a:off x="8404193" y="2505787"/>
            <a:ext cx="3189517" cy="88485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2333"/>
              </a:lnSpc>
            </a:pPr>
            <a:r>
              <a:rPr lang="en-US" sz="2000" dirty="0">
                <a:solidFill>
                  <a:schemeClr val="bg1"/>
                </a:solidFill>
                <a:latin typeface="Open Sans 1 Bold"/>
              </a:rPr>
              <a:t>"</a:t>
            </a:r>
            <a:r>
              <a:rPr lang="en-US" sz="2000" dirty="0" err="1">
                <a:solidFill>
                  <a:schemeClr val="bg1"/>
                </a:solidFill>
                <a:latin typeface="Open Sans 1 Bold"/>
              </a:rPr>
              <a:t>Não</a:t>
            </a:r>
            <a:r>
              <a:rPr lang="en-US" sz="2000" dirty="0">
                <a:solidFill>
                  <a:schemeClr val="bg1"/>
                </a:solidFill>
                <a:latin typeface="Open Sans 1 Bold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Open Sans 1 Bold"/>
              </a:rPr>
              <a:t>consegue</a:t>
            </a:r>
            <a:r>
              <a:rPr lang="en-US" sz="2000" dirty="0">
                <a:solidFill>
                  <a:schemeClr val="bg1"/>
                </a:solidFill>
                <a:latin typeface="Open Sans 1 Bold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Open Sans 1 Bold"/>
              </a:rPr>
              <a:t>consultar</a:t>
            </a:r>
            <a:r>
              <a:rPr lang="en-US" sz="2000" dirty="0">
                <a:solidFill>
                  <a:schemeClr val="bg1"/>
                </a:solidFill>
                <a:latin typeface="Open Sans 1 Bold"/>
              </a:rPr>
              <a:t> o </a:t>
            </a:r>
            <a:r>
              <a:rPr lang="en-US" sz="2000" dirty="0" err="1">
                <a:solidFill>
                  <a:schemeClr val="bg1"/>
                </a:solidFill>
                <a:latin typeface="Open Sans 1 Bold"/>
              </a:rPr>
              <a:t>número</a:t>
            </a:r>
            <a:r>
              <a:rPr lang="en-US" sz="2000" dirty="0">
                <a:solidFill>
                  <a:schemeClr val="bg1"/>
                </a:solidFill>
                <a:latin typeface="Open Sans 1 Bold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Open Sans 1 Bold"/>
              </a:rPr>
              <a:t>cadastrado</a:t>
            </a:r>
            <a:r>
              <a:rPr lang="en-US" sz="2000" dirty="0">
                <a:solidFill>
                  <a:schemeClr val="bg1"/>
                </a:solidFill>
                <a:latin typeface="Open Sans 1 Bold"/>
              </a:rPr>
              <a:t> do keeper."</a:t>
            </a:r>
          </a:p>
        </p:txBody>
      </p:sp>
      <p:sp>
        <p:nvSpPr>
          <p:cNvPr id="59" name="Retângulo 58">
            <a:extLst>
              <a:ext uri="{FF2B5EF4-FFF2-40B4-BE49-F238E27FC236}">
                <a16:creationId xmlns:a16="http://schemas.microsoft.com/office/drawing/2014/main" id="{208E924B-B107-4355-B26C-F1716EA79598}"/>
              </a:ext>
            </a:extLst>
          </p:cNvPr>
          <p:cNvSpPr/>
          <p:nvPr/>
        </p:nvSpPr>
        <p:spPr>
          <a:xfrm>
            <a:off x="8221429" y="3826393"/>
            <a:ext cx="3555041" cy="1199166"/>
          </a:xfrm>
          <a:prstGeom prst="rect">
            <a:avLst/>
          </a:prstGeom>
          <a:solidFill>
            <a:srgbClr val="BA68C8"/>
          </a:solidFill>
          <a:ln>
            <a:solidFill>
              <a:srgbClr val="BA6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pt-BR" sz="1300" b="1" dirty="0">
              <a:solidFill>
                <a:schemeClr val="bg1"/>
              </a:solidFill>
              <a:latin typeface="Open Sans 1 Bold"/>
            </a:endParaRPr>
          </a:p>
        </p:txBody>
      </p:sp>
      <p:sp>
        <p:nvSpPr>
          <p:cNvPr id="60" name="Retângulo 59">
            <a:extLst>
              <a:ext uri="{FF2B5EF4-FFF2-40B4-BE49-F238E27FC236}">
                <a16:creationId xmlns:a16="http://schemas.microsoft.com/office/drawing/2014/main" id="{208E924B-B107-4355-B26C-F1716EA79598}"/>
              </a:ext>
            </a:extLst>
          </p:cNvPr>
          <p:cNvSpPr/>
          <p:nvPr/>
        </p:nvSpPr>
        <p:spPr>
          <a:xfrm>
            <a:off x="4347933" y="3842786"/>
            <a:ext cx="3555041" cy="1199166"/>
          </a:xfrm>
          <a:prstGeom prst="rect">
            <a:avLst/>
          </a:prstGeom>
          <a:solidFill>
            <a:srgbClr val="BA68C8"/>
          </a:solidFill>
          <a:ln>
            <a:solidFill>
              <a:srgbClr val="BA6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pt-BR" sz="1300" b="1" dirty="0">
              <a:solidFill>
                <a:schemeClr val="bg1"/>
              </a:solidFill>
              <a:latin typeface="Open Sans 1 Bold"/>
            </a:endParaRPr>
          </a:p>
        </p:txBody>
      </p:sp>
      <p:sp>
        <p:nvSpPr>
          <p:cNvPr id="61" name="TextBox 44"/>
          <p:cNvSpPr txBox="1"/>
          <p:nvPr/>
        </p:nvSpPr>
        <p:spPr>
          <a:xfrm>
            <a:off x="4530693" y="4132006"/>
            <a:ext cx="3189517" cy="5879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2333"/>
              </a:lnSpc>
            </a:pPr>
            <a:r>
              <a:rPr lang="en-US" sz="2000" dirty="0">
                <a:solidFill>
                  <a:schemeClr val="bg1"/>
                </a:solidFill>
                <a:latin typeface="Open Sans 1 Bold"/>
              </a:rPr>
              <a:t>"</a:t>
            </a:r>
            <a:r>
              <a:rPr lang="en-US" sz="2000" dirty="0" err="1">
                <a:solidFill>
                  <a:schemeClr val="bg1"/>
                </a:solidFill>
                <a:latin typeface="Open Sans 1 Bold"/>
              </a:rPr>
              <a:t>Impossibilidade</a:t>
            </a:r>
            <a:r>
              <a:rPr lang="en-US" sz="2000" dirty="0">
                <a:solidFill>
                  <a:schemeClr val="bg1"/>
                </a:solidFill>
                <a:latin typeface="Open Sans 1 Bold"/>
              </a:rPr>
              <a:t> de </a:t>
            </a:r>
            <a:r>
              <a:rPr lang="en-US" sz="2000" dirty="0" err="1">
                <a:solidFill>
                  <a:schemeClr val="bg1"/>
                </a:solidFill>
                <a:latin typeface="Open Sans 1 Bold"/>
              </a:rPr>
              <a:t>enviar</a:t>
            </a:r>
            <a:r>
              <a:rPr lang="en-US" sz="2000" dirty="0">
                <a:solidFill>
                  <a:schemeClr val="bg1"/>
                </a:solidFill>
                <a:latin typeface="Open Sans 1 Bold"/>
              </a:rPr>
              <a:t> SMS </a:t>
            </a:r>
            <a:r>
              <a:rPr lang="en-US" sz="2000" dirty="0" err="1">
                <a:solidFill>
                  <a:schemeClr val="bg1"/>
                </a:solidFill>
                <a:latin typeface="Open Sans 1 Bold"/>
              </a:rPr>
              <a:t>sem</a:t>
            </a:r>
            <a:r>
              <a:rPr lang="en-US" sz="2000" dirty="0">
                <a:solidFill>
                  <a:schemeClr val="bg1"/>
                </a:solidFill>
                <a:latin typeface="Open Sans 1 Bold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Open Sans 1 Bold"/>
              </a:rPr>
              <a:t>crédito</a:t>
            </a:r>
            <a:r>
              <a:rPr lang="en-US" sz="2000" dirty="0">
                <a:solidFill>
                  <a:schemeClr val="bg1"/>
                </a:solidFill>
                <a:latin typeface="Open Sans 1 Bold"/>
              </a:rPr>
              <a:t>."</a:t>
            </a:r>
          </a:p>
        </p:txBody>
      </p:sp>
      <p:sp>
        <p:nvSpPr>
          <p:cNvPr id="62" name="TextBox 45"/>
          <p:cNvSpPr txBox="1"/>
          <p:nvPr/>
        </p:nvSpPr>
        <p:spPr>
          <a:xfrm>
            <a:off x="8404193" y="4132006"/>
            <a:ext cx="3189517" cy="5899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2333"/>
              </a:lnSpc>
            </a:pPr>
            <a:r>
              <a:rPr lang="en-US" sz="2000" dirty="0">
                <a:solidFill>
                  <a:schemeClr val="bg1"/>
                </a:solidFill>
                <a:latin typeface="Open Sans 1 Bold"/>
              </a:rPr>
              <a:t>"</a:t>
            </a:r>
            <a:r>
              <a:rPr lang="en-US" sz="2000" dirty="0" err="1">
                <a:solidFill>
                  <a:schemeClr val="bg1"/>
                </a:solidFill>
                <a:latin typeface="Open Sans 1 Bold"/>
              </a:rPr>
              <a:t>Dificuldade</a:t>
            </a:r>
            <a:r>
              <a:rPr lang="en-US" sz="2000" dirty="0">
                <a:solidFill>
                  <a:schemeClr val="bg1"/>
                </a:solidFill>
                <a:latin typeface="Open Sans 1 Bold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Open Sans 1 Bold"/>
              </a:rPr>
              <a:t>em</a:t>
            </a:r>
            <a:r>
              <a:rPr lang="en-US" sz="2000" dirty="0">
                <a:solidFill>
                  <a:schemeClr val="bg1"/>
                </a:solidFill>
                <a:latin typeface="Open Sans 1 Bold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Open Sans 1 Bold"/>
              </a:rPr>
              <a:t>realizar</a:t>
            </a:r>
            <a:r>
              <a:rPr lang="en-US" sz="2000" dirty="0">
                <a:solidFill>
                  <a:schemeClr val="bg1"/>
                </a:solidFill>
                <a:latin typeface="Open Sans 1 Bold"/>
              </a:rPr>
              <a:t> o </a:t>
            </a:r>
            <a:r>
              <a:rPr lang="en-US" sz="2000" dirty="0" err="1">
                <a:solidFill>
                  <a:schemeClr val="bg1"/>
                </a:solidFill>
                <a:latin typeface="Open Sans 1 Bold"/>
              </a:rPr>
              <a:t>cadastro</a:t>
            </a:r>
            <a:r>
              <a:rPr lang="en-US" sz="2000" dirty="0">
                <a:solidFill>
                  <a:schemeClr val="bg1"/>
                </a:solidFill>
                <a:latin typeface="Open Sans 1 Bold"/>
              </a:rPr>
              <a:t>."</a:t>
            </a:r>
          </a:p>
        </p:txBody>
      </p:sp>
      <p:sp>
        <p:nvSpPr>
          <p:cNvPr id="63" name="Retângulo 62">
            <a:extLst>
              <a:ext uri="{FF2B5EF4-FFF2-40B4-BE49-F238E27FC236}">
                <a16:creationId xmlns:a16="http://schemas.microsoft.com/office/drawing/2014/main" id="{208E924B-B107-4355-B26C-F1716EA79598}"/>
              </a:ext>
            </a:extLst>
          </p:cNvPr>
          <p:cNvSpPr/>
          <p:nvPr/>
        </p:nvSpPr>
        <p:spPr>
          <a:xfrm>
            <a:off x="8221429" y="5331172"/>
            <a:ext cx="3555041" cy="1199166"/>
          </a:xfrm>
          <a:prstGeom prst="rect">
            <a:avLst/>
          </a:prstGeom>
          <a:solidFill>
            <a:srgbClr val="BA68C8"/>
          </a:solidFill>
          <a:ln>
            <a:solidFill>
              <a:srgbClr val="BA6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pt-BR" sz="1300" b="1" dirty="0">
              <a:solidFill>
                <a:schemeClr val="bg1"/>
              </a:solidFill>
              <a:latin typeface="Open Sans 1 Bold"/>
            </a:endParaRPr>
          </a:p>
        </p:txBody>
      </p:sp>
      <p:sp>
        <p:nvSpPr>
          <p:cNvPr id="64" name="Retângulo 63">
            <a:extLst>
              <a:ext uri="{FF2B5EF4-FFF2-40B4-BE49-F238E27FC236}">
                <a16:creationId xmlns:a16="http://schemas.microsoft.com/office/drawing/2014/main" id="{208E924B-B107-4355-B26C-F1716EA79598}"/>
              </a:ext>
            </a:extLst>
          </p:cNvPr>
          <p:cNvSpPr/>
          <p:nvPr/>
        </p:nvSpPr>
        <p:spPr>
          <a:xfrm>
            <a:off x="4347933" y="5331172"/>
            <a:ext cx="3555041" cy="1199166"/>
          </a:xfrm>
          <a:prstGeom prst="rect">
            <a:avLst/>
          </a:prstGeom>
          <a:solidFill>
            <a:srgbClr val="BA68C8"/>
          </a:solidFill>
          <a:ln>
            <a:solidFill>
              <a:srgbClr val="BA6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pt-BR" sz="1300" b="1" dirty="0">
              <a:solidFill>
                <a:schemeClr val="bg1"/>
              </a:solidFill>
              <a:latin typeface="Open Sans 1 Bold"/>
            </a:endParaRPr>
          </a:p>
        </p:txBody>
      </p:sp>
      <p:sp>
        <p:nvSpPr>
          <p:cNvPr id="65" name="Retângulo 64">
            <a:extLst>
              <a:ext uri="{FF2B5EF4-FFF2-40B4-BE49-F238E27FC236}">
                <a16:creationId xmlns:a16="http://schemas.microsoft.com/office/drawing/2014/main" id="{208E924B-B107-4355-B26C-F1716EA79598}"/>
              </a:ext>
            </a:extLst>
          </p:cNvPr>
          <p:cNvSpPr/>
          <p:nvPr/>
        </p:nvSpPr>
        <p:spPr>
          <a:xfrm>
            <a:off x="406400" y="5331171"/>
            <a:ext cx="3555041" cy="1199166"/>
          </a:xfrm>
          <a:prstGeom prst="rect">
            <a:avLst/>
          </a:prstGeom>
          <a:solidFill>
            <a:srgbClr val="BA68C8"/>
          </a:solidFill>
          <a:ln>
            <a:solidFill>
              <a:srgbClr val="BA6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pt-BR" sz="1300" b="1" dirty="0">
              <a:solidFill>
                <a:schemeClr val="bg1"/>
              </a:solidFill>
              <a:latin typeface="Open Sans 1 Bold"/>
            </a:endParaRPr>
          </a:p>
        </p:txBody>
      </p:sp>
      <p:sp>
        <p:nvSpPr>
          <p:cNvPr id="66" name="Retângulo 65">
            <a:extLst>
              <a:ext uri="{FF2B5EF4-FFF2-40B4-BE49-F238E27FC236}">
                <a16:creationId xmlns:a16="http://schemas.microsoft.com/office/drawing/2014/main" id="{208E924B-B107-4355-B26C-F1716EA79598}"/>
              </a:ext>
            </a:extLst>
          </p:cNvPr>
          <p:cNvSpPr/>
          <p:nvPr/>
        </p:nvSpPr>
        <p:spPr>
          <a:xfrm>
            <a:off x="415531" y="3822840"/>
            <a:ext cx="3555041" cy="1199166"/>
          </a:xfrm>
          <a:prstGeom prst="rect">
            <a:avLst/>
          </a:prstGeom>
          <a:solidFill>
            <a:srgbClr val="BA68C8"/>
          </a:solidFill>
          <a:ln>
            <a:solidFill>
              <a:srgbClr val="BA6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pt-BR" sz="1300" b="1" dirty="0">
              <a:solidFill>
                <a:schemeClr val="bg1"/>
              </a:solidFill>
              <a:latin typeface="Open Sans 1 Bold"/>
            </a:endParaRPr>
          </a:p>
        </p:txBody>
      </p:sp>
      <p:sp>
        <p:nvSpPr>
          <p:cNvPr id="67" name="TextBox 43"/>
          <p:cNvSpPr txBox="1"/>
          <p:nvPr/>
        </p:nvSpPr>
        <p:spPr>
          <a:xfrm>
            <a:off x="598291" y="4132006"/>
            <a:ext cx="3189517" cy="5879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2333"/>
              </a:lnSpc>
            </a:pPr>
            <a:r>
              <a:rPr lang="en-US" sz="2000" dirty="0">
                <a:solidFill>
                  <a:schemeClr val="bg1"/>
                </a:solidFill>
                <a:latin typeface="Open Sans 1 Bold"/>
              </a:rPr>
              <a:t>"Keeper </a:t>
            </a:r>
            <a:r>
              <a:rPr lang="en-US" sz="2000" dirty="0" err="1">
                <a:solidFill>
                  <a:schemeClr val="bg1"/>
                </a:solidFill>
                <a:latin typeface="Open Sans 1 Bold"/>
              </a:rPr>
              <a:t>não</a:t>
            </a:r>
            <a:r>
              <a:rPr lang="en-US" sz="2000" dirty="0">
                <a:solidFill>
                  <a:schemeClr val="bg1"/>
                </a:solidFill>
                <a:latin typeface="Open Sans 1 Bold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Open Sans 1 Bold"/>
              </a:rPr>
              <a:t>recebe</a:t>
            </a:r>
            <a:r>
              <a:rPr lang="en-US" sz="2000" dirty="0">
                <a:solidFill>
                  <a:schemeClr val="bg1"/>
                </a:solidFill>
                <a:latin typeface="Open Sans 1 Bold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Open Sans 1 Bold"/>
              </a:rPr>
              <a:t>mensagem</a:t>
            </a:r>
            <a:r>
              <a:rPr lang="en-US" sz="2000" dirty="0">
                <a:solidFill>
                  <a:schemeClr val="bg1"/>
                </a:solidFill>
                <a:latin typeface="Open Sans 1 Bold"/>
              </a:rPr>
              <a:t>."</a:t>
            </a:r>
          </a:p>
        </p:txBody>
      </p:sp>
      <p:sp>
        <p:nvSpPr>
          <p:cNvPr id="68" name="TextBox 46"/>
          <p:cNvSpPr txBox="1"/>
          <p:nvPr/>
        </p:nvSpPr>
        <p:spPr>
          <a:xfrm>
            <a:off x="598290" y="5693071"/>
            <a:ext cx="3189517" cy="5899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2333"/>
              </a:lnSpc>
            </a:pPr>
            <a:r>
              <a:rPr lang="en-US" sz="2000" dirty="0">
                <a:solidFill>
                  <a:schemeClr val="bg1"/>
                </a:solidFill>
                <a:latin typeface="Open Sans 1 Bold"/>
              </a:rPr>
              <a:t>"</a:t>
            </a:r>
            <a:r>
              <a:rPr lang="en-US" sz="2000" dirty="0" err="1">
                <a:solidFill>
                  <a:schemeClr val="bg1"/>
                </a:solidFill>
                <a:latin typeface="Open Sans 1 Bold"/>
              </a:rPr>
              <a:t>Erro</a:t>
            </a:r>
            <a:r>
              <a:rPr lang="en-US" sz="2000" dirty="0">
                <a:solidFill>
                  <a:schemeClr val="bg1"/>
                </a:solidFill>
                <a:latin typeface="Open Sans 1 Bold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Open Sans 1 Bold"/>
              </a:rPr>
              <a:t>ao</a:t>
            </a:r>
            <a:r>
              <a:rPr lang="en-US" sz="2000" dirty="0">
                <a:solidFill>
                  <a:schemeClr val="bg1"/>
                </a:solidFill>
                <a:latin typeface="Open Sans 1 Bold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Open Sans 1 Bold"/>
              </a:rPr>
              <a:t>compartilhar</a:t>
            </a:r>
            <a:r>
              <a:rPr lang="en-US" sz="2000" dirty="0">
                <a:solidFill>
                  <a:schemeClr val="bg1"/>
                </a:solidFill>
                <a:latin typeface="Open Sans 1 Bold"/>
              </a:rPr>
              <a:t> a </a:t>
            </a:r>
            <a:r>
              <a:rPr lang="en-US" sz="2000" dirty="0" err="1">
                <a:solidFill>
                  <a:schemeClr val="bg1"/>
                </a:solidFill>
                <a:latin typeface="Open Sans 1 Bold"/>
              </a:rPr>
              <a:t>rota</a:t>
            </a:r>
            <a:r>
              <a:rPr lang="en-US" sz="2000" dirty="0">
                <a:solidFill>
                  <a:schemeClr val="bg1"/>
                </a:solidFill>
                <a:latin typeface="Open Sans 1 Bold"/>
              </a:rPr>
              <a:t>."</a:t>
            </a:r>
          </a:p>
        </p:txBody>
      </p:sp>
      <p:sp>
        <p:nvSpPr>
          <p:cNvPr id="69" name="TextBox 47"/>
          <p:cNvSpPr txBox="1"/>
          <p:nvPr/>
        </p:nvSpPr>
        <p:spPr>
          <a:xfrm>
            <a:off x="4530691" y="5783278"/>
            <a:ext cx="3189517" cy="2949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2333"/>
              </a:lnSpc>
            </a:pPr>
            <a:r>
              <a:rPr lang="en-US" sz="2000" dirty="0">
                <a:solidFill>
                  <a:schemeClr val="bg1"/>
                </a:solidFill>
                <a:latin typeface="Open Sans 1 Bold"/>
              </a:rPr>
              <a:t>"</a:t>
            </a:r>
            <a:r>
              <a:rPr lang="en-US" sz="2000" dirty="0" err="1">
                <a:solidFill>
                  <a:schemeClr val="bg1"/>
                </a:solidFill>
                <a:latin typeface="Open Sans 1 Bold"/>
              </a:rPr>
              <a:t>Mais</a:t>
            </a:r>
            <a:r>
              <a:rPr lang="en-US" sz="2000" dirty="0">
                <a:solidFill>
                  <a:schemeClr val="bg1"/>
                </a:solidFill>
                <a:latin typeface="Open Sans 1 Bold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Open Sans 1 Bold"/>
              </a:rPr>
              <a:t>opções</a:t>
            </a:r>
            <a:r>
              <a:rPr lang="en-US" sz="2000" dirty="0">
                <a:solidFill>
                  <a:schemeClr val="bg1"/>
                </a:solidFill>
                <a:latin typeface="Open Sans 1 Bold"/>
              </a:rPr>
              <a:t> de </a:t>
            </a:r>
            <a:r>
              <a:rPr lang="en-US" sz="2000" dirty="0" err="1">
                <a:solidFill>
                  <a:schemeClr val="bg1"/>
                </a:solidFill>
                <a:latin typeface="Open Sans 1 Bold"/>
              </a:rPr>
              <a:t>rota</a:t>
            </a:r>
            <a:r>
              <a:rPr lang="en-US" sz="2000" dirty="0">
                <a:solidFill>
                  <a:schemeClr val="bg1"/>
                </a:solidFill>
                <a:latin typeface="Open Sans 1 Bold"/>
              </a:rPr>
              <a:t>."</a:t>
            </a:r>
          </a:p>
        </p:txBody>
      </p:sp>
      <p:sp>
        <p:nvSpPr>
          <p:cNvPr id="70" name="TextBox 48"/>
          <p:cNvSpPr txBox="1"/>
          <p:nvPr/>
        </p:nvSpPr>
        <p:spPr>
          <a:xfrm>
            <a:off x="8404193" y="5655954"/>
            <a:ext cx="3189517" cy="5879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2333"/>
              </a:lnSpc>
            </a:pPr>
            <a:r>
              <a:rPr lang="en-US" sz="2000" dirty="0">
                <a:solidFill>
                  <a:schemeClr val="bg1"/>
                </a:solidFill>
                <a:latin typeface="Open Sans 1 Bold"/>
              </a:rPr>
              <a:t>"</a:t>
            </a:r>
            <a:r>
              <a:rPr lang="en-US" sz="2000" dirty="0" err="1">
                <a:solidFill>
                  <a:schemeClr val="bg1"/>
                </a:solidFill>
                <a:latin typeface="Open Sans 1 Bold"/>
              </a:rPr>
              <a:t>Número</a:t>
            </a:r>
            <a:r>
              <a:rPr lang="en-US" sz="2000" dirty="0">
                <a:solidFill>
                  <a:schemeClr val="bg1"/>
                </a:solidFill>
                <a:latin typeface="Open Sans 1 Bold"/>
              </a:rPr>
              <a:t> de keepers </a:t>
            </a:r>
            <a:r>
              <a:rPr lang="en-US" sz="2000" dirty="0" err="1">
                <a:solidFill>
                  <a:schemeClr val="bg1"/>
                </a:solidFill>
                <a:latin typeface="Open Sans 1 Bold"/>
              </a:rPr>
              <a:t>poderia</a:t>
            </a:r>
            <a:r>
              <a:rPr lang="en-US" sz="2000" dirty="0">
                <a:solidFill>
                  <a:schemeClr val="bg1"/>
                </a:solidFill>
                <a:latin typeface="Open Sans 1 Bold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Open Sans 1 Bold"/>
              </a:rPr>
              <a:t>ser</a:t>
            </a:r>
            <a:r>
              <a:rPr lang="en-US" sz="2000" dirty="0">
                <a:solidFill>
                  <a:schemeClr val="bg1"/>
                </a:solidFill>
                <a:latin typeface="Open Sans 1 Bold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Open Sans 1 Bold"/>
              </a:rPr>
              <a:t>maior</a:t>
            </a:r>
            <a:r>
              <a:rPr lang="en-US" sz="2000" dirty="0">
                <a:solidFill>
                  <a:schemeClr val="bg1"/>
                </a:solidFill>
                <a:latin typeface="Open Sans 1 Bold"/>
              </a:rPr>
              <a:t>."</a:t>
            </a:r>
          </a:p>
        </p:txBody>
      </p:sp>
      <p:pic>
        <p:nvPicPr>
          <p:cNvPr id="71" name="Imagem 7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7788" y="786074"/>
            <a:ext cx="613886" cy="594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561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88E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5AAEC67-1829-4905-82C3-ADF668500669}"/>
              </a:ext>
            </a:extLst>
          </p:cNvPr>
          <p:cNvSpPr txBox="1"/>
          <p:nvPr/>
        </p:nvSpPr>
        <p:spPr>
          <a:xfrm>
            <a:off x="266700" y="2921168"/>
            <a:ext cx="11658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b="1" dirty="0">
                <a:solidFill>
                  <a:schemeClr val="bg1"/>
                </a:solidFill>
                <a:latin typeface="Open Sans 1 Bold"/>
              </a:rPr>
              <a:t>Lean UX </a:t>
            </a:r>
            <a:r>
              <a:rPr lang="pt-BR" sz="6000" b="1" dirty="0" err="1">
                <a:solidFill>
                  <a:schemeClr val="bg1"/>
                </a:solidFill>
                <a:latin typeface="Open Sans 1 Bold"/>
              </a:rPr>
              <a:t>Canvas</a:t>
            </a:r>
            <a:endParaRPr lang="pt-BR" sz="6000" b="1" dirty="0">
              <a:solidFill>
                <a:schemeClr val="bg1"/>
              </a:solidFill>
              <a:latin typeface="Open Sans 1 Bold"/>
            </a:endParaRPr>
          </a:p>
        </p:txBody>
      </p:sp>
    </p:spTree>
    <p:extLst>
      <p:ext uri="{BB962C8B-B14F-4D97-AF65-F5344CB8AC3E}">
        <p14:creationId xmlns:p14="http://schemas.microsoft.com/office/powerpoint/2010/main" val="1833164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85AAEC67-1829-4905-82C3-ADF668500669}"/>
              </a:ext>
            </a:extLst>
          </p:cNvPr>
          <p:cNvSpPr txBox="1"/>
          <p:nvPr/>
        </p:nvSpPr>
        <p:spPr>
          <a:xfrm>
            <a:off x="0" y="44998"/>
            <a:ext cx="3119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rgbClr val="545454"/>
                </a:solidFill>
                <a:latin typeface="Open Sans 1 Bold"/>
              </a:rPr>
              <a:t>Necessidades e problemas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58938EE9-1AB6-497A-8895-14D155B27CD6}"/>
              </a:ext>
            </a:extLst>
          </p:cNvPr>
          <p:cNvSpPr txBox="1"/>
          <p:nvPr/>
        </p:nvSpPr>
        <p:spPr>
          <a:xfrm>
            <a:off x="0" y="3815241"/>
            <a:ext cx="3119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rgbClr val="545454"/>
                </a:solidFill>
                <a:latin typeface="Open Sans 1 Bold"/>
              </a:rPr>
              <a:t>Usuários e clientes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D8797380-4560-4643-A5A9-8DEA19C1FA0F}"/>
              </a:ext>
            </a:extLst>
          </p:cNvPr>
          <p:cNvSpPr txBox="1"/>
          <p:nvPr/>
        </p:nvSpPr>
        <p:spPr>
          <a:xfrm>
            <a:off x="8759687" y="44998"/>
            <a:ext cx="31191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rgbClr val="545454"/>
                </a:solidFill>
                <a:latin typeface="Open Sans 1 Bold"/>
              </a:rPr>
              <a:t>Benefícios para o negócio e para o time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9B75C469-B956-4D97-98CC-AEE4874FA31A}"/>
              </a:ext>
            </a:extLst>
          </p:cNvPr>
          <p:cNvSpPr txBox="1"/>
          <p:nvPr/>
        </p:nvSpPr>
        <p:spPr>
          <a:xfrm>
            <a:off x="3611218" y="44998"/>
            <a:ext cx="3119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rgbClr val="545454"/>
                </a:solidFill>
                <a:latin typeface="Open Sans 1 Bold"/>
              </a:rPr>
              <a:t>Soluções e </a:t>
            </a:r>
            <a:r>
              <a:rPr lang="pt-BR" sz="1600" b="1" dirty="0" err="1">
                <a:solidFill>
                  <a:srgbClr val="545454"/>
                </a:solidFill>
                <a:latin typeface="Open Sans 1 Bold"/>
              </a:rPr>
              <a:t>idéias</a:t>
            </a:r>
            <a:endParaRPr lang="pt-BR" sz="1600" b="1" dirty="0">
              <a:solidFill>
                <a:srgbClr val="545454"/>
              </a:solidFill>
              <a:latin typeface="Open Sans 1 Bold"/>
            </a:endParaRPr>
          </a:p>
        </p:txBody>
      </p:sp>
    </p:spTree>
    <p:extLst>
      <p:ext uri="{BB962C8B-B14F-4D97-AF65-F5344CB8AC3E}">
        <p14:creationId xmlns:p14="http://schemas.microsoft.com/office/powerpoint/2010/main" val="2269245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88E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5AAEC67-1829-4905-82C3-ADF668500669}"/>
              </a:ext>
            </a:extLst>
          </p:cNvPr>
          <p:cNvSpPr txBox="1"/>
          <p:nvPr/>
        </p:nvSpPr>
        <p:spPr>
          <a:xfrm>
            <a:off x="266700" y="2921168"/>
            <a:ext cx="11658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b="1" dirty="0">
                <a:solidFill>
                  <a:schemeClr val="bg1"/>
                </a:solidFill>
                <a:latin typeface="Open Sans 1 Bold"/>
              </a:rPr>
              <a:t>Mudanças no escopo</a:t>
            </a:r>
          </a:p>
        </p:txBody>
      </p:sp>
    </p:spTree>
    <p:extLst>
      <p:ext uri="{BB962C8B-B14F-4D97-AF65-F5344CB8AC3E}">
        <p14:creationId xmlns:p14="http://schemas.microsoft.com/office/powerpoint/2010/main" val="55796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98011147-5FB8-4B5F-BBE3-68B74473E99C}"/>
              </a:ext>
            </a:extLst>
          </p:cNvPr>
          <p:cNvSpPr txBox="1"/>
          <p:nvPr/>
        </p:nvSpPr>
        <p:spPr>
          <a:xfrm>
            <a:off x="1880636" y="1581616"/>
            <a:ext cx="19449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b="1" dirty="0">
                <a:solidFill>
                  <a:srgbClr val="545454"/>
                </a:solidFill>
                <a:latin typeface="Open Sans 1 Bold"/>
              </a:rPr>
              <a:t>Antes</a:t>
            </a:r>
          </a:p>
        </p:txBody>
      </p:sp>
      <p:sp>
        <p:nvSpPr>
          <p:cNvPr id="5" name="TextBox 27">
            <a:extLst>
              <a:ext uri="{FF2B5EF4-FFF2-40B4-BE49-F238E27FC236}">
                <a16:creationId xmlns:a16="http://schemas.microsoft.com/office/drawing/2014/main" id="{C7E69FCF-6FEB-419A-8A43-77877BF75BB2}"/>
              </a:ext>
            </a:extLst>
          </p:cNvPr>
          <p:cNvSpPr txBox="1"/>
          <p:nvPr/>
        </p:nvSpPr>
        <p:spPr>
          <a:xfrm>
            <a:off x="787917" y="3322632"/>
            <a:ext cx="3808967" cy="9233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 Bold"/>
              </a:rPr>
              <a:t>A aplicação irá sugerir rotas com nenhuma ou poucas áreas de risco para a usuária utilizar.</a:t>
            </a:r>
          </a:p>
        </p:txBody>
      </p:sp>
      <p:sp>
        <p:nvSpPr>
          <p:cNvPr id="6" name="TextBox 27">
            <a:extLst>
              <a:ext uri="{FF2B5EF4-FFF2-40B4-BE49-F238E27FC236}">
                <a16:creationId xmlns:a16="http://schemas.microsoft.com/office/drawing/2014/main" id="{54BD87F6-ED9A-43C6-8804-6D715522EFBC}"/>
              </a:ext>
            </a:extLst>
          </p:cNvPr>
          <p:cNvSpPr txBox="1"/>
          <p:nvPr/>
        </p:nvSpPr>
        <p:spPr>
          <a:xfrm>
            <a:off x="7595117" y="3322632"/>
            <a:ext cx="4260978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 Bold"/>
              </a:rPr>
              <a:t>A aplicação irá apresentar todas as rotas possíveis, e de acordo com as áreas de risco sinalizadas no mapa, a usuária decide qual rotar utilizar.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5298C7E-AE83-4C50-8AB1-88CC4FEE3ED5}"/>
              </a:ext>
            </a:extLst>
          </p:cNvPr>
          <p:cNvSpPr txBox="1"/>
          <p:nvPr/>
        </p:nvSpPr>
        <p:spPr>
          <a:xfrm>
            <a:off x="8080310" y="1581616"/>
            <a:ext cx="22310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b="1" dirty="0">
                <a:solidFill>
                  <a:srgbClr val="545454"/>
                </a:solidFill>
                <a:latin typeface="Open Sans 1 Bold"/>
              </a:rPr>
              <a:t>Agora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6A0D5AEB-58DE-4823-809B-2B4950BDFF6E}"/>
              </a:ext>
            </a:extLst>
          </p:cNvPr>
          <p:cNvCxnSpPr/>
          <p:nvPr/>
        </p:nvCxnSpPr>
        <p:spPr>
          <a:xfrm>
            <a:off x="5141167" y="2080727"/>
            <a:ext cx="1791478" cy="0"/>
          </a:xfrm>
          <a:prstGeom prst="straightConnector1">
            <a:avLst/>
          </a:prstGeom>
          <a:ln w="76200">
            <a:solidFill>
              <a:srgbClr val="54545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06983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88E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5AAEC67-1829-4905-82C3-ADF668500669}"/>
              </a:ext>
            </a:extLst>
          </p:cNvPr>
          <p:cNvSpPr txBox="1"/>
          <p:nvPr/>
        </p:nvSpPr>
        <p:spPr>
          <a:xfrm>
            <a:off x="266700" y="2921168"/>
            <a:ext cx="11658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b="1" dirty="0">
                <a:solidFill>
                  <a:schemeClr val="bg1"/>
                </a:solidFill>
                <a:latin typeface="Open Sans 1 Bold"/>
              </a:rPr>
              <a:t>Backlog</a:t>
            </a:r>
          </a:p>
        </p:txBody>
      </p:sp>
    </p:spTree>
    <p:extLst>
      <p:ext uri="{BB962C8B-B14F-4D97-AF65-F5344CB8AC3E}">
        <p14:creationId xmlns:p14="http://schemas.microsoft.com/office/powerpoint/2010/main" val="3271877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C00E4D49-4A26-47C6-A827-2DF8B1AB3E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4860809"/>
              </p:ext>
            </p:extLst>
          </p:nvPr>
        </p:nvGraphicFramePr>
        <p:xfrm>
          <a:off x="139148" y="394254"/>
          <a:ext cx="11913704" cy="60694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428">
                  <a:extLst>
                    <a:ext uri="{9D8B030D-6E8A-4147-A177-3AD203B41FA5}">
                      <a16:colId xmlns:a16="http://schemas.microsoft.com/office/drawing/2014/main" val="286206741"/>
                    </a:ext>
                  </a:extLst>
                </a:gridCol>
                <a:gridCol w="2762082">
                  <a:extLst>
                    <a:ext uri="{9D8B030D-6E8A-4147-A177-3AD203B41FA5}">
                      <a16:colId xmlns:a16="http://schemas.microsoft.com/office/drawing/2014/main" val="2839199279"/>
                    </a:ext>
                  </a:extLst>
                </a:gridCol>
                <a:gridCol w="5636214">
                  <a:extLst>
                    <a:ext uri="{9D8B030D-6E8A-4147-A177-3AD203B41FA5}">
                      <a16:colId xmlns:a16="http://schemas.microsoft.com/office/drawing/2014/main" val="2281468132"/>
                    </a:ext>
                  </a:extLst>
                </a:gridCol>
                <a:gridCol w="1244102">
                  <a:extLst>
                    <a:ext uri="{9D8B030D-6E8A-4147-A177-3AD203B41FA5}">
                      <a16:colId xmlns:a16="http://schemas.microsoft.com/office/drawing/2014/main" val="4012573991"/>
                    </a:ext>
                  </a:extLst>
                </a:gridCol>
                <a:gridCol w="938682">
                  <a:extLst>
                    <a:ext uri="{9D8B030D-6E8A-4147-A177-3AD203B41FA5}">
                      <a16:colId xmlns:a16="http://schemas.microsoft.com/office/drawing/2014/main" val="1547047344"/>
                    </a:ext>
                  </a:extLst>
                </a:gridCol>
                <a:gridCol w="959196">
                  <a:extLst>
                    <a:ext uri="{9D8B030D-6E8A-4147-A177-3AD203B41FA5}">
                      <a16:colId xmlns:a16="http://schemas.microsoft.com/office/drawing/2014/main" val="1710336932"/>
                    </a:ext>
                  </a:extLst>
                </a:gridCol>
              </a:tblGrid>
              <a:tr h="33673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 dirty="0">
                          <a:effectLst/>
                          <a:latin typeface="Open Sans 1 Bold"/>
                        </a:rPr>
                        <a:t>ID</a:t>
                      </a:r>
                      <a:endParaRPr lang="pt-BR" sz="1300" b="1" i="0" u="none" strike="noStrike" dirty="0">
                        <a:solidFill>
                          <a:srgbClr val="000000"/>
                        </a:solidFill>
                        <a:effectLst/>
                        <a:latin typeface="Open Sans 1 Bold"/>
                      </a:endParaRPr>
                    </a:p>
                  </a:txBody>
                  <a:tcPr marL="11097" marR="11097" marT="11097" marB="0" anchor="ctr">
                    <a:solidFill>
                      <a:srgbClr val="BA68C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 dirty="0">
                          <a:effectLst/>
                          <a:latin typeface="Open Sans 1 Bold"/>
                        </a:rPr>
                        <a:t>Requisito</a:t>
                      </a:r>
                      <a:endParaRPr lang="pt-BR" sz="1300" b="1" i="0" u="none" strike="noStrike" dirty="0">
                        <a:solidFill>
                          <a:srgbClr val="000000"/>
                        </a:solidFill>
                        <a:effectLst/>
                        <a:latin typeface="Open Sans 1 Bold"/>
                      </a:endParaRPr>
                    </a:p>
                  </a:txBody>
                  <a:tcPr marL="11097" marR="11097" marT="11097" marB="0" anchor="ctr">
                    <a:solidFill>
                      <a:srgbClr val="BA68C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 dirty="0">
                          <a:effectLst/>
                          <a:latin typeface="Open Sans 1 Bold"/>
                        </a:rPr>
                        <a:t>Descrição</a:t>
                      </a:r>
                      <a:endParaRPr lang="pt-BR" sz="1300" b="1" i="0" u="none" strike="noStrike" dirty="0">
                        <a:solidFill>
                          <a:srgbClr val="000000"/>
                        </a:solidFill>
                        <a:effectLst/>
                        <a:latin typeface="Open Sans 1 Bold"/>
                      </a:endParaRPr>
                    </a:p>
                  </a:txBody>
                  <a:tcPr marL="11097" marR="11097" marT="11097" marB="0" anchor="ctr">
                    <a:solidFill>
                      <a:srgbClr val="BA68C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 dirty="0">
                          <a:effectLst/>
                          <a:latin typeface="Open Sans 1 Bold"/>
                        </a:rPr>
                        <a:t>Classificação</a:t>
                      </a:r>
                      <a:endParaRPr lang="pt-BR" sz="1300" b="1" i="0" u="none" strike="noStrike" dirty="0">
                        <a:solidFill>
                          <a:srgbClr val="000000"/>
                        </a:solidFill>
                        <a:effectLst/>
                        <a:latin typeface="Open Sans 1 Bold"/>
                      </a:endParaRPr>
                    </a:p>
                  </a:txBody>
                  <a:tcPr marL="11097" marR="11097" marT="11097" marB="0" anchor="ctr">
                    <a:solidFill>
                      <a:srgbClr val="BA68C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 dirty="0">
                          <a:effectLst/>
                          <a:latin typeface="Open Sans 1 Bold"/>
                        </a:rPr>
                        <a:t>Tamanho</a:t>
                      </a:r>
                      <a:endParaRPr lang="pt-BR" sz="1300" b="1" i="0" u="none" strike="noStrike" dirty="0">
                        <a:solidFill>
                          <a:srgbClr val="000000"/>
                        </a:solidFill>
                        <a:effectLst/>
                        <a:latin typeface="Open Sans 1 Bold"/>
                      </a:endParaRPr>
                    </a:p>
                  </a:txBody>
                  <a:tcPr marL="11097" marR="11097" marT="11097" marB="0" anchor="ctr">
                    <a:solidFill>
                      <a:srgbClr val="BA68C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 dirty="0">
                          <a:effectLst/>
                          <a:latin typeface="Open Sans 1 Bold"/>
                        </a:rPr>
                        <a:t>Tipo</a:t>
                      </a:r>
                      <a:endParaRPr lang="pt-BR" sz="1300" b="1" i="0" u="none" strike="noStrike" dirty="0">
                        <a:solidFill>
                          <a:srgbClr val="000000"/>
                        </a:solidFill>
                        <a:effectLst/>
                        <a:latin typeface="Open Sans 1 Bold"/>
                      </a:endParaRPr>
                    </a:p>
                  </a:txBody>
                  <a:tcPr marL="11097" marR="11097" marT="11097" marB="0" anchor="ctr">
                    <a:solidFill>
                      <a:srgbClr val="BA68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7160813"/>
                  </a:ext>
                </a:extLst>
              </a:tr>
              <a:tr h="362723"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 dirty="0">
                          <a:effectLst/>
                          <a:latin typeface="Open Sans 1 Bold"/>
                        </a:rPr>
                        <a:t>1</a:t>
                      </a:r>
                      <a:endParaRPr lang="pt-BR" sz="1300" b="0" i="0" u="none" strike="noStrike" dirty="0">
                        <a:solidFill>
                          <a:srgbClr val="000000"/>
                        </a:solidFill>
                        <a:effectLst/>
                        <a:latin typeface="Open Sans 1 Bold"/>
                      </a:endParaRPr>
                    </a:p>
                  </a:txBody>
                  <a:tcPr marL="11097" marR="11097" marT="11097" marB="0" anchor="ctr">
                    <a:solidFill>
                      <a:srgbClr val="ECC3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 dirty="0">
                          <a:effectLst/>
                          <a:latin typeface="Open Sans 1 Bold"/>
                        </a:rPr>
                        <a:t>API de Geolocalização</a:t>
                      </a:r>
                      <a:endParaRPr lang="pt-BR" sz="1300" b="0" i="0" u="none" strike="noStrike" dirty="0">
                        <a:solidFill>
                          <a:srgbClr val="000000"/>
                        </a:solidFill>
                        <a:effectLst/>
                        <a:latin typeface="Open Sans 1 Bold"/>
                      </a:endParaRPr>
                    </a:p>
                  </a:txBody>
                  <a:tcPr marL="11097" marR="11097" marT="11097" marB="0" anchor="ctr">
                    <a:solidFill>
                      <a:srgbClr val="ECC3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 dirty="0">
                          <a:effectLst/>
                          <a:latin typeface="Open Sans 1 Bold"/>
                        </a:rPr>
                        <a:t>A aplicação deve possuir uma API de geolocalização</a:t>
                      </a:r>
                      <a:endParaRPr lang="pt-BR" sz="1300" b="0" i="0" u="none" strike="noStrike" dirty="0">
                        <a:solidFill>
                          <a:srgbClr val="000000"/>
                        </a:solidFill>
                        <a:effectLst/>
                        <a:latin typeface="Open Sans 1 Bold"/>
                      </a:endParaRPr>
                    </a:p>
                  </a:txBody>
                  <a:tcPr marL="11097" marR="11097" marT="11097" marB="0" anchor="ctr">
                    <a:solidFill>
                      <a:srgbClr val="ECC3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  <a:latin typeface="Open Sans 1 Bold"/>
                        </a:rPr>
                        <a:t>Essencial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Open Sans 1 Bold"/>
                      </a:endParaRPr>
                    </a:p>
                  </a:txBody>
                  <a:tcPr marL="11097" marR="11097" marT="11097" marB="0" anchor="ctr">
                    <a:solidFill>
                      <a:srgbClr val="ECC3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 dirty="0">
                          <a:effectLst/>
                          <a:latin typeface="Open Sans 1 Bold"/>
                        </a:rPr>
                        <a:t>13</a:t>
                      </a:r>
                      <a:endParaRPr lang="pt-BR" sz="1300" b="0" i="0" u="none" strike="noStrike" dirty="0">
                        <a:solidFill>
                          <a:srgbClr val="000000"/>
                        </a:solidFill>
                        <a:effectLst/>
                        <a:latin typeface="Open Sans 1 Bold"/>
                      </a:endParaRPr>
                    </a:p>
                  </a:txBody>
                  <a:tcPr marL="11097" marR="11097" marT="11097" marB="0" anchor="ctr">
                    <a:solidFill>
                      <a:srgbClr val="ECC3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 dirty="0">
                          <a:effectLst/>
                          <a:latin typeface="Open Sans 1 Bold"/>
                        </a:rPr>
                        <a:t>Funcional</a:t>
                      </a:r>
                      <a:endParaRPr lang="pt-BR" sz="1300" b="0" i="0" u="none" strike="noStrike" dirty="0">
                        <a:solidFill>
                          <a:srgbClr val="000000"/>
                        </a:solidFill>
                        <a:effectLst/>
                        <a:latin typeface="Open Sans 1 Bold"/>
                      </a:endParaRPr>
                    </a:p>
                  </a:txBody>
                  <a:tcPr marL="11097" marR="11097" marT="11097" marB="0" anchor="ctr">
                    <a:solidFill>
                      <a:srgbClr val="ECC3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1794427"/>
                  </a:ext>
                </a:extLst>
              </a:tr>
              <a:tr h="59667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 dirty="0">
                          <a:effectLst/>
                          <a:latin typeface="Open Sans 1 Bold"/>
                        </a:rPr>
                        <a:t>2</a:t>
                      </a:r>
                      <a:endParaRPr lang="pt-BR" sz="1300" b="0" i="0" u="none" strike="noStrike" dirty="0">
                        <a:solidFill>
                          <a:srgbClr val="000000"/>
                        </a:solidFill>
                        <a:effectLst/>
                        <a:latin typeface="Open Sans 1 Bold"/>
                      </a:endParaRPr>
                    </a:p>
                  </a:txBody>
                  <a:tcPr marL="11097" marR="11097" marT="11097" marB="0" anchor="ctr">
                    <a:solidFill>
                      <a:srgbClr val="F6D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 dirty="0">
                          <a:effectLst/>
                          <a:latin typeface="Open Sans 1 Bold"/>
                        </a:rPr>
                        <a:t>Coletar dados de locais</a:t>
                      </a:r>
                      <a:endParaRPr lang="pt-BR" sz="1300" b="0" i="0" u="none" strike="noStrike" dirty="0">
                        <a:solidFill>
                          <a:srgbClr val="000000"/>
                        </a:solidFill>
                        <a:effectLst/>
                        <a:latin typeface="Open Sans 1 Bold"/>
                      </a:endParaRPr>
                    </a:p>
                  </a:txBody>
                  <a:tcPr marL="11097" marR="11097" marT="11097" marB="0" anchor="ctr">
                    <a:solidFill>
                      <a:srgbClr val="F6D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 dirty="0">
                          <a:effectLst/>
                          <a:latin typeface="Open Sans 1 Bold"/>
                        </a:rPr>
                        <a:t>A aplicação deve coletar dados estáticos sobre locais com alto índice de assédio e assaltos</a:t>
                      </a:r>
                      <a:endParaRPr lang="pt-BR" sz="1300" b="0" i="0" u="none" strike="noStrike" dirty="0">
                        <a:solidFill>
                          <a:srgbClr val="000000"/>
                        </a:solidFill>
                        <a:effectLst/>
                        <a:latin typeface="Open Sans 1 Bold"/>
                      </a:endParaRPr>
                    </a:p>
                  </a:txBody>
                  <a:tcPr marL="11097" marR="11097" marT="11097" marB="0" anchor="ctr">
                    <a:solidFill>
                      <a:srgbClr val="F6D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  <a:latin typeface="Open Sans 1 Bold"/>
                        </a:rPr>
                        <a:t>Essencial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Open Sans 1 Bold"/>
                      </a:endParaRPr>
                    </a:p>
                  </a:txBody>
                  <a:tcPr marL="11097" marR="11097" marT="11097" marB="0" anchor="ctr">
                    <a:solidFill>
                      <a:srgbClr val="F6D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 dirty="0">
                          <a:effectLst/>
                          <a:latin typeface="Open Sans 1 Bold"/>
                        </a:rPr>
                        <a:t>13</a:t>
                      </a:r>
                      <a:endParaRPr lang="pt-BR" sz="1300" b="0" i="0" u="none" strike="noStrike" dirty="0">
                        <a:solidFill>
                          <a:srgbClr val="000000"/>
                        </a:solidFill>
                        <a:effectLst/>
                        <a:latin typeface="Open Sans 1 Bold"/>
                      </a:endParaRPr>
                    </a:p>
                  </a:txBody>
                  <a:tcPr marL="11097" marR="11097" marT="11097" marB="0" anchor="ctr">
                    <a:solidFill>
                      <a:srgbClr val="F6D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 dirty="0">
                          <a:effectLst/>
                          <a:latin typeface="Open Sans 1 Bold"/>
                        </a:rPr>
                        <a:t>Funcional</a:t>
                      </a:r>
                      <a:endParaRPr lang="pt-BR" sz="1300" b="0" i="0" u="none" strike="noStrike" dirty="0">
                        <a:solidFill>
                          <a:srgbClr val="000000"/>
                        </a:solidFill>
                        <a:effectLst/>
                        <a:latin typeface="Open Sans 1 Bold"/>
                      </a:endParaRPr>
                    </a:p>
                  </a:txBody>
                  <a:tcPr marL="11097" marR="11097" marT="11097" marB="0" anchor="ctr">
                    <a:solidFill>
                      <a:srgbClr val="F6DD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2381349"/>
                  </a:ext>
                </a:extLst>
              </a:tr>
              <a:tr h="59667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 dirty="0">
                          <a:effectLst/>
                          <a:latin typeface="Open Sans 1 Bold"/>
                        </a:rPr>
                        <a:t>3</a:t>
                      </a:r>
                      <a:endParaRPr lang="pt-BR" sz="1300" b="0" i="0" u="none" strike="noStrike" dirty="0">
                        <a:solidFill>
                          <a:srgbClr val="000000"/>
                        </a:solidFill>
                        <a:effectLst/>
                        <a:latin typeface="Open Sans 1 Bold"/>
                      </a:endParaRPr>
                    </a:p>
                  </a:txBody>
                  <a:tcPr marL="11097" marR="11097" marT="11097" marB="0" anchor="ctr">
                    <a:solidFill>
                      <a:srgbClr val="ECC3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 dirty="0">
                          <a:effectLst/>
                          <a:latin typeface="Open Sans 1 Bold"/>
                        </a:rPr>
                        <a:t>Criar grupo de locomoção na aplicação</a:t>
                      </a:r>
                      <a:endParaRPr lang="pt-BR" sz="1300" b="0" i="0" u="none" strike="noStrike" dirty="0">
                        <a:solidFill>
                          <a:srgbClr val="000000"/>
                        </a:solidFill>
                        <a:effectLst/>
                        <a:latin typeface="Open Sans 1 Bold"/>
                      </a:endParaRPr>
                    </a:p>
                  </a:txBody>
                  <a:tcPr marL="11097" marR="11097" marT="11097" marB="0" anchor="ctr">
                    <a:solidFill>
                      <a:srgbClr val="ECC3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 dirty="0">
                          <a:effectLst/>
                          <a:latin typeface="Open Sans 1 Bold"/>
                        </a:rPr>
                        <a:t>A aplicação deve facilitar a criação de grupos com outras usuárias que usam a aplicação</a:t>
                      </a:r>
                      <a:endParaRPr lang="pt-BR" sz="1300" b="0" i="0" u="none" strike="noStrike" dirty="0">
                        <a:solidFill>
                          <a:srgbClr val="000000"/>
                        </a:solidFill>
                        <a:effectLst/>
                        <a:latin typeface="Open Sans 1 Bold"/>
                      </a:endParaRPr>
                    </a:p>
                  </a:txBody>
                  <a:tcPr marL="11097" marR="11097" marT="11097" marB="0" anchor="ctr">
                    <a:solidFill>
                      <a:srgbClr val="ECC3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  <a:latin typeface="Open Sans 1 Bold"/>
                        </a:rPr>
                        <a:t>Essencial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Open Sans 1 Bold"/>
                      </a:endParaRPr>
                    </a:p>
                  </a:txBody>
                  <a:tcPr marL="11097" marR="11097" marT="11097" marB="0" anchor="ctr">
                    <a:solidFill>
                      <a:srgbClr val="ECC3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 dirty="0">
                          <a:effectLst/>
                          <a:latin typeface="Open Sans 1 Bold"/>
                        </a:rPr>
                        <a:t>13</a:t>
                      </a:r>
                      <a:endParaRPr lang="pt-BR" sz="1300" b="0" i="0" u="none" strike="noStrike" dirty="0">
                        <a:solidFill>
                          <a:srgbClr val="000000"/>
                        </a:solidFill>
                        <a:effectLst/>
                        <a:latin typeface="Open Sans 1 Bold"/>
                      </a:endParaRPr>
                    </a:p>
                  </a:txBody>
                  <a:tcPr marL="11097" marR="11097" marT="11097" marB="0" anchor="ctr">
                    <a:solidFill>
                      <a:srgbClr val="ECC3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 dirty="0">
                          <a:effectLst/>
                          <a:latin typeface="Open Sans 1 Bold"/>
                        </a:rPr>
                        <a:t>Funcional</a:t>
                      </a:r>
                      <a:endParaRPr lang="pt-BR" sz="1300" b="0" i="0" u="none" strike="noStrike" dirty="0">
                        <a:solidFill>
                          <a:srgbClr val="000000"/>
                        </a:solidFill>
                        <a:effectLst/>
                        <a:latin typeface="Open Sans 1 Bold"/>
                      </a:endParaRPr>
                    </a:p>
                  </a:txBody>
                  <a:tcPr marL="11097" marR="11097" marT="11097" marB="0" anchor="ctr">
                    <a:solidFill>
                      <a:srgbClr val="ECC3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4518123"/>
                  </a:ext>
                </a:extLst>
              </a:tr>
              <a:tr h="59667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 dirty="0">
                          <a:effectLst/>
                          <a:latin typeface="Open Sans 1 Bold"/>
                        </a:rPr>
                        <a:t>4</a:t>
                      </a:r>
                      <a:endParaRPr lang="pt-BR" sz="1300" b="0" i="0" u="none" strike="noStrike" dirty="0">
                        <a:solidFill>
                          <a:srgbClr val="000000"/>
                        </a:solidFill>
                        <a:effectLst/>
                        <a:latin typeface="Open Sans 1 Bold"/>
                      </a:endParaRPr>
                    </a:p>
                  </a:txBody>
                  <a:tcPr marL="11097" marR="11097" marT="11097" marB="0" anchor="ctr">
                    <a:solidFill>
                      <a:srgbClr val="F6D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 dirty="0">
                          <a:effectLst/>
                          <a:latin typeface="Open Sans 1 Bold"/>
                        </a:rPr>
                        <a:t>Compartilhar localização</a:t>
                      </a:r>
                      <a:endParaRPr lang="pt-BR" sz="1300" b="0" i="0" u="none" strike="noStrike" dirty="0">
                        <a:solidFill>
                          <a:srgbClr val="000000"/>
                        </a:solidFill>
                        <a:effectLst/>
                        <a:latin typeface="Open Sans 1 Bold"/>
                      </a:endParaRPr>
                    </a:p>
                  </a:txBody>
                  <a:tcPr marL="11097" marR="11097" marT="11097" marB="0" anchor="ctr">
                    <a:solidFill>
                      <a:srgbClr val="F6D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 dirty="0">
                          <a:effectLst/>
                          <a:latin typeface="Open Sans 1 Bold"/>
                        </a:rPr>
                        <a:t>A aplicação deve permitir que a usuária compartilhe sua localização com outras usuárias especificas </a:t>
                      </a:r>
                      <a:endParaRPr lang="pt-BR" sz="1300" b="0" i="0" u="none" strike="noStrike" dirty="0">
                        <a:solidFill>
                          <a:srgbClr val="000000"/>
                        </a:solidFill>
                        <a:effectLst/>
                        <a:latin typeface="Open Sans 1 Bold"/>
                      </a:endParaRPr>
                    </a:p>
                  </a:txBody>
                  <a:tcPr marL="11097" marR="11097" marT="11097" marB="0" anchor="ctr">
                    <a:solidFill>
                      <a:srgbClr val="F6D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  <a:latin typeface="Open Sans 1 Bold"/>
                        </a:rPr>
                        <a:t>Importante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Open Sans 1 Bold"/>
                      </a:endParaRPr>
                    </a:p>
                  </a:txBody>
                  <a:tcPr marL="11097" marR="11097" marT="11097" marB="0" anchor="ctr">
                    <a:solidFill>
                      <a:srgbClr val="F6D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 dirty="0">
                          <a:effectLst/>
                          <a:latin typeface="Open Sans 1 Bold"/>
                        </a:rPr>
                        <a:t>8</a:t>
                      </a:r>
                      <a:endParaRPr lang="pt-BR" sz="1300" b="0" i="0" u="none" strike="noStrike" dirty="0">
                        <a:solidFill>
                          <a:srgbClr val="000000"/>
                        </a:solidFill>
                        <a:effectLst/>
                        <a:latin typeface="Open Sans 1 Bold"/>
                      </a:endParaRPr>
                    </a:p>
                  </a:txBody>
                  <a:tcPr marL="11097" marR="11097" marT="11097" marB="0" anchor="ctr">
                    <a:solidFill>
                      <a:srgbClr val="F6D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 dirty="0">
                          <a:effectLst/>
                          <a:latin typeface="Open Sans 1 Bold"/>
                        </a:rPr>
                        <a:t>Funcional</a:t>
                      </a:r>
                      <a:endParaRPr lang="pt-BR" sz="1300" b="0" i="0" u="none" strike="noStrike" dirty="0">
                        <a:solidFill>
                          <a:srgbClr val="000000"/>
                        </a:solidFill>
                        <a:effectLst/>
                        <a:latin typeface="Open Sans 1 Bold"/>
                      </a:endParaRPr>
                    </a:p>
                  </a:txBody>
                  <a:tcPr marL="11097" marR="11097" marT="11097" marB="0" anchor="ctr">
                    <a:solidFill>
                      <a:srgbClr val="F6DD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1874820"/>
                  </a:ext>
                </a:extLst>
              </a:tr>
              <a:tr h="59667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 dirty="0">
                          <a:effectLst/>
                          <a:latin typeface="Open Sans 1 Bold"/>
                        </a:rPr>
                        <a:t>5</a:t>
                      </a:r>
                      <a:endParaRPr lang="pt-BR" sz="1300" b="0" i="0" u="none" strike="noStrike" dirty="0">
                        <a:solidFill>
                          <a:srgbClr val="000000"/>
                        </a:solidFill>
                        <a:effectLst/>
                        <a:latin typeface="Open Sans 1 Bold"/>
                      </a:endParaRPr>
                    </a:p>
                  </a:txBody>
                  <a:tcPr marL="11097" marR="11097" marT="11097" marB="0" anchor="ctr">
                    <a:solidFill>
                      <a:srgbClr val="ECC3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 dirty="0">
                          <a:effectLst/>
                          <a:latin typeface="Open Sans 1 Bold"/>
                        </a:rPr>
                        <a:t>Alertar sobre locais perigosos</a:t>
                      </a:r>
                      <a:endParaRPr lang="pt-BR" sz="1300" b="0" i="0" u="none" strike="noStrike" dirty="0">
                        <a:solidFill>
                          <a:srgbClr val="000000"/>
                        </a:solidFill>
                        <a:effectLst/>
                        <a:latin typeface="Open Sans 1 Bold"/>
                      </a:endParaRPr>
                    </a:p>
                  </a:txBody>
                  <a:tcPr marL="11097" marR="11097" marT="11097" marB="0" anchor="ctr">
                    <a:solidFill>
                      <a:srgbClr val="ECC3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 dirty="0">
                          <a:effectLst/>
                          <a:latin typeface="Open Sans 1 Bold"/>
                        </a:rPr>
                        <a:t>A aplicação deve possibilitar envio de alertas à usuária sobre locais com risco próximos a ela</a:t>
                      </a:r>
                      <a:endParaRPr lang="pt-BR" sz="1300" b="0" i="0" u="none" strike="noStrike" dirty="0">
                        <a:solidFill>
                          <a:srgbClr val="000000"/>
                        </a:solidFill>
                        <a:effectLst/>
                        <a:latin typeface="Open Sans 1 Bold"/>
                      </a:endParaRPr>
                    </a:p>
                  </a:txBody>
                  <a:tcPr marL="11097" marR="11097" marT="11097" marB="0" anchor="ctr">
                    <a:solidFill>
                      <a:srgbClr val="ECC3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Open Sans 1 Bold"/>
                        </a:rPr>
                        <a:t>Desejável</a:t>
                      </a:r>
                    </a:p>
                  </a:txBody>
                  <a:tcPr marL="11097" marR="11097" marT="11097" marB="0" anchor="ctr">
                    <a:solidFill>
                      <a:srgbClr val="ECC3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 dirty="0">
                          <a:effectLst/>
                          <a:latin typeface="Open Sans 1 Bold"/>
                        </a:rPr>
                        <a:t>8</a:t>
                      </a:r>
                      <a:endParaRPr lang="pt-BR" sz="1300" b="0" i="0" u="none" strike="noStrike" dirty="0">
                        <a:solidFill>
                          <a:srgbClr val="000000"/>
                        </a:solidFill>
                        <a:effectLst/>
                        <a:latin typeface="Open Sans 1 Bold"/>
                      </a:endParaRPr>
                    </a:p>
                  </a:txBody>
                  <a:tcPr marL="11097" marR="11097" marT="11097" marB="0" anchor="ctr">
                    <a:solidFill>
                      <a:srgbClr val="ECC3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 dirty="0">
                          <a:effectLst/>
                          <a:latin typeface="Open Sans 1 Bold"/>
                        </a:rPr>
                        <a:t>Funcional</a:t>
                      </a:r>
                      <a:endParaRPr lang="pt-BR" sz="1300" b="0" i="0" u="none" strike="noStrike" dirty="0">
                        <a:solidFill>
                          <a:srgbClr val="000000"/>
                        </a:solidFill>
                        <a:effectLst/>
                        <a:latin typeface="Open Sans 1 Bold"/>
                      </a:endParaRPr>
                    </a:p>
                  </a:txBody>
                  <a:tcPr marL="11097" marR="11097" marT="11097" marB="0" anchor="ctr">
                    <a:solidFill>
                      <a:srgbClr val="ECC3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2533901"/>
                  </a:ext>
                </a:extLst>
              </a:tr>
              <a:tr h="59667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 dirty="0">
                          <a:effectLst/>
                          <a:latin typeface="Open Sans 1 Bold"/>
                        </a:rPr>
                        <a:t>6</a:t>
                      </a:r>
                      <a:endParaRPr lang="pt-BR" sz="1300" b="0" i="0" u="none" strike="noStrike" dirty="0">
                        <a:solidFill>
                          <a:srgbClr val="000000"/>
                        </a:solidFill>
                        <a:effectLst/>
                        <a:latin typeface="Open Sans 1 Bold"/>
                      </a:endParaRPr>
                    </a:p>
                  </a:txBody>
                  <a:tcPr marL="11097" marR="11097" marT="11097" marB="0" anchor="ctr">
                    <a:solidFill>
                      <a:srgbClr val="F6D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 dirty="0">
                          <a:effectLst/>
                          <a:latin typeface="Open Sans 1 Bold"/>
                        </a:rPr>
                        <a:t>Disponibilizar dicas de defesa pessoal</a:t>
                      </a:r>
                      <a:endParaRPr lang="pt-BR" sz="1300" b="0" i="0" u="none" strike="noStrike" dirty="0">
                        <a:solidFill>
                          <a:srgbClr val="000000"/>
                        </a:solidFill>
                        <a:effectLst/>
                        <a:latin typeface="Open Sans 1 Bold"/>
                      </a:endParaRPr>
                    </a:p>
                  </a:txBody>
                  <a:tcPr marL="11097" marR="11097" marT="11097" marB="0" anchor="ctr">
                    <a:solidFill>
                      <a:srgbClr val="F6D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 dirty="0">
                          <a:effectLst/>
                          <a:latin typeface="Open Sans 1 Bold"/>
                        </a:rPr>
                        <a:t>A aplicação deve permitir que a usuária opte por receber conteúdo sobre defesa pessoal</a:t>
                      </a:r>
                      <a:endParaRPr lang="pt-BR" sz="1300" b="0" i="0" u="none" strike="noStrike" dirty="0">
                        <a:solidFill>
                          <a:srgbClr val="000000"/>
                        </a:solidFill>
                        <a:effectLst/>
                        <a:latin typeface="Open Sans 1 Bold"/>
                      </a:endParaRPr>
                    </a:p>
                  </a:txBody>
                  <a:tcPr marL="11097" marR="11097" marT="11097" marB="0" anchor="ctr">
                    <a:solidFill>
                      <a:srgbClr val="F6D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  <a:latin typeface="Open Sans 1 Bold"/>
                        </a:rPr>
                        <a:t>Desejável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Open Sans 1 Bold"/>
                      </a:endParaRPr>
                    </a:p>
                  </a:txBody>
                  <a:tcPr marL="11097" marR="11097" marT="11097" marB="0" anchor="ctr">
                    <a:solidFill>
                      <a:srgbClr val="F6D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 dirty="0">
                          <a:effectLst/>
                          <a:latin typeface="Open Sans 1 Bold"/>
                        </a:rPr>
                        <a:t>5</a:t>
                      </a:r>
                      <a:endParaRPr lang="pt-BR" sz="1300" b="0" i="0" u="none" strike="noStrike" dirty="0">
                        <a:solidFill>
                          <a:srgbClr val="000000"/>
                        </a:solidFill>
                        <a:effectLst/>
                        <a:latin typeface="Open Sans 1 Bold"/>
                      </a:endParaRPr>
                    </a:p>
                  </a:txBody>
                  <a:tcPr marL="11097" marR="11097" marT="11097" marB="0" anchor="ctr">
                    <a:solidFill>
                      <a:srgbClr val="F6D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 dirty="0">
                          <a:effectLst/>
                          <a:latin typeface="Open Sans 1 Bold"/>
                        </a:rPr>
                        <a:t>Funcional</a:t>
                      </a:r>
                      <a:endParaRPr lang="pt-BR" sz="1300" b="0" i="0" u="none" strike="noStrike" dirty="0">
                        <a:solidFill>
                          <a:srgbClr val="000000"/>
                        </a:solidFill>
                        <a:effectLst/>
                        <a:latin typeface="Open Sans 1 Bold"/>
                      </a:endParaRPr>
                    </a:p>
                  </a:txBody>
                  <a:tcPr marL="11097" marR="11097" marT="11097" marB="0" anchor="ctr">
                    <a:solidFill>
                      <a:srgbClr val="F6DD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7804496"/>
                  </a:ext>
                </a:extLst>
              </a:tr>
              <a:tr h="59667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 dirty="0">
                          <a:effectLst/>
                          <a:latin typeface="Open Sans 1 Bold"/>
                        </a:rPr>
                        <a:t>7</a:t>
                      </a:r>
                      <a:endParaRPr lang="pt-BR" sz="1300" b="0" i="0" u="none" strike="noStrike" dirty="0">
                        <a:solidFill>
                          <a:srgbClr val="000000"/>
                        </a:solidFill>
                        <a:effectLst/>
                        <a:latin typeface="Open Sans 1 Bold"/>
                      </a:endParaRPr>
                    </a:p>
                  </a:txBody>
                  <a:tcPr marL="11097" marR="11097" marT="11097" marB="0" anchor="ctr">
                    <a:solidFill>
                      <a:srgbClr val="ECC3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 dirty="0">
                          <a:effectLst/>
                          <a:latin typeface="Open Sans 1 Bold"/>
                        </a:rPr>
                        <a:t>Criar feed</a:t>
                      </a:r>
                      <a:endParaRPr lang="pt-BR" sz="1300" b="0" i="0" u="none" strike="noStrike" dirty="0">
                        <a:solidFill>
                          <a:srgbClr val="000000"/>
                        </a:solidFill>
                        <a:effectLst/>
                        <a:latin typeface="Open Sans 1 Bold"/>
                      </a:endParaRPr>
                    </a:p>
                  </a:txBody>
                  <a:tcPr marL="11097" marR="11097" marT="11097" marB="0" anchor="ctr">
                    <a:solidFill>
                      <a:srgbClr val="ECC3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 dirty="0">
                          <a:effectLst/>
                          <a:latin typeface="Open Sans 1 Bold"/>
                        </a:rPr>
                        <a:t>A aplicação deve permitir que a usuária compartilhe suas experiências em determinado local</a:t>
                      </a:r>
                      <a:endParaRPr lang="pt-BR" sz="1300" b="0" i="0" u="none" strike="noStrike" dirty="0">
                        <a:solidFill>
                          <a:srgbClr val="000000"/>
                        </a:solidFill>
                        <a:effectLst/>
                        <a:latin typeface="Open Sans 1 Bold"/>
                      </a:endParaRPr>
                    </a:p>
                  </a:txBody>
                  <a:tcPr marL="11097" marR="11097" marT="11097" marB="0" anchor="ctr">
                    <a:solidFill>
                      <a:srgbClr val="ECC3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 dirty="0">
                          <a:effectLst/>
                          <a:latin typeface="Open Sans 1 Bold"/>
                        </a:rPr>
                        <a:t>Desejável</a:t>
                      </a:r>
                      <a:endParaRPr lang="pt-BR" sz="1300" b="0" i="0" u="none" strike="noStrike" dirty="0">
                        <a:solidFill>
                          <a:srgbClr val="000000"/>
                        </a:solidFill>
                        <a:effectLst/>
                        <a:latin typeface="Open Sans 1 Bold"/>
                      </a:endParaRPr>
                    </a:p>
                  </a:txBody>
                  <a:tcPr marL="11097" marR="11097" marT="11097" marB="0" anchor="ctr">
                    <a:solidFill>
                      <a:srgbClr val="ECC3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 dirty="0">
                          <a:effectLst/>
                          <a:latin typeface="Open Sans 1 Bold"/>
                        </a:rPr>
                        <a:t>8</a:t>
                      </a:r>
                      <a:endParaRPr lang="pt-BR" sz="1300" b="0" i="0" u="none" strike="noStrike" dirty="0">
                        <a:solidFill>
                          <a:srgbClr val="000000"/>
                        </a:solidFill>
                        <a:effectLst/>
                        <a:latin typeface="Open Sans 1 Bold"/>
                      </a:endParaRPr>
                    </a:p>
                  </a:txBody>
                  <a:tcPr marL="11097" marR="11097" marT="11097" marB="0" anchor="ctr">
                    <a:solidFill>
                      <a:srgbClr val="ECC3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 dirty="0">
                          <a:effectLst/>
                          <a:latin typeface="Open Sans 1 Bold"/>
                        </a:rPr>
                        <a:t>Funcional</a:t>
                      </a:r>
                      <a:endParaRPr lang="pt-BR" sz="1300" b="0" i="0" u="none" strike="noStrike" dirty="0">
                        <a:solidFill>
                          <a:srgbClr val="000000"/>
                        </a:solidFill>
                        <a:effectLst/>
                        <a:latin typeface="Open Sans 1 Bold"/>
                      </a:endParaRPr>
                    </a:p>
                  </a:txBody>
                  <a:tcPr marL="11097" marR="11097" marT="11097" marB="0" anchor="ctr">
                    <a:solidFill>
                      <a:srgbClr val="ECC3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9727045"/>
                  </a:ext>
                </a:extLst>
              </a:tr>
              <a:tr h="59667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 dirty="0">
                          <a:effectLst/>
                          <a:latin typeface="Open Sans 1 Bold"/>
                        </a:rPr>
                        <a:t>8</a:t>
                      </a:r>
                      <a:endParaRPr lang="pt-BR" sz="1300" b="0" i="0" u="none" strike="noStrike" dirty="0">
                        <a:solidFill>
                          <a:srgbClr val="000000"/>
                        </a:solidFill>
                        <a:effectLst/>
                        <a:latin typeface="Open Sans 1 Bold"/>
                      </a:endParaRPr>
                    </a:p>
                  </a:txBody>
                  <a:tcPr marL="11097" marR="11097" marT="11097" marB="0" anchor="ctr">
                    <a:solidFill>
                      <a:srgbClr val="F6D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 dirty="0">
                          <a:effectLst/>
                          <a:latin typeface="Open Sans 1 Bold"/>
                        </a:rPr>
                        <a:t>Vincular aplicação a um APP de carona</a:t>
                      </a:r>
                      <a:endParaRPr lang="pt-BR" sz="1300" b="0" i="0" u="none" strike="noStrike" dirty="0">
                        <a:solidFill>
                          <a:srgbClr val="000000"/>
                        </a:solidFill>
                        <a:effectLst/>
                        <a:latin typeface="Open Sans 1 Bold"/>
                      </a:endParaRPr>
                    </a:p>
                  </a:txBody>
                  <a:tcPr marL="11097" marR="11097" marT="11097" marB="0" anchor="ctr">
                    <a:solidFill>
                      <a:srgbClr val="F6D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 dirty="0">
                          <a:effectLst/>
                          <a:latin typeface="Open Sans 1 Bold"/>
                        </a:rPr>
                        <a:t>A aplicação deve possibilitar que a usuária consiga acessar facilmente um APP de carona confiável</a:t>
                      </a:r>
                      <a:endParaRPr lang="pt-BR" sz="1300" b="0" i="0" u="none" strike="noStrike" dirty="0">
                        <a:solidFill>
                          <a:srgbClr val="000000"/>
                        </a:solidFill>
                        <a:effectLst/>
                        <a:latin typeface="Open Sans 1 Bold"/>
                      </a:endParaRPr>
                    </a:p>
                  </a:txBody>
                  <a:tcPr marL="11097" marR="11097" marT="11097" marB="0" anchor="ctr">
                    <a:solidFill>
                      <a:srgbClr val="F6D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 dirty="0">
                          <a:effectLst/>
                          <a:latin typeface="Open Sans 1 Bold"/>
                        </a:rPr>
                        <a:t>Desejável</a:t>
                      </a:r>
                      <a:endParaRPr lang="pt-BR" sz="1300" b="0" i="0" u="none" strike="noStrike" dirty="0">
                        <a:solidFill>
                          <a:srgbClr val="000000"/>
                        </a:solidFill>
                        <a:effectLst/>
                        <a:latin typeface="Open Sans 1 Bold"/>
                      </a:endParaRPr>
                    </a:p>
                  </a:txBody>
                  <a:tcPr marL="11097" marR="11097" marT="11097" marB="0" anchor="ctr">
                    <a:solidFill>
                      <a:srgbClr val="F6D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 dirty="0">
                          <a:effectLst/>
                          <a:latin typeface="Open Sans 1 Bold"/>
                        </a:rPr>
                        <a:t>3</a:t>
                      </a:r>
                      <a:endParaRPr lang="pt-BR" sz="1300" b="0" i="0" u="none" strike="noStrike" dirty="0">
                        <a:solidFill>
                          <a:srgbClr val="000000"/>
                        </a:solidFill>
                        <a:effectLst/>
                        <a:latin typeface="Open Sans 1 Bold"/>
                      </a:endParaRPr>
                    </a:p>
                  </a:txBody>
                  <a:tcPr marL="11097" marR="11097" marT="11097" marB="0" anchor="ctr">
                    <a:solidFill>
                      <a:srgbClr val="F6D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 dirty="0">
                          <a:effectLst/>
                          <a:latin typeface="Open Sans 1 Bold"/>
                        </a:rPr>
                        <a:t>Funcional</a:t>
                      </a:r>
                      <a:endParaRPr lang="pt-BR" sz="1300" b="0" i="0" u="none" strike="noStrike" dirty="0">
                        <a:solidFill>
                          <a:srgbClr val="000000"/>
                        </a:solidFill>
                        <a:effectLst/>
                        <a:latin typeface="Open Sans 1 Bold"/>
                      </a:endParaRPr>
                    </a:p>
                  </a:txBody>
                  <a:tcPr marL="11097" marR="11097" marT="11097" marB="0" anchor="ctr">
                    <a:solidFill>
                      <a:srgbClr val="F6DD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783659"/>
                  </a:ext>
                </a:extLst>
              </a:tr>
              <a:tr h="59667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 dirty="0">
                          <a:effectLst/>
                          <a:latin typeface="Open Sans 1 Bold"/>
                        </a:rPr>
                        <a:t>9</a:t>
                      </a:r>
                      <a:endParaRPr lang="pt-BR" sz="1300" b="0" i="0" u="none" strike="noStrike" dirty="0">
                        <a:solidFill>
                          <a:srgbClr val="000000"/>
                        </a:solidFill>
                        <a:effectLst/>
                        <a:latin typeface="Open Sans 1 Bold"/>
                      </a:endParaRPr>
                    </a:p>
                  </a:txBody>
                  <a:tcPr marL="11097" marR="11097" marT="11097" marB="0" anchor="ctr">
                    <a:solidFill>
                      <a:srgbClr val="ECC3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 dirty="0">
                          <a:effectLst/>
                          <a:latin typeface="Open Sans 1 Bold"/>
                        </a:rPr>
                        <a:t>Definir rotas seguras</a:t>
                      </a:r>
                      <a:endParaRPr lang="pt-BR" sz="1300" b="0" i="0" u="none" strike="noStrike" dirty="0">
                        <a:solidFill>
                          <a:srgbClr val="000000"/>
                        </a:solidFill>
                        <a:effectLst/>
                        <a:latin typeface="Open Sans 1 Bold"/>
                      </a:endParaRPr>
                    </a:p>
                  </a:txBody>
                  <a:tcPr marL="11097" marR="11097" marT="11097" marB="0" anchor="ctr">
                    <a:solidFill>
                      <a:srgbClr val="ECC3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 dirty="0">
                          <a:effectLst/>
                          <a:latin typeface="Open Sans 1 Bold"/>
                        </a:rPr>
                        <a:t>A aplicação deve possibilitar que a usuária informe a rota que irá seguir e mostrar um caminho mais seguro</a:t>
                      </a:r>
                      <a:endParaRPr lang="pt-BR" sz="1300" b="0" i="0" u="none" strike="noStrike" dirty="0">
                        <a:solidFill>
                          <a:srgbClr val="000000"/>
                        </a:solidFill>
                        <a:effectLst/>
                        <a:latin typeface="Open Sans 1 Bold"/>
                      </a:endParaRPr>
                    </a:p>
                  </a:txBody>
                  <a:tcPr marL="11097" marR="11097" marT="11097" marB="0" anchor="ctr">
                    <a:solidFill>
                      <a:srgbClr val="ECC3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 dirty="0">
                          <a:effectLst/>
                          <a:latin typeface="Open Sans 1 Bold"/>
                        </a:rPr>
                        <a:t>Importante</a:t>
                      </a:r>
                      <a:endParaRPr lang="pt-BR" sz="1300" b="0" i="0" u="none" strike="noStrike" dirty="0">
                        <a:solidFill>
                          <a:srgbClr val="000000"/>
                        </a:solidFill>
                        <a:effectLst/>
                        <a:latin typeface="Open Sans 1 Bold"/>
                      </a:endParaRPr>
                    </a:p>
                  </a:txBody>
                  <a:tcPr marL="11097" marR="11097" marT="11097" marB="0" anchor="ctr">
                    <a:solidFill>
                      <a:srgbClr val="ECC3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 dirty="0">
                          <a:effectLst/>
                          <a:latin typeface="Open Sans 1 Bold"/>
                        </a:rPr>
                        <a:t>8</a:t>
                      </a:r>
                      <a:endParaRPr lang="pt-BR" sz="1300" b="0" i="0" u="none" strike="noStrike" dirty="0">
                        <a:solidFill>
                          <a:srgbClr val="000000"/>
                        </a:solidFill>
                        <a:effectLst/>
                        <a:latin typeface="Open Sans 1 Bold"/>
                      </a:endParaRPr>
                    </a:p>
                  </a:txBody>
                  <a:tcPr marL="11097" marR="11097" marT="11097" marB="0" anchor="ctr">
                    <a:solidFill>
                      <a:srgbClr val="ECC3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 dirty="0">
                          <a:effectLst/>
                          <a:latin typeface="Open Sans 1 Bold"/>
                        </a:rPr>
                        <a:t>Funcional</a:t>
                      </a:r>
                      <a:endParaRPr lang="pt-BR" sz="1300" b="0" i="0" u="none" strike="noStrike" dirty="0">
                        <a:solidFill>
                          <a:srgbClr val="000000"/>
                        </a:solidFill>
                        <a:effectLst/>
                        <a:latin typeface="Open Sans 1 Bold"/>
                      </a:endParaRPr>
                    </a:p>
                  </a:txBody>
                  <a:tcPr marL="11097" marR="11097" marT="11097" marB="0" anchor="ctr">
                    <a:solidFill>
                      <a:srgbClr val="ECC3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6263796"/>
                  </a:ext>
                </a:extLst>
              </a:tr>
              <a:tr h="59667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 dirty="0">
                          <a:effectLst/>
                          <a:latin typeface="Open Sans 1 Bold"/>
                        </a:rPr>
                        <a:t>10</a:t>
                      </a:r>
                      <a:endParaRPr lang="pt-BR" sz="1300" b="0" i="0" u="none" strike="noStrike" dirty="0">
                        <a:solidFill>
                          <a:srgbClr val="000000"/>
                        </a:solidFill>
                        <a:effectLst/>
                        <a:latin typeface="Open Sans 1 Bold"/>
                      </a:endParaRPr>
                    </a:p>
                  </a:txBody>
                  <a:tcPr marL="11097" marR="11097" marT="11097" marB="0" anchor="ctr">
                    <a:solidFill>
                      <a:srgbClr val="F6D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 dirty="0">
                          <a:effectLst/>
                          <a:latin typeface="Open Sans 1 Bold"/>
                        </a:rPr>
                        <a:t>Alerta de Socorro</a:t>
                      </a:r>
                      <a:endParaRPr lang="pt-BR" sz="1300" b="0" i="0" u="none" strike="noStrike" dirty="0">
                        <a:solidFill>
                          <a:srgbClr val="000000"/>
                        </a:solidFill>
                        <a:effectLst/>
                        <a:latin typeface="Open Sans 1 Bold"/>
                      </a:endParaRPr>
                    </a:p>
                  </a:txBody>
                  <a:tcPr marL="11097" marR="11097" marT="11097" marB="0" anchor="ctr">
                    <a:solidFill>
                      <a:srgbClr val="F6D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 dirty="0">
                          <a:effectLst/>
                          <a:latin typeface="Open Sans 1 Bold"/>
                        </a:rPr>
                        <a:t>A aplicação deve possibilitar que a usuária consiga emitir um alerta de socorro</a:t>
                      </a:r>
                      <a:endParaRPr lang="pt-BR" sz="1300" b="0" i="0" u="none" strike="noStrike" dirty="0">
                        <a:solidFill>
                          <a:srgbClr val="000000"/>
                        </a:solidFill>
                        <a:effectLst/>
                        <a:latin typeface="Open Sans 1 Bold"/>
                      </a:endParaRPr>
                    </a:p>
                  </a:txBody>
                  <a:tcPr marL="11097" marR="11097" marT="11097" marB="0" anchor="ctr">
                    <a:solidFill>
                      <a:srgbClr val="F6D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 dirty="0">
                          <a:effectLst/>
                          <a:latin typeface="Open Sans 1 Bold"/>
                        </a:rPr>
                        <a:t>Importante</a:t>
                      </a:r>
                      <a:endParaRPr lang="pt-BR" sz="1300" b="0" i="0" u="none" strike="noStrike" dirty="0">
                        <a:solidFill>
                          <a:srgbClr val="000000"/>
                        </a:solidFill>
                        <a:effectLst/>
                        <a:latin typeface="Open Sans 1 Bold"/>
                      </a:endParaRPr>
                    </a:p>
                  </a:txBody>
                  <a:tcPr marL="11097" marR="11097" marT="11097" marB="0" anchor="ctr">
                    <a:solidFill>
                      <a:srgbClr val="F6D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 dirty="0">
                          <a:effectLst/>
                          <a:latin typeface="Open Sans 1 Bold"/>
                        </a:rPr>
                        <a:t>8</a:t>
                      </a:r>
                      <a:endParaRPr lang="pt-BR" sz="1300" b="0" i="0" u="none" strike="noStrike" dirty="0">
                        <a:solidFill>
                          <a:srgbClr val="000000"/>
                        </a:solidFill>
                        <a:effectLst/>
                        <a:latin typeface="Open Sans 1 Bold"/>
                      </a:endParaRPr>
                    </a:p>
                  </a:txBody>
                  <a:tcPr marL="11097" marR="11097" marT="11097" marB="0" anchor="ctr">
                    <a:solidFill>
                      <a:srgbClr val="F6D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 dirty="0">
                          <a:effectLst/>
                          <a:latin typeface="Open Sans 1 Bold"/>
                        </a:rPr>
                        <a:t>Funcional</a:t>
                      </a:r>
                      <a:endParaRPr lang="pt-BR" sz="1300" b="0" i="0" u="none" strike="noStrike" dirty="0">
                        <a:solidFill>
                          <a:srgbClr val="000000"/>
                        </a:solidFill>
                        <a:effectLst/>
                        <a:latin typeface="Open Sans 1 Bold"/>
                      </a:endParaRPr>
                    </a:p>
                  </a:txBody>
                  <a:tcPr marL="11097" marR="11097" marT="11097" marB="0" anchor="ctr">
                    <a:solidFill>
                      <a:srgbClr val="F6DD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09861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62648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88E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5AAEC67-1829-4905-82C3-ADF668500669}"/>
              </a:ext>
            </a:extLst>
          </p:cNvPr>
          <p:cNvSpPr txBox="1"/>
          <p:nvPr/>
        </p:nvSpPr>
        <p:spPr>
          <a:xfrm>
            <a:off x="2010410" y="2921168"/>
            <a:ext cx="81711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b="1" dirty="0">
                <a:solidFill>
                  <a:schemeClr val="bg1"/>
                </a:solidFill>
                <a:latin typeface="Open Sans 1 Bold"/>
              </a:rPr>
              <a:t>Diagrama de classes</a:t>
            </a:r>
          </a:p>
        </p:txBody>
      </p:sp>
    </p:spTree>
    <p:extLst>
      <p:ext uri="{BB962C8B-B14F-4D97-AF65-F5344CB8AC3E}">
        <p14:creationId xmlns:p14="http://schemas.microsoft.com/office/powerpoint/2010/main" val="2116631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0381" y="1294970"/>
            <a:ext cx="2477602" cy="2397999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0419" y="4292005"/>
            <a:ext cx="7275629" cy="1154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198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6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38 0.00879 L 0.42825 -0.20579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096" y="-10741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7788" y="786074"/>
            <a:ext cx="613886" cy="594162"/>
          </a:xfrm>
          <a:prstGeom prst="rect">
            <a:avLst/>
          </a:prstGeom>
        </p:spPr>
      </p:pic>
      <p:pic>
        <p:nvPicPr>
          <p:cNvPr id="4" name="Imagem 3" descr="Diagrama&#10;&#10;Descrição gerada automaticamente">
            <a:extLst>
              <a:ext uri="{FF2B5EF4-FFF2-40B4-BE49-F238E27FC236}">
                <a16:creationId xmlns:a16="http://schemas.microsoft.com/office/drawing/2014/main" id="{D38C2EEA-C12F-4793-9C4D-885633F0A2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6103" y="0"/>
            <a:ext cx="81797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339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7788" y="786074"/>
            <a:ext cx="613886" cy="594162"/>
          </a:xfrm>
          <a:prstGeom prst="rect">
            <a:avLst/>
          </a:prstGeom>
        </p:spPr>
      </p:pic>
      <p:pic>
        <p:nvPicPr>
          <p:cNvPr id="5" name="Imagem 4" descr="Diagrama&#10;&#10;Descrição gerada automaticamente">
            <a:extLst>
              <a:ext uri="{FF2B5EF4-FFF2-40B4-BE49-F238E27FC236}">
                <a16:creationId xmlns:a16="http://schemas.microsoft.com/office/drawing/2014/main" id="{3BD84DD3-6A52-449E-B37A-1A8731DF2F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1099" y="1042654"/>
            <a:ext cx="8249801" cy="47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257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88E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5AAEC67-1829-4905-82C3-ADF668500669}"/>
              </a:ext>
            </a:extLst>
          </p:cNvPr>
          <p:cNvSpPr txBox="1"/>
          <p:nvPr/>
        </p:nvSpPr>
        <p:spPr>
          <a:xfrm>
            <a:off x="266700" y="1997839"/>
            <a:ext cx="11658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b="1" dirty="0">
                <a:solidFill>
                  <a:schemeClr val="bg1"/>
                </a:solidFill>
                <a:latin typeface="Open Sans 1 Bold"/>
              </a:rPr>
              <a:t>Modelo entidade relacionamento</a:t>
            </a:r>
          </a:p>
          <a:p>
            <a:pPr algn="ctr"/>
            <a:r>
              <a:rPr lang="pt-BR" sz="6000" b="1" dirty="0">
                <a:solidFill>
                  <a:schemeClr val="bg1"/>
                </a:solidFill>
                <a:latin typeface="Open Sans 1 Bold"/>
              </a:rPr>
              <a:t>(MER)</a:t>
            </a:r>
          </a:p>
        </p:txBody>
      </p:sp>
    </p:spTree>
    <p:extLst>
      <p:ext uri="{BB962C8B-B14F-4D97-AF65-F5344CB8AC3E}">
        <p14:creationId xmlns:p14="http://schemas.microsoft.com/office/powerpoint/2010/main" val="4279191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A picture containing diagram&#10;&#10;Description automatically generated">
            <a:extLst>
              <a:ext uri="{FF2B5EF4-FFF2-40B4-BE49-F238E27FC236}">
                <a16:creationId xmlns:a16="http://schemas.microsoft.com/office/drawing/2014/main" id="{03A99CCD-94CF-44CF-941F-9823E315DE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6" y="-2528"/>
            <a:ext cx="12187988" cy="6863054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38287" y="661651"/>
            <a:ext cx="613886" cy="594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990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7788" y="786074"/>
            <a:ext cx="613886" cy="594162"/>
          </a:xfrm>
          <a:prstGeom prst="rect">
            <a:avLst/>
          </a:prstGeom>
        </p:spPr>
      </p:pic>
      <p:pic>
        <p:nvPicPr>
          <p:cNvPr id="2" name="Picture 3" descr="Diagram&#10;&#10;Description automatically generated">
            <a:extLst>
              <a:ext uri="{FF2B5EF4-FFF2-40B4-BE49-F238E27FC236}">
                <a16:creationId xmlns:a16="http://schemas.microsoft.com/office/drawing/2014/main" id="{E7D32CED-12E8-45A8-AB74-88B12E9286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0269" y="317030"/>
            <a:ext cx="5811254" cy="6223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817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88E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5AAEC67-1829-4905-82C3-ADF668500669}"/>
              </a:ext>
            </a:extLst>
          </p:cNvPr>
          <p:cNvSpPr txBox="1"/>
          <p:nvPr/>
        </p:nvSpPr>
        <p:spPr>
          <a:xfrm>
            <a:off x="266700" y="2459504"/>
            <a:ext cx="11658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b="1" dirty="0">
                <a:solidFill>
                  <a:schemeClr val="bg1"/>
                </a:solidFill>
                <a:latin typeface="Open Sans 1 Bold"/>
              </a:rPr>
              <a:t>Diagrama de solução de software</a:t>
            </a:r>
          </a:p>
        </p:txBody>
      </p:sp>
    </p:spTree>
    <p:extLst>
      <p:ext uri="{BB962C8B-B14F-4D97-AF65-F5344CB8AC3E}">
        <p14:creationId xmlns:p14="http://schemas.microsoft.com/office/powerpoint/2010/main" val="1660649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" name="Conector de Seta Reta 107">
            <a:extLst>
              <a:ext uri="{FF2B5EF4-FFF2-40B4-BE49-F238E27FC236}">
                <a16:creationId xmlns:a16="http://schemas.microsoft.com/office/drawing/2014/main" id="{0C6F65FF-A280-4E56-B044-DAC0BF7DB0A9}"/>
              </a:ext>
            </a:extLst>
          </p:cNvPr>
          <p:cNvCxnSpPr>
            <a:cxnSpLocks/>
            <a:stCxn id="63" idx="1"/>
            <a:endCxn id="60" idx="4"/>
          </p:cNvCxnSpPr>
          <p:nvPr/>
        </p:nvCxnSpPr>
        <p:spPr>
          <a:xfrm flipH="1">
            <a:off x="2486414" y="3120401"/>
            <a:ext cx="1057388" cy="1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Agrupar 58">
            <a:extLst>
              <a:ext uri="{FF2B5EF4-FFF2-40B4-BE49-F238E27FC236}">
                <a16:creationId xmlns:a16="http://schemas.microsoft.com/office/drawing/2014/main" id="{0818B0AD-503E-4C68-A205-A379423EB496}"/>
              </a:ext>
            </a:extLst>
          </p:cNvPr>
          <p:cNvGrpSpPr/>
          <p:nvPr/>
        </p:nvGrpSpPr>
        <p:grpSpPr>
          <a:xfrm>
            <a:off x="470061" y="2055428"/>
            <a:ext cx="2029806" cy="2129948"/>
            <a:chOff x="7154811" y="2610821"/>
            <a:chExt cx="2238073" cy="1838511"/>
          </a:xfrm>
        </p:grpSpPr>
        <p:sp>
          <p:nvSpPr>
            <p:cNvPr id="60" name="Fluxograma: Disco Magnético 59">
              <a:extLst>
                <a:ext uri="{FF2B5EF4-FFF2-40B4-BE49-F238E27FC236}">
                  <a16:creationId xmlns:a16="http://schemas.microsoft.com/office/drawing/2014/main" id="{D8362DD9-7EE9-4851-B26F-53F8CF84B4BD}"/>
                </a:ext>
              </a:extLst>
            </p:cNvPr>
            <p:cNvSpPr/>
            <p:nvPr/>
          </p:nvSpPr>
          <p:spPr>
            <a:xfrm>
              <a:off x="7234788" y="2610821"/>
              <a:ext cx="2143263" cy="1838511"/>
            </a:xfrm>
            <a:prstGeom prst="flowChartMagneticDisk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rgbClr val="2537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32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61" name="Retângulo 60">
              <a:extLst>
                <a:ext uri="{FF2B5EF4-FFF2-40B4-BE49-F238E27FC236}">
                  <a16:creationId xmlns:a16="http://schemas.microsoft.com/office/drawing/2014/main" id="{8D46B75F-0780-4988-A8DA-F55C28046A88}"/>
                </a:ext>
              </a:extLst>
            </p:cNvPr>
            <p:cNvSpPr/>
            <p:nvPr/>
          </p:nvSpPr>
          <p:spPr>
            <a:xfrm>
              <a:off x="7154811" y="3194197"/>
              <a:ext cx="2238073" cy="109154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814" b="1" dirty="0" err="1">
                  <a:solidFill>
                    <a:prstClr val="white"/>
                  </a:solidFill>
                </a:rPr>
                <a:t>Database</a:t>
              </a:r>
              <a:endParaRPr lang="pt-BR" sz="1814" b="1" dirty="0">
                <a:solidFill>
                  <a:prstClr val="white"/>
                </a:solidFill>
              </a:endParaRPr>
            </a:p>
            <a:p>
              <a:pPr lvl="0" algn="ctr">
                <a:defRPr/>
              </a:pPr>
              <a:r>
                <a:rPr lang="pt-BR" sz="1451" dirty="0">
                  <a:solidFill>
                    <a:prstClr val="white"/>
                  </a:solidFill>
                </a:rPr>
                <a:t>[Container: SQL Server]</a:t>
              </a:r>
            </a:p>
            <a:p>
              <a:pPr lvl="0" algn="ctr">
                <a:defRPr/>
              </a:pPr>
              <a:endParaRPr lang="pt-BR" sz="1451" dirty="0">
                <a:solidFill>
                  <a:prstClr val="white"/>
                </a:solidFill>
              </a:endParaRPr>
            </a:p>
            <a:p>
              <a:pPr lvl="0" algn="ctr">
                <a:defRPr/>
              </a:pPr>
              <a:r>
                <a:rPr lang="pt-BR" sz="1451" dirty="0">
                  <a:solidFill>
                    <a:prstClr val="white"/>
                  </a:solidFill>
                </a:rPr>
                <a:t>Armazena os dados da solução</a:t>
              </a:r>
            </a:p>
          </p:txBody>
        </p:sp>
      </p:grpSp>
      <p:grpSp>
        <p:nvGrpSpPr>
          <p:cNvPr id="62" name="Group 38">
            <a:extLst>
              <a:ext uri="{FF2B5EF4-FFF2-40B4-BE49-F238E27FC236}">
                <a16:creationId xmlns:a16="http://schemas.microsoft.com/office/drawing/2014/main" id="{F1DC6DB8-E723-41F7-9BE7-0302AEF031D9}"/>
              </a:ext>
            </a:extLst>
          </p:cNvPr>
          <p:cNvGrpSpPr/>
          <p:nvPr/>
        </p:nvGrpSpPr>
        <p:grpSpPr>
          <a:xfrm>
            <a:off x="3451570" y="2206100"/>
            <a:ext cx="2327633" cy="1828602"/>
            <a:chOff x="8741678" y="1501253"/>
            <a:chExt cx="2566458" cy="2016224"/>
          </a:xfrm>
        </p:grpSpPr>
        <p:sp>
          <p:nvSpPr>
            <p:cNvPr id="63" name="Retângulo 62">
              <a:extLst>
                <a:ext uri="{FF2B5EF4-FFF2-40B4-BE49-F238E27FC236}">
                  <a16:creationId xmlns:a16="http://schemas.microsoft.com/office/drawing/2014/main" id="{6CBE8A8E-0735-4BA8-83B0-43F98563D0DB}"/>
                </a:ext>
              </a:extLst>
            </p:cNvPr>
            <p:cNvSpPr/>
            <p:nvPr/>
          </p:nvSpPr>
          <p:spPr>
            <a:xfrm>
              <a:off x="8843374" y="1501253"/>
              <a:ext cx="2376264" cy="2016224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 sz="1632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64" name="Retângulo 63">
              <a:extLst>
                <a:ext uri="{FF2B5EF4-FFF2-40B4-BE49-F238E27FC236}">
                  <a16:creationId xmlns:a16="http://schemas.microsoft.com/office/drawing/2014/main" id="{3E604728-0BF4-4809-99C4-98D2F1AD0B4A}"/>
                </a:ext>
              </a:extLst>
            </p:cNvPr>
            <p:cNvSpPr/>
            <p:nvPr/>
          </p:nvSpPr>
          <p:spPr>
            <a:xfrm>
              <a:off x="8741678" y="1583056"/>
              <a:ext cx="2566458" cy="655805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pt-BR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defRPr/>
              </a:pPr>
              <a:r>
                <a:rPr lang="pt-BR" sz="1814" b="1" dirty="0" err="1">
                  <a:solidFill>
                    <a:prstClr val="white"/>
                  </a:solidFill>
                </a:rPr>
                <a:t>Microservice</a:t>
              </a:r>
              <a:endParaRPr lang="pt-BR" sz="1814" b="1" dirty="0">
                <a:solidFill>
                  <a:prstClr val="white"/>
                </a:solidFill>
              </a:endParaRPr>
            </a:p>
            <a:p>
              <a:pPr lvl="0" algn="ctr">
                <a:defRPr/>
              </a:pPr>
              <a:r>
                <a:rPr lang="pt-BR" sz="1451" dirty="0">
                  <a:solidFill>
                    <a:prstClr val="white"/>
                  </a:solidFill>
                </a:rPr>
                <a:t>[Container: Spring Boot]</a:t>
              </a:r>
            </a:p>
          </p:txBody>
        </p:sp>
        <p:sp>
          <p:nvSpPr>
            <p:cNvPr id="65" name="Retângulo 64">
              <a:extLst>
                <a:ext uri="{FF2B5EF4-FFF2-40B4-BE49-F238E27FC236}">
                  <a16:creationId xmlns:a16="http://schemas.microsoft.com/office/drawing/2014/main" id="{3014066B-EE07-4CDE-8FB2-63F23E2A773C}"/>
                </a:ext>
              </a:extLst>
            </p:cNvPr>
            <p:cNvSpPr/>
            <p:nvPr/>
          </p:nvSpPr>
          <p:spPr>
            <a:xfrm>
              <a:off x="8854450" y="2439785"/>
              <a:ext cx="2365185" cy="594155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pt-BR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defRPr/>
              </a:pPr>
              <a:r>
                <a:rPr lang="pt-BR" sz="1451" dirty="0" err="1">
                  <a:solidFill>
                    <a:prstClr val="white"/>
                  </a:solidFill>
                </a:rPr>
                <a:t>API’s</a:t>
              </a:r>
              <a:r>
                <a:rPr lang="pt-BR" sz="1451" dirty="0">
                  <a:solidFill>
                    <a:prstClr val="white"/>
                  </a:solidFill>
                </a:rPr>
                <a:t> de acesso aos dados da aplicação</a:t>
              </a:r>
              <a:endParaRPr lang="pt-BR" sz="1088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67" name="Agrupar 66">
            <a:extLst>
              <a:ext uri="{FF2B5EF4-FFF2-40B4-BE49-F238E27FC236}">
                <a16:creationId xmlns:a16="http://schemas.microsoft.com/office/drawing/2014/main" id="{66CC321E-C47B-4F59-8E3D-6D7EEA50D851}"/>
              </a:ext>
            </a:extLst>
          </p:cNvPr>
          <p:cNvGrpSpPr/>
          <p:nvPr/>
        </p:nvGrpSpPr>
        <p:grpSpPr>
          <a:xfrm>
            <a:off x="9716048" y="2217618"/>
            <a:ext cx="2190319" cy="1828601"/>
            <a:chOff x="237243" y="1548384"/>
            <a:chExt cx="2415055" cy="2016223"/>
          </a:xfrm>
        </p:grpSpPr>
        <p:sp>
          <p:nvSpPr>
            <p:cNvPr id="70" name="Retângulo 69">
              <a:extLst>
                <a:ext uri="{FF2B5EF4-FFF2-40B4-BE49-F238E27FC236}">
                  <a16:creationId xmlns:a16="http://schemas.microsoft.com/office/drawing/2014/main" id="{3F4F560F-EE49-4124-9177-E88349B58E55}"/>
                </a:ext>
              </a:extLst>
            </p:cNvPr>
            <p:cNvSpPr/>
            <p:nvPr/>
          </p:nvSpPr>
          <p:spPr>
            <a:xfrm>
              <a:off x="239729" y="1548384"/>
              <a:ext cx="2377290" cy="20162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25374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 sz="1632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1" name="Retângulo 70">
              <a:extLst>
                <a:ext uri="{FF2B5EF4-FFF2-40B4-BE49-F238E27FC236}">
                  <a16:creationId xmlns:a16="http://schemas.microsoft.com/office/drawing/2014/main" id="{6A3D831B-4925-4D5A-B799-000A7C0F4989}"/>
                </a:ext>
              </a:extLst>
            </p:cNvPr>
            <p:cNvSpPr/>
            <p:nvPr/>
          </p:nvSpPr>
          <p:spPr>
            <a:xfrm>
              <a:off x="275007" y="1686174"/>
              <a:ext cx="2377291" cy="655805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pt-BR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defRPr/>
              </a:pPr>
              <a:r>
                <a:rPr lang="pt-BR" sz="1814" b="1" dirty="0"/>
                <a:t> </a:t>
              </a:r>
              <a:r>
                <a:rPr lang="pt-BR" sz="1814" b="1" dirty="0" err="1"/>
                <a:t>Gooogle</a:t>
              </a:r>
              <a:r>
                <a:rPr lang="pt-BR" sz="1814" b="1" dirty="0"/>
                <a:t> Maps</a:t>
              </a:r>
            </a:p>
            <a:p>
              <a:pPr lvl="0" algn="ctr">
                <a:defRPr/>
              </a:pPr>
              <a:r>
                <a:rPr lang="pt-BR" sz="1451" dirty="0"/>
                <a:t>[Container: API Google]</a:t>
              </a:r>
            </a:p>
          </p:txBody>
        </p:sp>
        <p:sp>
          <p:nvSpPr>
            <p:cNvPr id="72" name="Retângulo 71">
              <a:extLst>
                <a:ext uri="{FF2B5EF4-FFF2-40B4-BE49-F238E27FC236}">
                  <a16:creationId xmlns:a16="http://schemas.microsoft.com/office/drawing/2014/main" id="{4DDED001-E20A-4058-A8A0-48D7BA9CAE6D}"/>
                </a:ext>
              </a:extLst>
            </p:cNvPr>
            <p:cNvSpPr/>
            <p:nvPr/>
          </p:nvSpPr>
          <p:spPr>
            <a:xfrm>
              <a:off x="237243" y="2576888"/>
              <a:ext cx="2377291" cy="347981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pt-BR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defRPr/>
              </a:pPr>
              <a:r>
                <a:rPr lang="pt-BR" sz="1451" dirty="0"/>
                <a:t>API de Geolocalização</a:t>
              </a:r>
              <a:endParaRPr lang="pt-BR" sz="1088" dirty="0"/>
            </a:p>
          </p:txBody>
        </p:sp>
      </p:grpSp>
      <p:grpSp>
        <p:nvGrpSpPr>
          <p:cNvPr id="73" name="Group 36">
            <a:extLst>
              <a:ext uri="{FF2B5EF4-FFF2-40B4-BE49-F238E27FC236}">
                <a16:creationId xmlns:a16="http://schemas.microsoft.com/office/drawing/2014/main" id="{74073032-EAB4-4671-A86E-DFAD4ACBA9E6}"/>
              </a:ext>
            </a:extLst>
          </p:cNvPr>
          <p:cNvGrpSpPr/>
          <p:nvPr/>
        </p:nvGrpSpPr>
        <p:grpSpPr>
          <a:xfrm>
            <a:off x="6666578" y="2143919"/>
            <a:ext cx="2244105" cy="1952963"/>
            <a:chOff x="7215121" y="4690130"/>
            <a:chExt cx="2474360" cy="2016225"/>
          </a:xfrm>
        </p:grpSpPr>
        <p:sp>
          <p:nvSpPr>
            <p:cNvPr id="74" name="Retângulo 73">
              <a:extLst>
                <a:ext uri="{FF2B5EF4-FFF2-40B4-BE49-F238E27FC236}">
                  <a16:creationId xmlns:a16="http://schemas.microsoft.com/office/drawing/2014/main" id="{09AAC6D1-DB4E-4081-BFC3-EBBE786872C6}"/>
                </a:ext>
              </a:extLst>
            </p:cNvPr>
            <p:cNvSpPr/>
            <p:nvPr/>
          </p:nvSpPr>
          <p:spPr>
            <a:xfrm>
              <a:off x="7226198" y="4690130"/>
              <a:ext cx="2463283" cy="2016225"/>
            </a:xfrm>
            <a:prstGeom prst="rect">
              <a:avLst/>
            </a:prstGeom>
            <a:solidFill>
              <a:srgbClr val="32B9CD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 sz="1904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5" name="Retângulo 74">
              <a:extLst>
                <a:ext uri="{FF2B5EF4-FFF2-40B4-BE49-F238E27FC236}">
                  <a16:creationId xmlns:a16="http://schemas.microsoft.com/office/drawing/2014/main" id="{779B3099-0761-486F-92D1-538DED7C8BC5}"/>
                </a:ext>
              </a:extLst>
            </p:cNvPr>
            <p:cNvSpPr/>
            <p:nvPr/>
          </p:nvSpPr>
          <p:spPr>
            <a:xfrm>
              <a:off x="7314695" y="4995848"/>
              <a:ext cx="2265941" cy="844543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pt-BR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defRPr/>
              </a:pPr>
              <a:r>
                <a:rPr lang="pt-BR" sz="1814" b="1" dirty="0" err="1">
                  <a:solidFill>
                    <a:prstClr val="white"/>
                  </a:solidFill>
                </a:rPr>
                <a:t>ClientSide</a:t>
              </a:r>
              <a:r>
                <a:rPr lang="pt-BR" sz="1814" b="1" dirty="0">
                  <a:solidFill>
                    <a:prstClr val="white"/>
                  </a:solidFill>
                </a:rPr>
                <a:t> Web</a:t>
              </a:r>
            </a:p>
            <a:p>
              <a:pPr lvl="0" algn="ctr">
                <a:defRPr/>
              </a:pPr>
              <a:r>
                <a:rPr lang="pt-BR" sz="1451" dirty="0">
                  <a:solidFill>
                    <a:prstClr val="white"/>
                  </a:solidFill>
                </a:rPr>
                <a:t>[Container: </a:t>
              </a:r>
              <a:r>
                <a:rPr lang="pt-BR" sz="1451" dirty="0" err="1">
                  <a:solidFill>
                    <a:prstClr val="white"/>
                  </a:solidFill>
                </a:rPr>
                <a:t>HTML|CSS|JS|JQuery</a:t>
              </a:r>
              <a:r>
                <a:rPr lang="pt-BR" sz="1451" dirty="0">
                  <a:solidFill>
                    <a:prstClr val="white"/>
                  </a:solidFill>
                </a:rPr>
                <a:t>]</a:t>
              </a:r>
            </a:p>
          </p:txBody>
        </p:sp>
        <p:sp>
          <p:nvSpPr>
            <p:cNvPr id="76" name="Retângulo 75">
              <a:extLst>
                <a:ext uri="{FF2B5EF4-FFF2-40B4-BE49-F238E27FC236}">
                  <a16:creationId xmlns:a16="http://schemas.microsoft.com/office/drawing/2014/main" id="{AFB585A0-8C3D-473B-B3DC-3C27BD0B63B0}"/>
                </a:ext>
              </a:extLst>
            </p:cNvPr>
            <p:cNvSpPr/>
            <p:nvPr/>
          </p:nvSpPr>
          <p:spPr>
            <a:xfrm>
              <a:off x="7215121" y="5914281"/>
              <a:ext cx="2474360" cy="786820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pt-BR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defRPr/>
              </a:pPr>
              <a:r>
                <a:rPr lang="pt-BR" sz="1451" dirty="0">
                  <a:solidFill>
                    <a:prstClr val="white"/>
                  </a:solidFill>
                </a:rPr>
                <a:t>Aplicação para a usuária definir a rota segura e Dashboard administrativa</a:t>
              </a:r>
              <a:endParaRPr lang="pt-BR" sz="1088" dirty="0">
                <a:solidFill>
                  <a:prstClr val="white"/>
                </a:solidFill>
              </a:endParaRPr>
            </a:p>
          </p:txBody>
        </p:sp>
      </p:grpSp>
      <p:cxnSp>
        <p:nvCxnSpPr>
          <p:cNvPr id="77" name="Conector: Angulado 60">
            <a:extLst>
              <a:ext uri="{FF2B5EF4-FFF2-40B4-BE49-F238E27FC236}">
                <a16:creationId xmlns:a16="http://schemas.microsoft.com/office/drawing/2014/main" id="{DF9EB3BF-4870-4808-AA14-B27B7C9F4ECF}"/>
              </a:ext>
            </a:extLst>
          </p:cNvPr>
          <p:cNvCxnSpPr>
            <a:cxnSpLocks/>
            <a:stCxn id="74" idx="1"/>
            <a:endCxn id="63" idx="3"/>
          </p:cNvCxnSpPr>
          <p:nvPr/>
        </p:nvCxnSpPr>
        <p:spPr>
          <a:xfrm rot="10800000">
            <a:off x="5698940" y="3120401"/>
            <a:ext cx="977685" cy="11518"/>
          </a:xfrm>
          <a:prstGeom prst="bentConnector3">
            <a:avLst>
              <a:gd name="adj1" fmla="val 1102"/>
            </a:avLst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: Angulado 60">
            <a:extLst>
              <a:ext uri="{FF2B5EF4-FFF2-40B4-BE49-F238E27FC236}">
                <a16:creationId xmlns:a16="http://schemas.microsoft.com/office/drawing/2014/main" id="{6971F665-5A65-47BD-833D-452054B51F53}"/>
              </a:ext>
            </a:extLst>
          </p:cNvPr>
          <p:cNvCxnSpPr>
            <a:cxnSpLocks/>
            <a:stCxn id="74" idx="3"/>
            <a:endCxn id="70" idx="1"/>
          </p:cNvCxnSpPr>
          <p:nvPr/>
        </p:nvCxnSpPr>
        <p:spPr>
          <a:xfrm>
            <a:off x="8910685" y="3120401"/>
            <a:ext cx="807618" cy="11518"/>
          </a:xfrm>
          <a:prstGeom prst="bentConnector3">
            <a:avLst>
              <a:gd name="adj1" fmla="val 1677"/>
            </a:avLst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5207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85AAEC67-1829-4905-82C3-ADF668500669}"/>
              </a:ext>
            </a:extLst>
          </p:cNvPr>
          <p:cNvSpPr txBox="1"/>
          <p:nvPr/>
        </p:nvSpPr>
        <p:spPr>
          <a:xfrm>
            <a:off x="406400" y="667656"/>
            <a:ext cx="10394950" cy="3370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pt-BR" sz="4200" b="1" dirty="0">
                <a:solidFill>
                  <a:srgbClr val="545454"/>
                </a:solidFill>
                <a:latin typeface="Open Sans 1 Bold"/>
              </a:rPr>
              <a:t>Safe </a:t>
            </a:r>
            <a:r>
              <a:rPr lang="pt-BR" sz="4200" b="1" dirty="0" err="1">
                <a:solidFill>
                  <a:srgbClr val="545454"/>
                </a:solidFill>
                <a:latin typeface="Open Sans 1 Bold"/>
              </a:rPr>
              <a:t>Route</a:t>
            </a:r>
            <a:endParaRPr lang="pt-BR" sz="4200" b="1" dirty="0">
              <a:solidFill>
                <a:srgbClr val="545454"/>
              </a:solidFill>
              <a:latin typeface="Open Sans 1 Bold"/>
            </a:endParaRPr>
          </a:p>
          <a:p>
            <a:pPr>
              <a:spcAft>
                <a:spcPts val="1800"/>
              </a:spcAft>
            </a:pPr>
            <a:r>
              <a:rPr lang="pt-BR" sz="4200" b="1" dirty="0">
                <a:solidFill>
                  <a:srgbClr val="545454"/>
                </a:solidFill>
                <a:latin typeface="Open Sans 1 Bold"/>
              </a:rPr>
              <a:t>Dashboard</a:t>
            </a:r>
          </a:p>
          <a:p>
            <a:pPr>
              <a:spcAft>
                <a:spcPts val="1800"/>
              </a:spcAft>
            </a:pPr>
            <a:r>
              <a:rPr lang="pt-BR" sz="4200" b="1" dirty="0">
                <a:solidFill>
                  <a:srgbClr val="545454"/>
                </a:solidFill>
                <a:latin typeface="Open Sans 1 Bold"/>
              </a:rPr>
              <a:t>Documento de layout</a:t>
            </a:r>
          </a:p>
          <a:p>
            <a:pPr>
              <a:spcAft>
                <a:spcPts val="1800"/>
              </a:spcAft>
            </a:pPr>
            <a:r>
              <a:rPr lang="pt-BR" sz="4200" b="1" dirty="0">
                <a:solidFill>
                  <a:srgbClr val="545454"/>
                </a:solidFill>
                <a:latin typeface="Open Sans 1 Bold"/>
              </a:rPr>
              <a:t>Protótipos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7788" y="786074"/>
            <a:ext cx="613886" cy="594162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4567" y="1466850"/>
            <a:ext cx="5391150" cy="539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843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88E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5AAEC67-1829-4905-82C3-ADF668500669}"/>
              </a:ext>
            </a:extLst>
          </p:cNvPr>
          <p:cNvSpPr txBox="1"/>
          <p:nvPr/>
        </p:nvSpPr>
        <p:spPr>
          <a:xfrm>
            <a:off x="266700" y="2459504"/>
            <a:ext cx="11658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b="1" dirty="0" err="1">
                <a:solidFill>
                  <a:schemeClr val="bg1"/>
                </a:solidFill>
                <a:latin typeface="Open Sans 1 Bold"/>
              </a:rPr>
              <a:t>Timeline</a:t>
            </a:r>
            <a:endParaRPr lang="pt-BR" sz="6000" b="1" dirty="0">
              <a:solidFill>
                <a:schemeClr val="bg1"/>
              </a:solidFill>
              <a:latin typeface="Open Sans 1 Bold"/>
            </a:endParaRPr>
          </a:p>
        </p:txBody>
      </p:sp>
    </p:spTree>
    <p:extLst>
      <p:ext uri="{BB962C8B-B14F-4D97-AF65-F5344CB8AC3E}">
        <p14:creationId xmlns:p14="http://schemas.microsoft.com/office/powerpoint/2010/main" val="3713273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Conector de Seta Reta 47">
            <a:extLst>
              <a:ext uri="{FF2B5EF4-FFF2-40B4-BE49-F238E27FC236}">
                <a16:creationId xmlns:a16="http://schemas.microsoft.com/office/drawing/2014/main" id="{A5332752-EB0B-4B6E-BCFF-F40195C48456}"/>
              </a:ext>
            </a:extLst>
          </p:cNvPr>
          <p:cNvCxnSpPr>
            <a:cxnSpLocks/>
            <a:endCxn id="79" idx="2"/>
          </p:cNvCxnSpPr>
          <p:nvPr/>
        </p:nvCxnSpPr>
        <p:spPr>
          <a:xfrm flipV="1">
            <a:off x="7211011" y="4424695"/>
            <a:ext cx="2233158" cy="13304"/>
          </a:xfrm>
          <a:prstGeom prst="straightConnector1">
            <a:avLst/>
          </a:prstGeom>
          <a:ln w="57150">
            <a:solidFill>
              <a:srgbClr val="B88EF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id="{326A06F0-E2FF-4900-A663-E971C8589E2B}"/>
              </a:ext>
            </a:extLst>
          </p:cNvPr>
          <p:cNvCxnSpPr>
            <a:cxnSpLocks/>
            <a:endCxn id="78" idx="2"/>
          </p:cNvCxnSpPr>
          <p:nvPr/>
        </p:nvCxnSpPr>
        <p:spPr>
          <a:xfrm>
            <a:off x="7211011" y="3717803"/>
            <a:ext cx="2254111" cy="4849"/>
          </a:xfrm>
          <a:prstGeom prst="straightConnector1">
            <a:avLst/>
          </a:prstGeom>
          <a:ln w="57150">
            <a:solidFill>
              <a:srgbClr val="B88EF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78C4B947-3C1A-4164-AF97-F21A4CA6F095}"/>
              </a:ext>
            </a:extLst>
          </p:cNvPr>
          <p:cNvCxnSpPr>
            <a:cxnSpLocks/>
            <a:endCxn id="75" idx="2"/>
          </p:cNvCxnSpPr>
          <p:nvPr/>
        </p:nvCxnSpPr>
        <p:spPr>
          <a:xfrm>
            <a:off x="2934476" y="2985785"/>
            <a:ext cx="2093169" cy="11631"/>
          </a:xfrm>
          <a:prstGeom prst="straightConnector1">
            <a:avLst/>
          </a:prstGeom>
          <a:ln w="57150">
            <a:solidFill>
              <a:srgbClr val="B88EF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tângulo 1">
            <a:extLst>
              <a:ext uri="{FF2B5EF4-FFF2-40B4-BE49-F238E27FC236}">
                <a16:creationId xmlns:a16="http://schemas.microsoft.com/office/drawing/2014/main" id="{E7BE1812-43D9-48C6-9480-87ADF0FC5F54}"/>
              </a:ext>
            </a:extLst>
          </p:cNvPr>
          <p:cNvSpPr/>
          <p:nvPr/>
        </p:nvSpPr>
        <p:spPr>
          <a:xfrm>
            <a:off x="139958" y="615810"/>
            <a:ext cx="11961845" cy="5831633"/>
          </a:xfrm>
          <a:prstGeom prst="rect">
            <a:avLst/>
          </a:prstGeom>
          <a:noFill/>
          <a:ln w="19050">
            <a:solidFill>
              <a:srgbClr val="B88E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2906A07A-0953-45D5-BF89-60907E0C27DB}"/>
              </a:ext>
            </a:extLst>
          </p:cNvPr>
          <p:cNvCxnSpPr>
            <a:cxnSpLocks/>
          </p:cNvCxnSpPr>
          <p:nvPr/>
        </p:nvCxnSpPr>
        <p:spPr>
          <a:xfrm>
            <a:off x="139958" y="1110333"/>
            <a:ext cx="11961845" cy="0"/>
          </a:xfrm>
          <a:prstGeom prst="line">
            <a:avLst/>
          </a:prstGeom>
          <a:ln w="19050">
            <a:solidFill>
              <a:srgbClr val="B88EF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ixaDeTexto 4">
            <a:extLst>
              <a:ext uri="{FF2B5EF4-FFF2-40B4-BE49-F238E27FC236}">
                <a16:creationId xmlns:a16="http://schemas.microsoft.com/office/drawing/2014/main" id="{16B759FE-954A-4C9D-80DA-24D0884AC99A}"/>
              </a:ext>
            </a:extLst>
          </p:cNvPr>
          <p:cNvSpPr txBox="1"/>
          <p:nvPr/>
        </p:nvSpPr>
        <p:spPr>
          <a:xfrm>
            <a:off x="359225" y="655916"/>
            <a:ext cx="1242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Open Sans 1 Bold"/>
              </a:rPr>
              <a:t>Semana 1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571E9B8-C37D-4CBF-B55E-66C65304B3B0}"/>
              </a:ext>
            </a:extLst>
          </p:cNvPr>
          <p:cNvSpPr txBox="1"/>
          <p:nvPr/>
        </p:nvSpPr>
        <p:spPr>
          <a:xfrm>
            <a:off x="2342755" y="659744"/>
            <a:ext cx="1242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b="1">
                <a:latin typeface="Open Sans 1 Bold"/>
              </a:defRPr>
            </a:lvl1pPr>
          </a:lstStyle>
          <a:p>
            <a:r>
              <a:rPr lang="pt-BR" dirty="0"/>
              <a:t>Semana 2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1A8A172C-E1D0-4601-BA7F-0DE3D128E394}"/>
              </a:ext>
            </a:extLst>
          </p:cNvPr>
          <p:cNvSpPr txBox="1"/>
          <p:nvPr/>
        </p:nvSpPr>
        <p:spPr>
          <a:xfrm>
            <a:off x="4501245" y="657717"/>
            <a:ext cx="1242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b="1">
                <a:latin typeface="Open Sans 1 Bold"/>
              </a:defRPr>
            </a:lvl1pPr>
          </a:lstStyle>
          <a:p>
            <a:r>
              <a:rPr lang="pt-BR" dirty="0"/>
              <a:t>Semana 3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27B2B444-8720-490A-ABC2-8392E2E6F2AC}"/>
              </a:ext>
            </a:extLst>
          </p:cNvPr>
          <p:cNvSpPr txBox="1"/>
          <p:nvPr/>
        </p:nvSpPr>
        <p:spPr>
          <a:xfrm>
            <a:off x="6602165" y="660799"/>
            <a:ext cx="1242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b="1">
                <a:latin typeface="Open Sans 1 Bold"/>
              </a:defRPr>
            </a:lvl1pPr>
          </a:lstStyle>
          <a:p>
            <a:r>
              <a:rPr lang="pt-BR" dirty="0"/>
              <a:t>Semana 4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6479438F-6A2B-48D9-A3F1-A563E8671566}"/>
              </a:ext>
            </a:extLst>
          </p:cNvPr>
          <p:cNvSpPr txBox="1"/>
          <p:nvPr/>
        </p:nvSpPr>
        <p:spPr>
          <a:xfrm>
            <a:off x="8919249" y="656256"/>
            <a:ext cx="1242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b="1">
                <a:latin typeface="Open Sans 1 Bold"/>
              </a:defRPr>
            </a:lvl1pPr>
          </a:lstStyle>
          <a:p>
            <a:r>
              <a:rPr lang="pt-BR" dirty="0"/>
              <a:t>Semana 5</a:t>
            </a: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31CE6844-2E0E-4208-9C54-DD9D908EC678}"/>
              </a:ext>
            </a:extLst>
          </p:cNvPr>
          <p:cNvCxnSpPr>
            <a:cxnSpLocks/>
          </p:cNvCxnSpPr>
          <p:nvPr/>
        </p:nvCxnSpPr>
        <p:spPr>
          <a:xfrm>
            <a:off x="953269" y="1110333"/>
            <a:ext cx="0" cy="5337110"/>
          </a:xfrm>
          <a:prstGeom prst="line">
            <a:avLst/>
          </a:prstGeom>
          <a:ln>
            <a:solidFill>
              <a:srgbClr val="B88EFC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C491A42E-BD8F-4A87-A8CE-6B457F350F18}"/>
              </a:ext>
            </a:extLst>
          </p:cNvPr>
          <p:cNvCxnSpPr>
            <a:cxnSpLocks/>
          </p:cNvCxnSpPr>
          <p:nvPr/>
        </p:nvCxnSpPr>
        <p:spPr>
          <a:xfrm>
            <a:off x="2934476" y="1110333"/>
            <a:ext cx="0" cy="5337110"/>
          </a:xfrm>
          <a:prstGeom prst="line">
            <a:avLst/>
          </a:prstGeom>
          <a:ln>
            <a:solidFill>
              <a:srgbClr val="B88EFC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5F62DA1D-78CE-476B-939B-E926E0AA7A0B}"/>
              </a:ext>
            </a:extLst>
          </p:cNvPr>
          <p:cNvCxnSpPr>
            <a:cxnSpLocks/>
          </p:cNvCxnSpPr>
          <p:nvPr/>
        </p:nvCxnSpPr>
        <p:spPr>
          <a:xfrm>
            <a:off x="5113176" y="1110333"/>
            <a:ext cx="0" cy="5337110"/>
          </a:xfrm>
          <a:prstGeom prst="line">
            <a:avLst/>
          </a:prstGeom>
          <a:ln>
            <a:solidFill>
              <a:srgbClr val="B88EFC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DBD5867E-72F0-4A0F-A9BE-4F2F9B081AAD}"/>
              </a:ext>
            </a:extLst>
          </p:cNvPr>
          <p:cNvCxnSpPr>
            <a:cxnSpLocks/>
          </p:cNvCxnSpPr>
          <p:nvPr/>
        </p:nvCxnSpPr>
        <p:spPr>
          <a:xfrm>
            <a:off x="7206346" y="1110333"/>
            <a:ext cx="0" cy="5337110"/>
          </a:xfrm>
          <a:prstGeom prst="line">
            <a:avLst/>
          </a:prstGeom>
          <a:ln>
            <a:solidFill>
              <a:srgbClr val="B88EFC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0BA47132-6292-4B6E-86FE-5757C625A94D}"/>
              </a:ext>
            </a:extLst>
          </p:cNvPr>
          <p:cNvCxnSpPr>
            <a:cxnSpLocks/>
          </p:cNvCxnSpPr>
          <p:nvPr/>
        </p:nvCxnSpPr>
        <p:spPr>
          <a:xfrm>
            <a:off x="9540545" y="1110333"/>
            <a:ext cx="0" cy="5337110"/>
          </a:xfrm>
          <a:prstGeom prst="line">
            <a:avLst/>
          </a:prstGeom>
          <a:ln>
            <a:solidFill>
              <a:srgbClr val="B88EFC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ipse 19">
            <a:extLst>
              <a:ext uri="{FF2B5EF4-FFF2-40B4-BE49-F238E27FC236}">
                <a16:creationId xmlns:a16="http://schemas.microsoft.com/office/drawing/2014/main" id="{7340DC1D-F52A-4DE1-A6EE-D8031A314DD0}"/>
              </a:ext>
            </a:extLst>
          </p:cNvPr>
          <p:cNvSpPr/>
          <p:nvPr/>
        </p:nvSpPr>
        <p:spPr>
          <a:xfrm>
            <a:off x="873182" y="1351768"/>
            <a:ext cx="160174" cy="14877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F4F62E4D-CB3F-427A-84FA-BC7868375462}"/>
              </a:ext>
            </a:extLst>
          </p:cNvPr>
          <p:cNvSpPr txBox="1"/>
          <p:nvPr/>
        </p:nvSpPr>
        <p:spPr>
          <a:xfrm>
            <a:off x="160166" y="1541615"/>
            <a:ext cx="158620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err="1">
                <a:latin typeface="Open Sans 1 Bold"/>
              </a:rPr>
              <a:t>Kickoff</a:t>
            </a:r>
            <a:r>
              <a:rPr lang="pt-BR" sz="1400" dirty="0">
                <a:latin typeface="Open Sans 1 Bold"/>
              </a:rPr>
              <a:t> SP3 Apresentação do Projeto</a:t>
            </a:r>
          </a:p>
        </p:txBody>
      </p: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FE93BC4F-9733-4B83-AE6D-18DE3C70143F}"/>
              </a:ext>
            </a:extLst>
          </p:cNvPr>
          <p:cNvCxnSpPr>
            <a:cxnSpLocks/>
          </p:cNvCxnSpPr>
          <p:nvPr/>
        </p:nvCxnSpPr>
        <p:spPr>
          <a:xfrm>
            <a:off x="962623" y="2640621"/>
            <a:ext cx="1971853" cy="0"/>
          </a:xfrm>
          <a:prstGeom prst="straightConnector1">
            <a:avLst/>
          </a:prstGeom>
          <a:ln w="57150">
            <a:solidFill>
              <a:srgbClr val="B88EF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70D005F7-AFCF-424E-BA26-C13C8EEA1818}"/>
              </a:ext>
            </a:extLst>
          </p:cNvPr>
          <p:cNvCxnSpPr>
            <a:cxnSpLocks/>
          </p:cNvCxnSpPr>
          <p:nvPr/>
        </p:nvCxnSpPr>
        <p:spPr>
          <a:xfrm>
            <a:off x="953269" y="3921952"/>
            <a:ext cx="1981207" cy="0"/>
          </a:xfrm>
          <a:prstGeom prst="straightConnector1">
            <a:avLst/>
          </a:prstGeom>
          <a:ln w="57150">
            <a:solidFill>
              <a:srgbClr val="B88EF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DFFE2FE2-1C23-4DD8-8E1B-B12A17E6FAF1}"/>
              </a:ext>
            </a:extLst>
          </p:cNvPr>
          <p:cNvSpPr txBox="1"/>
          <p:nvPr/>
        </p:nvSpPr>
        <p:spPr>
          <a:xfrm>
            <a:off x="971136" y="2701670"/>
            <a:ext cx="19633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Open Sans 1 Bold"/>
              </a:rPr>
              <a:t>Desenvolvimento do front das telas denúncias/notícias</a:t>
            </a:r>
          </a:p>
          <a:p>
            <a:pPr algn="ctr"/>
            <a:r>
              <a:rPr lang="pt-BR" sz="1200" i="1" dirty="0">
                <a:latin typeface="Open Sans 1 Bold"/>
              </a:rPr>
              <a:t>- Telas s/ integração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B3EF8FFB-58E1-4E8D-8BE9-B29D02DA8D33}"/>
              </a:ext>
            </a:extLst>
          </p:cNvPr>
          <p:cNvSpPr txBox="1"/>
          <p:nvPr/>
        </p:nvSpPr>
        <p:spPr>
          <a:xfrm>
            <a:off x="953268" y="3933637"/>
            <a:ext cx="19812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Open Sans 1 Bold"/>
              </a:rPr>
              <a:t>Desenvolvimento do </a:t>
            </a:r>
            <a:r>
              <a:rPr lang="pt-BR" sz="1400" dirty="0" err="1">
                <a:latin typeface="Open Sans 1 Bold"/>
              </a:rPr>
              <a:t>backend</a:t>
            </a:r>
            <a:r>
              <a:rPr lang="pt-BR" sz="1400" dirty="0">
                <a:latin typeface="Open Sans 1 Bold"/>
              </a:rPr>
              <a:t> das telas denúncias e notícias</a:t>
            </a:r>
          </a:p>
          <a:p>
            <a:pPr algn="ctr"/>
            <a:r>
              <a:rPr lang="pt-BR" sz="1200" i="1" dirty="0">
                <a:latin typeface="Open Sans 1 Bold"/>
              </a:rPr>
              <a:t>- </a:t>
            </a:r>
            <a:r>
              <a:rPr lang="pt-BR" sz="1200" i="1" dirty="0" err="1">
                <a:latin typeface="Open Sans 1 Bold"/>
              </a:rPr>
              <a:t>Mock</a:t>
            </a:r>
            <a:r>
              <a:rPr lang="pt-BR" sz="1200" i="1" dirty="0">
                <a:latin typeface="Open Sans 1 Bold"/>
              </a:rPr>
              <a:t> (JSON sem BD)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545AC3CC-BB24-4CCB-ACDA-AA627E63958D}"/>
              </a:ext>
            </a:extLst>
          </p:cNvPr>
          <p:cNvSpPr txBox="1"/>
          <p:nvPr/>
        </p:nvSpPr>
        <p:spPr>
          <a:xfrm>
            <a:off x="2951591" y="3051928"/>
            <a:ext cx="21592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Open Sans 1 Bold"/>
              </a:rPr>
              <a:t>Desenvolvimento da integração do front com </a:t>
            </a:r>
            <a:r>
              <a:rPr lang="pt-BR" sz="1400" dirty="0" err="1">
                <a:latin typeface="Open Sans 1 Bold"/>
              </a:rPr>
              <a:t>backend</a:t>
            </a:r>
            <a:r>
              <a:rPr lang="pt-BR" sz="1400" dirty="0">
                <a:latin typeface="Open Sans 1 Bold"/>
              </a:rPr>
              <a:t> (denúncias/notícias)</a:t>
            </a:r>
          </a:p>
        </p:txBody>
      </p: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62B19F6E-8482-48B8-916B-3DB0718761EF}"/>
              </a:ext>
            </a:extLst>
          </p:cNvPr>
          <p:cNvCxnSpPr>
            <a:cxnSpLocks/>
          </p:cNvCxnSpPr>
          <p:nvPr/>
        </p:nvCxnSpPr>
        <p:spPr>
          <a:xfrm>
            <a:off x="2945358" y="4345741"/>
            <a:ext cx="2165521" cy="0"/>
          </a:xfrm>
          <a:prstGeom prst="straightConnector1">
            <a:avLst/>
          </a:prstGeom>
          <a:ln w="57150">
            <a:solidFill>
              <a:srgbClr val="B88EF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5D149F69-56F0-4E63-8365-6A53C10226C2}"/>
              </a:ext>
            </a:extLst>
          </p:cNvPr>
          <p:cNvSpPr txBox="1"/>
          <p:nvPr/>
        </p:nvSpPr>
        <p:spPr>
          <a:xfrm>
            <a:off x="2942266" y="4411884"/>
            <a:ext cx="215928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Open Sans 1 Bold"/>
              </a:rPr>
              <a:t>Desenvolvimento do compartilhamento da localização de usuárias</a:t>
            </a:r>
          </a:p>
        </p:txBody>
      </p:sp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5259209D-45BC-497A-9D40-3EC93DC2FCFD}"/>
              </a:ext>
            </a:extLst>
          </p:cNvPr>
          <p:cNvCxnSpPr>
            <a:cxnSpLocks/>
          </p:cNvCxnSpPr>
          <p:nvPr/>
        </p:nvCxnSpPr>
        <p:spPr>
          <a:xfrm>
            <a:off x="5111635" y="3320860"/>
            <a:ext cx="2094707" cy="0"/>
          </a:xfrm>
          <a:prstGeom prst="straightConnector1">
            <a:avLst/>
          </a:prstGeom>
          <a:ln w="57150">
            <a:solidFill>
              <a:srgbClr val="B88EF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592706F3-ABA2-443C-B9C2-ADAC36A81C78}"/>
              </a:ext>
            </a:extLst>
          </p:cNvPr>
          <p:cNvSpPr txBox="1"/>
          <p:nvPr/>
        </p:nvSpPr>
        <p:spPr>
          <a:xfrm>
            <a:off x="5111635" y="3396907"/>
            <a:ext cx="209470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Open Sans 1 Bold"/>
              </a:rPr>
              <a:t>Desenvolvimento dos grupos de locomoção próximos a usuárias</a:t>
            </a:r>
          </a:p>
        </p:txBody>
      </p:sp>
      <p:cxnSp>
        <p:nvCxnSpPr>
          <p:cNvPr id="39" name="Conector de Seta Reta 38">
            <a:extLst>
              <a:ext uri="{FF2B5EF4-FFF2-40B4-BE49-F238E27FC236}">
                <a16:creationId xmlns:a16="http://schemas.microsoft.com/office/drawing/2014/main" id="{3454EA1A-3183-40AD-A8C6-669FE1285EAF}"/>
              </a:ext>
            </a:extLst>
          </p:cNvPr>
          <p:cNvCxnSpPr>
            <a:cxnSpLocks/>
          </p:cNvCxnSpPr>
          <p:nvPr/>
        </p:nvCxnSpPr>
        <p:spPr>
          <a:xfrm>
            <a:off x="5111635" y="4641834"/>
            <a:ext cx="2094707" cy="0"/>
          </a:xfrm>
          <a:prstGeom prst="straightConnector1">
            <a:avLst/>
          </a:prstGeom>
          <a:ln w="57150">
            <a:solidFill>
              <a:srgbClr val="B88EF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C9586F91-DE53-48A9-B732-CD1728D80276}"/>
              </a:ext>
            </a:extLst>
          </p:cNvPr>
          <p:cNvSpPr txBox="1"/>
          <p:nvPr/>
        </p:nvSpPr>
        <p:spPr>
          <a:xfrm>
            <a:off x="5119402" y="4717881"/>
            <a:ext cx="20753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Open Sans 1 Bold"/>
              </a:rPr>
              <a:t>Desenvolvimento do </a:t>
            </a:r>
            <a:r>
              <a:rPr lang="pt-BR" sz="1400" dirty="0" err="1">
                <a:latin typeface="Open Sans 1 Bold"/>
              </a:rPr>
              <a:t>backend</a:t>
            </a:r>
            <a:r>
              <a:rPr lang="pt-BR" sz="1400" dirty="0">
                <a:latin typeface="Open Sans 1 Bold"/>
              </a:rPr>
              <a:t> - Alerta de Socorro</a:t>
            </a: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51178975-AB2C-45BA-AA75-216A185EFF1E}"/>
              </a:ext>
            </a:extLst>
          </p:cNvPr>
          <p:cNvSpPr txBox="1"/>
          <p:nvPr/>
        </p:nvSpPr>
        <p:spPr>
          <a:xfrm>
            <a:off x="571491" y="170492"/>
            <a:ext cx="7580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Open Sans 1 Bold"/>
              </a:rPr>
              <a:t>29/04</a:t>
            </a: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A03FA950-42C8-4E4D-AB54-50B7980C1889}"/>
              </a:ext>
            </a:extLst>
          </p:cNvPr>
          <p:cNvSpPr txBox="1"/>
          <p:nvPr/>
        </p:nvSpPr>
        <p:spPr>
          <a:xfrm>
            <a:off x="2555462" y="174112"/>
            <a:ext cx="7580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600">
                <a:latin typeface="Open Sans 1 Bold"/>
              </a:defRPr>
            </a:lvl1pPr>
          </a:lstStyle>
          <a:p>
            <a:r>
              <a:rPr lang="pt-BR" dirty="0"/>
              <a:t>06/05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A6452139-E5C4-4E08-BB13-40E459019F77}"/>
              </a:ext>
            </a:extLst>
          </p:cNvPr>
          <p:cNvSpPr txBox="1"/>
          <p:nvPr/>
        </p:nvSpPr>
        <p:spPr>
          <a:xfrm>
            <a:off x="4722540" y="168419"/>
            <a:ext cx="7580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600">
                <a:latin typeface="Open Sans 1 Bold"/>
              </a:defRPr>
            </a:lvl1pPr>
          </a:lstStyle>
          <a:p>
            <a:r>
              <a:rPr lang="pt-BR" dirty="0"/>
              <a:t>13/05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F7FE218F-F0AA-465E-BB9E-23DA8B905837}"/>
              </a:ext>
            </a:extLst>
          </p:cNvPr>
          <p:cNvSpPr txBox="1"/>
          <p:nvPr/>
        </p:nvSpPr>
        <p:spPr>
          <a:xfrm>
            <a:off x="6815708" y="169983"/>
            <a:ext cx="7580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600">
                <a:latin typeface="Open Sans 1 Bold"/>
              </a:defRPr>
            </a:lvl1pPr>
          </a:lstStyle>
          <a:p>
            <a:r>
              <a:rPr lang="pt-BR" dirty="0"/>
              <a:t>20/05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E0DC4079-C066-4A37-8094-D8D445FCAC81}"/>
              </a:ext>
            </a:extLst>
          </p:cNvPr>
          <p:cNvSpPr txBox="1"/>
          <p:nvPr/>
        </p:nvSpPr>
        <p:spPr>
          <a:xfrm>
            <a:off x="9145242" y="163578"/>
            <a:ext cx="7580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600">
                <a:latin typeface="Open Sans 1 Bold"/>
              </a:defRPr>
            </a:lvl1pPr>
          </a:lstStyle>
          <a:p>
            <a:r>
              <a:rPr lang="pt-BR" dirty="0"/>
              <a:t>27/05</a:t>
            </a:r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2426340F-B931-4878-AD43-040C148FD4EF}"/>
              </a:ext>
            </a:extLst>
          </p:cNvPr>
          <p:cNvSpPr txBox="1"/>
          <p:nvPr/>
        </p:nvSpPr>
        <p:spPr>
          <a:xfrm>
            <a:off x="7213343" y="3793849"/>
            <a:ext cx="2327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Open Sans 1 Bold"/>
              </a:rPr>
              <a:t>Testes de telas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F9298252-6E92-459E-BD6B-06C46F948877}"/>
              </a:ext>
            </a:extLst>
          </p:cNvPr>
          <p:cNvSpPr txBox="1"/>
          <p:nvPr/>
        </p:nvSpPr>
        <p:spPr>
          <a:xfrm>
            <a:off x="7211011" y="4514045"/>
            <a:ext cx="2313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Open Sans 1 Bold"/>
              </a:rPr>
              <a:t>Finalização de ajustes necessários</a:t>
            </a:r>
          </a:p>
        </p:txBody>
      </p:sp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id="{C52146CC-3C9F-45FF-BF4C-C4D8A147DA4C}"/>
              </a:ext>
            </a:extLst>
          </p:cNvPr>
          <p:cNvCxnSpPr>
            <a:cxnSpLocks/>
          </p:cNvCxnSpPr>
          <p:nvPr/>
        </p:nvCxnSpPr>
        <p:spPr>
          <a:xfrm>
            <a:off x="7211011" y="5308914"/>
            <a:ext cx="2329533" cy="0"/>
          </a:xfrm>
          <a:prstGeom prst="straightConnector1">
            <a:avLst/>
          </a:prstGeom>
          <a:ln w="57150">
            <a:solidFill>
              <a:srgbClr val="B88EF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006DA2FF-9A7A-44BA-BC22-4A0F77E590FF}"/>
              </a:ext>
            </a:extLst>
          </p:cNvPr>
          <p:cNvSpPr txBox="1"/>
          <p:nvPr/>
        </p:nvSpPr>
        <p:spPr>
          <a:xfrm>
            <a:off x="7221892" y="5384961"/>
            <a:ext cx="2318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Open Sans 1 Bold"/>
              </a:rPr>
              <a:t>Resolução de bugs</a:t>
            </a:r>
          </a:p>
        </p:txBody>
      </p:sp>
      <p:sp>
        <p:nvSpPr>
          <p:cNvPr id="59" name="CaixaDeTexto 58">
            <a:extLst>
              <a:ext uri="{FF2B5EF4-FFF2-40B4-BE49-F238E27FC236}">
                <a16:creationId xmlns:a16="http://schemas.microsoft.com/office/drawing/2014/main" id="{E704B957-C54B-48A7-AB2D-874E0BB4AAEE}"/>
              </a:ext>
            </a:extLst>
          </p:cNvPr>
          <p:cNvSpPr txBox="1"/>
          <p:nvPr/>
        </p:nvSpPr>
        <p:spPr>
          <a:xfrm>
            <a:off x="10861575" y="649626"/>
            <a:ext cx="1242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b="1">
                <a:latin typeface="Open Sans 1 Bold"/>
              </a:defRPr>
            </a:lvl1pPr>
          </a:lstStyle>
          <a:p>
            <a:r>
              <a:rPr lang="pt-BR" dirty="0"/>
              <a:t>Semana 6</a:t>
            </a:r>
          </a:p>
        </p:txBody>
      </p:sp>
      <p:cxnSp>
        <p:nvCxnSpPr>
          <p:cNvPr id="60" name="Conector reto 59">
            <a:extLst>
              <a:ext uri="{FF2B5EF4-FFF2-40B4-BE49-F238E27FC236}">
                <a16:creationId xmlns:a16="http://schemas.microsoft.com/office/drawing/2014/main" id="{DF926D63-CE00-48EA-A4D3-7B98C2C46D5F}"/>
              </a:ext>
            </a:extLst>
          </p:cNvPr>
          <p:cNvCxnSpPr>
            <a:cxnSpLocks/>
          </p:cNvCxnSpPr>
          <p:nvPr/>
        </p:nvCxnSpPr>
        <p:spPr>
          <a:xfrm>
            <a:off x="11482837" y="1125294"/>
            <a:ext cx="0" cy="5337110"/>
          </a:xfrm>
          <a:prstGeom prst="line">
            <a:avLst/>
          </a:prstGeom>
          <a:ln>
            <a:solidFill>
              <a:srgbClr val="B88EFC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de Seta Reta 69">
            <a:extLst>
              <a:ext uri="{FF2B5EF4-FFF2-40B4-BE49-F238E27FC236}">
                <a16:creationId xmlns:a16="http://schemas.microsoft.com/office/drawing/2014/main" id="{A7E0726B-E43D-466C-8547-9E05DA42772D}"/>
              </a:ext>
            </a:extLst>
          </p:cNvPr>
          <p:cNvCxnSpPr>
            <a:cxnSpLocks/>
          </p:cNvCxnSpPr>
          <p:nvPr/>
        </p:nvCxnSpPr>
        <p:spPr>
          <a:xfrm>
            <a:off x="9535876" y="4129146"/>
            <a:ext cx="1464916" cy="0"/>
          </a:xfrm>
          <a:prstGeom prst="straightConnector1">
            <a:avLst/>
          </a:prstGeom>
          <a:ln w="57150">
            <a:solidFill>
              <a:srgbClr val="B88EF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CaixaDeTexto 71">
            <a:extLst>
              <a:ext uri="{FF2B5EF4-FFF2-40B4-BE49-F238E27FC236}">
                <a16:creationId xmlns:a16="http://schemas.microsoft.com/office/drawing/2014/main" id="{F28C5665-E824-44DB-B3AE-62BE69C3B875}"/>
              </a:ext>
            </a:extLst>
          </p:cNvPr>
          <p:cNvSpPr txBox="1"/>
          <p:nvPr/>
        </p:nvSpPr>
        <p:spPr>
          <a:xfrm>
            <a:off x="11103823" y="169983"/>
            <a:ext cx="8389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600">
                <a:latin typeface="Open Sans 1 Bold"/>
              </a:defRPr>
            </a:lvl1pPr>
          </a:lstStyle>
          <a:p>
            <a:r>
              <a:rPr lang="pt-BR" dirty="0"/>
              <a:t>03/06*</a:t>
            </a:r>
          </a:p>
        </p:txBody>
      </p:sp>
      <p:sp>
        <p:nvSpPr>
          <p:cNvPr id="73" name="CaixaDeTexto 72">
            <a:extLst>
              <a:ext uri="{FF2B5EF4-FFF2-40B4-BE49-F238E27FC236}">
                <a16:creationId xmlns:a16="http://schemas.microsoft.com/office/drawing/2014/main" id="{E16A24CE-844A-45D0-A873-0AF0EAE9CEAD}"/>
              </a:ext>
            </a:extLst>
          </p:cNvPr>
          <p:cNvSpPr txBox="1"/>
          <p:nvPr/>
        </p:nvSpPr>
        <p:spPr>
          <a:xfrm>
            <a:off x="9615969" y="4287580"/>
            <a:ext cx="13996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Open Sans 1 Bold"/>
              </a:rPr>
              <a:t>Treino para apresentação</a:t>
            </a:r>
          </a:p>
        </p:txBody>
      </p:sp>
      <p:sp>
        <p:nvSpPr>
          <p:cNvPr id="75" name="Elipse 74">
            <a:extLst>
              <a:ext uri="{FF2B5EF4-FFF2-40B4-BE49-F238E27FC236}">
                <a16:creationId xmlns:a16="http://schemas.microsoft.com/office/drawing/2014/main" id="{A486104D-126F-4E11-92F6-C1F93EA33333}"/>
              </a:ext>
            </a:extLst>
          </p:cNvPr>
          <p:cNvSpPr/>
          <p:nvPr/>
        </p:nvSpPr>
        <p:spPr>
          <a:xfrm>
            <a:off x="5027645" y="2923026"/>
            <a:ext cx="160174" cy="14877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8" name="Elipse 77">
            <a:extLst>
              <a:ext uri="{FF2B5EF4-FFF2-40B4-BE49-F238E27FC236}">
                <a16:creationId xmlns:a16="http://schemas.microsoft.com/office/drawing/2014/main" id="{A7E25B60-DCC9-4239-8A57-46A3E1816183}"/>
              </a:ext>
            </a:extLst>
          </p:cNvPr>
          <p:cNvSpPr/>
          <p:nvPr/>
        </p:nvSpPr>
        <p:spPr>
          <a:xfrm>
            <a:off x="9465122" y="3648262"/>
            <a:ext cx="160174" cy="14877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9" name="Elipse 78">
            <a:extLst>
              <a:ext uri="{FF2B5EF4-FFF2-40B4-BE49-F238E27FC236}">
                <a16:creationId xmlns:a16="http://schemas.microsoft.com/office/drawing/2014/main" id="{91F7F962-522D-4148-AFC7-9E022BD35B0C}"/>
              </a:ext>
            </a:extLst>
          </p:cNvPr>
          <p:cNvSpPr/>
          <p:nvPr/>
        </p:nvSpPr>
        <p:spPr>
          <a:xfrm>
            <a:off x="9444169" y="4350305"/>
            <a:ext cx="160174" cy="14877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6" name="Conector reto 85">
            <a:extLst>
              <a:ext uri="{FF2B5EF4-FFF2-40B4-BE49-F238E27FC236}">
                <a16:creationId xmlns:a16="http://schemas.microsoft.com/office/drawing/2014/main" id="{ACF7C1F8-28E3-4088-B1E6-F291DEDC28F9}"/>
              </a:ext>
            </a:extLst>
          </p:cNvPr>
          <p:cNvCxnSpPr/>
          <p:nvPr/>
        </p:nvCxnSpPr>
        <p:spPr>
          <a:xfrm>
            <a:off x="11000792" y="2372612"/>
            <a:ext cx="0" cy="1756534"/>
          </a:xfrm>
          <a:prstGeom prst="line">
            <a:avLst/>
          </a:prstGeom>
          <a:ln w="28575">
            <a:solidFill>
              <a:srgbClr val="33C262"/>
            </a:solidFill>
            <a:prstDash val="lg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CaixaDeTexto 87">
            <a:extLst>
              <a:ext uri="{FF2B5EF4-FFF2-40B4-BE49-F238E27FC236}">
                <a16:creationId xmlns:a16="http://schemas.microsoft.com/office/drawing/2014/main" id="{78A5FA8C-2787-474E-999F-0B7AC9EBEDD0}"/>
              </a:ext>
            </a:extLst>
          </p:cNvPr>
          <p:cNvSpPr txBox="1"/>
          <p:nvPr/>
        </p:nvSpPr>
        <p:spPr>
          <a:xfrm>
            <a:off x="10615968" y="1900150"/>
            <a:ext cx="775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XX/06</a:t>
            </a:r>
          </a:p>
        </p:txBody>
      </p:sp>
      <p:sp>
        <p:nvSpPr>
          <p:cNvPr id="89" name="CaixaDeTexto 88">
            <a:extLst>
              <a:ext uri="{FF2B5EF4-FFF2-40B4-BE49-F238E27FC236}">
                <a16:creationId xmlns:a16="http://schemas.microsoft.com/office/drawing/2014/main" id="{B4184D11-4704-425D-8D6A-417DFEBE538B}"/>
              </a:ext>
            </a:extLst>
          </p:cNvPr>
          <p:cNvSpPr txBox="1"/>
          <p:nvPr/>
        </p:nvSpPr>
        <p:spPr>
          <a:xfrm>
            <a:off x="9519182" y="6485814"/>
            <a:ext cx="25635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600">
                <a:latin typeface="Open Sans 1 Bold"/>
              </a:defRPr>
            </a:lvl1pPr>
          </a:lstStyle>
          <a:p>
            <a:r>
              <a:rPr lang="pt-BR" dirty="0"/>
              <a:t>*Feriado de Corpus Christi</a:t>
            </a:r>
          </a:p>
        </p:txBody>
      </p:sp>
    </p:spTree>
    <p:extLst>
      <p:ext uri="{BB962C8B-B14F-4D97-AF65-F5344CB8AC3E}">
        <p14:creationId xmlns:p14="http://schemas.microsoft.com/office/powerpoint/2010/main" val="1777875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7788" y="786074"/>
            <a:ext cx="613886" cy="594162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85AAEC67-1829-4905-82C3-ADF668500669}"/>
              </a:ext>
            </a:extLst>
          </p:cNvPr>
          <p:cNvSpPr txBox="1"/>
          <p:nvPr/>
        </p:nvSpPr>
        <p:spPr>
          <a:xfrm>
            <a:off x="406400" y="667656"/>
            <a:ext cx="64958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1 Bold"/>
              </a:rPr>
              <a:t>Segurança da mulher na locomoção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9E73E5D9-275B-4381-BF04-70A79AF50470}"/>
              </a:ext>
            </a:extLst>
          </p:cNvPr>
          <p:cNvSpPr txBox="1"/>
          <p:nvPr/>
        </p:nvSpPr>
        <p:spPr>
          <a:xfrm>
            <a:off x="406400" y="2373085"/>
            <a:ext cx="6276749" cy="35189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400"/>
              </a:spcAft>
              <a:buClr>
                <a:srgbClr val="FF5B5B"/>
              </a:buClr>
            </a:pP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O projeto visa promover segurança a mulher na locomoção do dia a dia.</a:t>
            </a:r>
          </a:p>
          <a:p>
            <a:pPr algn="just">
              <a:spcBef>
                <a:spcPts val="400"/>
              </a:spcBef>
              <a:spcAft>
                <a:spcPts val="400"/>
              </a:spcAft>
              <a:buClr>
                <a:srgbClr val="FF5B5B"/>
              </a:buClr>
            </a:pP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A empresa que mais se aproxima do nosso negócio é a empresa </a:t>
            </a:r>
            <a:r>
              <a:rPr lang="pt-BR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Malalai</a:t>
            </a: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, que através de um aplicativo e um anel, faz com que as mulheres consigam andar pelo trajeto mais seguro e compartilhar sua localização com quem quiser através do anel que a mulher deve utilizar.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9487" y="2262187"/>
            <a:ext cx="5024437" cy="5024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79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7788" y="786074"/>
            <a:ext cx="613886" cy="594162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85AAEC67-1829-4905-82C3-ADF668500669}"/>
              </a:ext>
            </a:extLst>
          </p:cNvPr>
          <p:cNvSpPr txBox="1"/>
          <p:nvPr/>
        </p:nvSpPr>
        <p:spPr>
          <a:xfrm>
            <a:off x="871073" y="2459504"/>
            <a:ext cx="542123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b="1" dirty="0">
                <a:solidFill>
                  <a:srgbClr val="545454"/>
                </a:solidFill>
                <a:latin typeface="Open Sans 1 Bold"/>
              </a:rPr>
              <a:t>Obrigado pela atenção :)</a:t>
            </a:r>
          </a:p>
        </p:txBody>
      </p:sp>
      <p:pic>
        <p:nvPicPr>
          <p:cNvPr id="3" name="Imagem 2" descr="Logotipo, Ícone&#10;&#10;Descrição gerada automaticamente">
            <a:extLst>
              <a:ext uri="{FF2B5EF4-FFF2-40B4-BE49-F238E27FC236}">
                <a16:creationId xmlns:a16="http://schemas.microsoft.com/office/drawing/2014/main" id="{96F5548A-497B-4DD4-8D3A-779CA075A2E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6300" y="808370"/>
            <a:ext cx="5919294" cy="5919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843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7788" y="786074"/>
            <a:ext cx="613886" cy="594162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85AAEC67-1829-4905-82C3-ADF668500669}"/>
              </a:ext>
            </a:extLst>
          </p:cNvPr>
          <p:cNvSpPr txBox="1"/>
          <p:nvPr/>
        </p:nvSpPr>
        <p:spPr>
          <a:xfrm>
            <a:off x="406400" y="667656"/>
            <a:ext cx="76314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1 Bold"/>
              </a:rPr>
              <a:t>Assédio sexual no Brasil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E73E5D9-275B-4381-BF04-70A79AF50470}"/>
              </a:ext>
            </a:extLst>
          </p:cNvPr>
          <p:cNvSpPr txBox="1"/>
          <p:nvPr/>
        </p:nvSpPr>
        <p:spPr>
          <a:xfrm>
            <a:off x="406400" y="1573212"/>
            <a:ext cx="749873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Quatro em cada dez brasileiras (42%) já foram vítimas de assédio sexual no Brasil, segundo o instituto de pesquisa Datafolha em 2017;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56% das mulheres entre 16 e 24 anos relatam ter sido assediadas nas ruas, transporte público, no trabalho, na escola, na faculdade e em casa;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Outra pesquisa feita pela </a:t>
            </a:r>
            <a:r>
              <a:rPr lang="pt-BR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YouGov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 em 2016, encomendada pela </a:t>
            </a:r>
            <a:r>
              <a:rPr lang="pt-BR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Action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 </a:t>
            </a:r>
            <a:r>
              <a:rPr lang="pt-BR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Aid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, relatou que metade das mulheres brasileiras afirmou já ter sido seguida nas ruas;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Ao falar sobre a situação que sentiram mais medo de sofrerem assédio, 70% responderam que sentem mais medo ao andar pelas ruas, 69% ao sair ou chegar em casa à noite e 68% no transporte público;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1110" y="2583427"/>
            <a:ext cx="4274573" cy="4274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88E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5AAEC67-1829-4905-82C3-ADF668500669}"/>
              </a:ext>
            </a:extLst>
          </p:cNvPr>
          <p:cNvSpPr txBox="1"/>
          <p:nvPr/>
        </p:nvSpPr>
        <p:spPr>
          <a:xfrm>
            <a:off x="0" y="2891245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b="1" dirty="0">
                <a:solidFill>
                  <a:schemeClr val="bg1"/>
                </a:solidFill>
                <a:latin typeface="Open Sans 1 Bold"/>
              </a:rPr>
              <a:t>Solução proposta</a:t>
            </a:r>
          </a:p>
        </p:txBody>
      </p:sp>
    </p:spTree>
    <p:extLst>
      <p:ext uri="{BB962C8B-B14F-4D97-AF65-F5344CB8AC3E}">
        <p14:creationId xmlns:p14="http://schemas.microsoft.com/office/powerpoint/2010/main" val="2677201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7788" y="786074"/>
            <a:ext cx="613886" cy="594162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924" y="1626710"/>
            <a:ext cx="10953750" cy="3591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623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88E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5AAEC67-1829-4905-82C3-ADF668500669}"/>
              </a:ext>
            </a:extLst>
          </p:cNvPr>
          <p:cNvSpPr txBox="1"/>
          <p:nvPr/>
        </p:nvSpPr>
        <p:spPr>
          <a:xfrm>
            <a:off x="3373120" y="2891245"/>
            <a:ext cx="55154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b="1" dirty="0" err="1">
                <a:solidFill>
                  <a:schemeClr val="bg1"/>
                </a:solidFill>
                <a:latin typeface="Open Sans 1 Bold"/>
              </a:rPr>
              <a:t>Proto-persona</a:t>
            </a:r>
            <a:endParaRPr lang="pt-BR" sz="6000" b="1" dirty="0">
              <a:solidFill>
                <a:schemeClr val="bg1"/>
              </a:solidFill>
              <a:latin typeface="Open Sans 1 Bold"/>
            </a:endParaRPr>
          </a:p>
        </p:txBody>
      </p:sp>
    </p:spTree>
    <p:extLst>
      <p:ext uri="{BB962C8B-B14F-4D97-AF65-F5344CB8AC3E}">
        <p14:creationId xmlns:p14="http://schemas.microsoft.com/office/powerpoint/2010/main" val="312325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88E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213360" y="198120"/>
            <a:ext cx="5760720" cy="3124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6217920" y="198120"/>
            <a:ext cx="5760720" cy="3124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213360" y="3535680"/>
            <a:ext cx="5760720" cy="3124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6217920" y="3535680"/>
            <a:ext cx="5760720" cy="3124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5AAEC67-1829-4905-82C3-ADF668500669}"/>
              </a:ext>
            </a:extLst>
          </p:cNvPr>
          <p:cNvSpPr txBox="1"/>
          <p:nvPr/>
        </p:nvSpPr>
        <p:spPr>
          <a:xfrm>
            <a:off x="421641" y="347616"/>
            <a:ext cx="2001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rgbClr val="545454"/>
                </a:solidFill>
                <a:latin typeface="Open Sans 1 Bold"/>
              </a:rPr>
              <a:t>Nome e foto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432F4ECD-34B6-4CCC-8892-54EF468DDDFE}"/>
              </a:ext>
            </a:extLst>
          </p:cNvPr>
          <p:cNvSpPr txBox="1"/>
          <p:nvPr/>
        </p:nvSpPr>
        <p:spPr>
          <a:xfrm>
            <a:off x="2819400" y="1072503"/>
            <a:ext cx="237563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1 Bold"/>
              </a:rPr>
              <a:t>Márcia</a:t>
            </a:r>
            <a:r>
              <a:rPr lang="pt-BR" sz="2400" b="1" dirty="0">
                <a:latin typeface="Open Sans 1 Bold"/>
              </a:rPr>
              <a:t> Pereira 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432F4ECD-34B6-4CCC-8892-54EF468DDDFE}"/>
              </a:ext>
            </a:extLst>
          </p:cNvPr>
          <p:cNvSpPr txBox="1"/>
          <p:nvPr/>
        </p:nvSpPr>
        <p:spPr>
          <a:xfrm>
            <a:off x="2819400" y="1732919"/>
            <a:ext cx="288036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i="1" dirty="0">
                <a:latin typeface="Open Sans 1 Bold"/>
              </a:rPr>
              <a:t>“Ouço relatos de outras comerciantes que já sofreram assédio.”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85AAEC67-1829-4905-82C3-ADF668500669}"/>
              </a:ext>
            </a:extLst>
          </p:cNvPr>
          <p:cNvSpPr txBox="1"/>
          <p:nvPr/>
        </p:nvSpPr>
        <p:spPr>
          <a:xfrm>
            <a:off x="6487160" y="347616"/>
            <a:ext cx="48209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rgbClr val="545454"/>
                </a:solidFill>
                <a:latin typeface="Open Sans 1 Bold"/>
              </a:rPr>
              <a:t>Informações e comportamento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62E279AF-A75C-4466-AEC3-0774C2C6C8AF}"/>
              </a:ext>
            </a:extLst>
          </p:cNvPr>
          <p:cNvSpPr txBox="1"/>
          <p:nvPr/>
        </p:nvSpPr>
        <p:spPr>
          <a:xfrm>
            <a:off x="6807934" y="788961"/>
            <a:ext cx="4790975" cy="25135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400"/>
              </a:spcAft>
            </a:pPr>
            <a:r>
              <a:rPr lang="pt-BR" dirty="0">
                <a:latin typeface="Open Sans 1 Bold"/>
              </a:rPr>
              <a:t>24 anos;</a:t>
            </a:r>
          </a:p>
          <a:p>
            <a:pPr>
              <a:spcAft>
                <a:spcPts val="400"/>
              </a:spcAft>
            </a:pPr>
            <a:r>
              <a:rPr lang="pt-BR" dirty="0">
                <a:latin typeface="Open Sans 1 Bold"/>
              </a:rPr>
              <a:t>Solteira;</a:t>
            </a:r>
          </a:p>
          <a:p>
            <a:pPr>
              <a:spcAft>
                <a:spcPts val="400"/>
              </a:spcAft>
            </a:pPr>
            <a:r>
              <a:rPr lang="pt-BR" dirty="0">
                <a:latin typeface="Open Sans 1 Bold"/>
              </a:rPr>
              <a:t>Vende doces na entrada de estações;</a:t>
            </a:r>
          </a:p>
          <a:p>
            <a:pPr>
              <a:spcAft>
                <a:spcPts val="400"/>
              </a:spcAft>
            </a:pPr>
            <a:r>
              <a:rPr lang="pt-BR" dirty="0">
                <a:latin typeface="Open Sans 1 Bold"/>
              </a:rPr>
              <a:t>Retorna para a casa com suas mercadorias e com o lucro das vendas;</a:t>
            </a:r>
          </a:p>
          <a:p>
            <a:pPr>
              <a:spcAft>
                <a:spcPts val="400"/>
              </a:spcAft>
            </a:pPr>
            <a:r>
              <a:rPr lang="pt-BR" dirty="0">
                <a:latin typeface="Open Sans 1 Bold"/>
              </a:rPr>
              <a:t>Conhece casos de mulheres próximas a ela que sofreram assédio ou tentativa de assalto.</a:t>
            </a:r>
          </a:p>
        </p:txBody>
      </p:sp>
      <p:sp>
        <p:nvSpPr>
          <p:cNvPr id="14" name="Elipse 13"/>
          <p:cNvSpPr/>
          <p:nvPr/>
        </p:nvSpPr>
        <p:spPr>
          <a:xfrm>
            <a:off x="6577461" y="878990"/>
            <a:ext cx="193513" cy="193513"/>
          </a:xfrm>
          <a:prstGeom prst="ellipse">
            <a:avLst/>
          </a:prstGeom>
          <a:solidFill>
            <a:srgbClr val="BA68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Elipse 14"/>
          <p:cNvSpPr/>
          <p:nvPr/>
        </p:nvSpPr>
        <p:spPr>
          <a:xfrm>
            <a:off x="6577461" y="1206578"/>
            <a:ext cx="193513" cy="193513"/>
          </a:xfrm>
          <a:prstGeom prst="ellipse">
            <a:avLst/>
          </a:prstGeom>
          <a:solidFill>
            <a:srgbClr val="BA68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Elipse 15"/>
          <p:cNvSpPr/>
          <p:nvPr/>
        </p:nvSpPr>
        <p:spPr>
          <a:xfrm>
            <a:off x="6577461" y="1524892"/>
            <a:ext cx="193513" cy="193513"/>
          </a:xfrm>
          <a:prstGeom prst="ellipse">
            <a:avLst/>
          </a:prstGeom>
          <a:solidFill>
            <a:srgbClr val="BA68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/>
          <p:cNvSpPr/>
          <p:nvPr/>
        </p:nvSpPr>
        <p:spPr>
          <a:xfrm>
            <a:off x="6577461" y="1862362"/>
            <a:ext cx="193513" cy="193513"/>
          </a:xfrm>
          <a:prstGeom prst="ellipse">
            <a:avLst/>
          </a:prstGeom>
          <a:solidFill>
            <a:srgbClr val="BA68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/>
          <p:cNvSpPr/>
          <p:nvPr/>
        </p:nvSpPr>
        <p:spPr>
          <a:xfrm>
            <a:off x="6577461" y="2444548"/>
            <a:ext cx="193513" cy="193513"/>
          </a:xfrm>
          <a:prstGeom prst="ellipse">
            <a:avLst/>
          </a:prstGeom>
          <a:solidFill>
            <a:srgbClr val="BA68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72EED253-B5E0-4198-89F0-89D78DBCCBFA}"/>
              </a:ext>
            </a:extLst>
          </p:cNvPr>
          <p:cNvSpPr txBox="1"/>
          <p:nvPr/>
        </p:nvSpPr>
        <p:spPr>
          <a:xfrm>
            <a:off x="749145" y="4226079"/>
            <a:ext cx="5085598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400"/>
              </a:spcAft>
            </a:pPr>
            <a:r>
              <a:rPr lang="pt-BR" dirty="0">
                <a:latin typeface="Open Sans 1 Bold"/>
              </a:rPr>
              <a:t>Retornar com segurança para a sua casa; </a:t>
            </a:r>
          </a:p>
          <a:p>
            <a:pPr>
              <a:spcAft>
                <a:spcPts val="400"/>
              </a:spcAft>
            </a:pPr>
            <a:r>
              <a:rPr lang="pt-BR" dirty="0">
                <a:latin typeface="Open Sans 1 Bold"/>
              </a:rPr>
              <a:t>Receber informações sobre rotas seguras para a sua locomoção;</a:t>
            </a:r>
          </a:p>
          <a:p>
            <a:pPr>
              <a:spcAft>
                <a:spcPts val="400"/>
              </a:spcAft>
            </a:pPr>
            <a:r>
              <a:rPr lang="pt-BR" dirty="0">
                <a:latin typeface="Open Sans 1 Bold"/>
              </a:rPr>
              <a:t>Encontrar outras mulheres que façam a mesma rota;</a:t>
            </a:r>
          </a:p>
          <a:p>
            <a:pPr>
              <a:spcAft>
                <a:spcPts val="400"/>
              </a:spcAft>
            </a:pPr>
            <a:r>
              <a:rPr lang="pt-BR" dirty="0">
                <a:latin typeface="Open Sans 1 Bold"/>
              </a:rPr>
              <a:t>Acompanhar a localização de amigas/familiares.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85AAEC67-1829-4905-82C3-ADF668500669}"/>
              </a:ext>
            </a:extLst>
          </p:cNvPr>
          <p:cNvSpPr txBox="1"/>
          <p:nvPr/>
        </p:nvSpPr>
        <p:spPr>
          <a:xfrm>
            <a:off x="421641" y="3650047"/>
            <a:ext cx="48209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rgbClr val="545454"/>
                </a:solidFill>
                <a:latin typeface="Open Sans 1 Bold"/>
              </a:rPr>
              <a:t>Informações e comportamento</a:t>
            </a:r>
          </a:p>
        </p:txBody>
      </p:sp>
      <p:sp>
        <p:nvSpPr>
          <p:cNvPr id="21" name="Elipse 20"/>
          <p:cNvSpPr/>
          <p:nvPr/>
        </p:nvSpPr>
        <p:spPr>
          <a:xfrm>
            <a:off x="522367" y="4288570"/>
            <a:ext cx="193513" cy="193513"/>
          </a:xfrm>
          <a:prstGeom prst="ellipse">
            <a:avLst/>
          </a:prstGeom>
          <a:solidFill>
            <a:srgbClr val="BA68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Elipse 21"/>
          <p:cNvSpPr/>
          <p:nvPr/>
        </p:nvSpPr>
        <p:spPr>
          <a:xfrm>
            <a:off x="522367" y="4634645"/>
            <a:ext cx="193513" cy="193513"/>
          </a:xfrm>
          <a:prstGeom prst="ellipse">
            <a:avLst/>
          </a:prstGeom>
          <a:solidFill>
            <a:srgbClr val="BA68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Elipse 22"/>
          <p:cNvSpPr/>
          <p:nvPr/>
        </p:nvSpPr>
        <p:spPr>
          <a:xfrm>
            <a:off x="522367" y="5228370"/>
            <a:ext cx="193513" cy="193513"/>
          </a:xfrm>
          <a:prstGeom prst="ellipse">
            <a:avLst/>
          </a:prstGeom>
          <a:solidFill>
            <a:srgbClr val="BA68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Elipse 23"/>
          <p:cNvSpPr/>
          <p:nvPr/>
        </p:nvSpPr>
        <p:spPr>
          <a:xfrm>
            <a:off x="522366" y="5822095"/>
            <a:ext cx="193513" cy="193513"/>
          </a:xfrm>
          <a:prstGeom prst="ellipse">
            <a:avLst/>
          </a:prstGeom>
          <a:solidFill>
            <a:srgbClr val="BA68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A0B87783-A961-4A83-AC40-61F8F7266194}"/>
              </a:ext>
            </a:extLst>
          </p:cNvPr>
          <p:cNvSpPr txBox="1"/>
          <p:nvPr/>
        </p:nvSpPr>
        <p:spPr>
          <a:xfrm>
            <a:off x="6807934" y="4140941"/>
            <a:ext cx="5111750" cy="25135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400"/>
              </a:spcAft>
            </a:pPr>
            <a:r>
              <a:rPr lang="pt-BR" dirty="0">
                <a:latin typeface="Open Sans 1 Bold"/>
              </a:rPr>
              <a:t>Crie um grupo de locomoção que possibilite o encontro para andar com outras usuárias;</a:t>
            </a:r>
          </a:p>
          <a:p>
            <a:pPr>
              <a:spcAft>
                <a:spcPts val="400"/>
              </a:spcAft>
            </a:pPr>
            <a:r>
              <a:rPr lang="pt-BR" dirty="0">
                <a:latin typeface="Open Sans 1 Bold"/>
              </a:rPr>
              <a:t>Trace a sua rota desde o ponto de partida até o de chegada;</a:t>
            </a:r>
          </a:p>
          <a:p>
            <a:pPr>
              <a:spcAft>
                <a:spcPts val="400"/>
              </a:spcAft>
            </a:pPr>
            <a:r>
              <a:rPr lang="pt-BR" dirty="0">
                <a:latin typeface="Open Sans 1 Bold"/>
              </a:rPr>
              <a:t>Destaque no mapa informações relevantes sobre determinados locais;</a:t>
            </a:r>
          </a:p>
          <a:p>
            <a:pPr>
              <a:spcAft>
                <a:spcPts val="400"/>
              </a:spcAft>
            </a:pPr>
            <a:r>
              <a:rPr lang="pt-BR" dirty="0">
                <a:latin typeface="Open Sans 1 Bold"/>
              </a:rPr>
              <a:t>Apresente o nível de periculosidade do local;</a:t>
            </a:r>
          </a:p>
          <a:p>
            <a:pPr>
              <a:spcAft>
                <a:spcPts val="400"/>
              </a:spcAft>
            </a:pPr>
            <a:r>
              <a:rPr lang="pt-BR" dirty="0">
                <a:latin typeface="Open Sans 1 Bold"/>
              </a:rPr>
              <a:t>Possibilite o compartilhamento de localização.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85AAEC67-1829-4905-82C3-ADF668500669}"/>
              </a:ext>
            </a:extLst>
          </p:cNvPr>
          <p:cNvSpPr txBox="1"/>
          <p:nvPr/>
        </p:nvSpPr>
        <p:spPr>
          <a:xfrm>
            <a:off x="6487159" y="3650047"/>
            <a:ext cx="48209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rgbClr val="545454"/>
                </a:solidFill>
                <a:latin typeface="Open Sans 1 Bold"/>
              </a:rPr>
              <a:t>Potenciais soluções</a:t>
            </a:r>
          </a:p>
        </p:txBody>
      </p:sp>
      <p:sp>
        <p:nvSpPr>
          <p:cNvPr id="27" name="Elipse 26"/>
          <p:cNvSpPr/>
          <p:nvPr/>
        </p:nvSpPr>
        <p:spPr>
          <a:xfrm>
            <a:off x="6577461" y="4233916"/>
            <a:ext cx="193513" cy="193513"/>
          </a:xfrm>
          <a:prstGeom prst="ellipse">
            <a:avLst/>
          </a:prstGeom>
          <a:solidFill>
            <a:srgbClr val="BA68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Elipse 27"/>
          <p:cNvSpPr/>
          <p:nvPr/>
        </p:nvSpPr>
        <p:spPr>
          <a:xfrm>
            <a:off x="6577460" y="4826122"/>
            <a:ext cx="193513" cy="193513"/>
          </a:xfrm>
          <a:prstGeom prst="ellipse">
            <a:avLst/>
          </a:prstGeom>
          <a:solidFill>
            <a:srgbClr val="BA68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Elipse 28"/>
          <p:cNvSpPr/>
          <p:nvPr/>
        </p:nvSpPr>
        <p:spPr>
          <a:xfrm>
            <a:off x="6577291" y="5418328"/>
            <a:ext cx="193513" cy="193513"/>
          </a:xfrm>
          <a:prstGeom prst="ellipse">
            <a:avLst/>
          </a:prstGeom>
          <a:solidFill>
            <a:srgbClr val="BA68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Elipse 29"/>
          <p:cNvSpPr/>
          <p:nvPr/>
        </p:nvSpPr>
        <p:spPr>
          <a:xfrm>
            <a:off x="6579442" y="6013351"/>
            <a:ext cx="193513" cy="193513"/>
          </a:xfrm>
          <a:prstGeom prst="ellipse">
            <a:avLst/>
          </a:prstGeom>
          <a:solidFill>
            <a:srgbClr val="BA68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Elipse 30"/>
          <p:cNvSpPr/>
          <p:nvPr/>
        </p:nvSpPr>
        <p:spPr>
          <a:xfrm>
            <a:off x="6579612" y="6343710"/>
            <a:ext cx="193513" cy="193513"/>
          </a:xfrm>
          <a:prstGeom prst="ellipse">
            <a:avLst/>
          </a:prstGeom>
          <a:solidFill>
            <a:srgbClr val="BA68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3" name="Imagem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722" y="788961"/>
            <a:ext cx="2291058" cy="2291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70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88E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213360" y="198120"/>
            <a:ext cx="5760720" cy="3124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6217920" y="198120"/>
            <a:ext cx="5760720" cy="3124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213360" y="3535680"/>
            <a:ext cx="5760720" cy="3124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6217920" y="3535680"/>
            <a:ext cx="5760720" cy="3124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5AAEC67-1829-4905-82C3-ADF668500669}"/>
              </a:ext>
            </a:extLst>
          </p:cNvPr>
          <p:cNvSpPr txBox="1"/>
          <p:nvPr/>
        </p:nvSpPr>
        <p:spPr>
          <a:xfrm>
            <a:off x="421641" y="347616"/>
            <a:ext cx="2001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rgbClr val="545454"/>
                </a:solidFill>
                <a:latin typeface="Open Sans 1 Bold"/>
              </a:rPr>
              <a:t>Nome e foto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432F4ECD-34B6-4CCC-8892-54EF468DDDFE}"/>
              </a:ext>
            </a:extLst>
          </p:cNvPr>
          <p:cNvSpPr txBox="1"/>
          <p:nvPr/>
        </p:nvSpPr>
        <p:spPr>
          <a:xfrm>
            <a:off x="2819400" y="1072503"/>
            <a:ext cx="237563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1 Bold"/>
              </a:rPr>
              <a:t>Ana </a:t>
            </a:r>
            <a:r>
              <a:rPr lang="pt-BR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 1 Bold"/>
              </a:rPr>
              <a:t>Gabrielly</a:t>
            </a:r>
            <a:endParaRPr lang="pt-BR" sz="2400" b="1" dirty="0">
              <a:latin typeface="Open Sans 1 Bold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432F4ECD-34B6-4CCC-8892-54EF468DDDFE}"/>
              </a:ext>
            </a:extLst>
          </p:cNvPr>
          <p:cNvSpPr txBox="1"/>
          <p:nvPr/>
        </p:nvSpPr>
        <p:spPr>
          <a:xfrm>
            <a:off x="2819400" y="1732919"/>
            <a:ext cx="288036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i="1" dirty="0">
                <a:latin typeface="Open Sans 1 Bold"/>
              </a:rPr>
              <a:t>“Não sei reagir a situações de perigo ou ameaça ao voltar sozinha para a casa.”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85AAEC67-1829-4905-82C3-ADF668500669}"/>
              </a:ext>
            </a:extLst>
          </p:cNvPr>
          <p:cNvSpPr txBox="1"/>
          <p:nvPr/>
        </p:nvSpPr>
        <p:spPr>
          <a:xfrm>
            <a:off x="6487160" y="347616"/>
            <a:ext cx="48209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rgbClr val="545454"/>
                </a:solidFill>
                <a:latin typeface="Open Sans 1 Bold"/>
              </a:rPr>
              <a:t>Informações e comportamento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62E279AF-A75C-4466-AEC3-0774C2C6C8AF}"/>
              </a:ext>
            </a:extLst>
          </p:cNvPr>
          <p:cNvSpPr txBox="1"/>
          <p:nvPr/>
        </p:nvSpPr>
        <p:spPr>
          <a:xfrm>
            <a:off x="6807934" y="788961"/>
            <a:ext cx="4790975" cy="1959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400"/>
              </a:spcAft>
            </a:pPr>
            <a:r>
              <a:rPr lang="pt-BR" dirty="0">
                <a:latin typeface="Open Sans 1 Bold"/>
              </a:rPr>
              <a:t>18 anos;</a:t>
            </a:r>
          </a:p>
          <a:p>
            <a:pPr>
              <a:spcAft>
                <a:spcPts val="400"/>
              </a:spcAft>
            </a:pPr>
            <a:r>
              <a:rPr lang="pt-BR" dirty="0">
                <a:latin typeface="Open Sans 1 Bold"/>
              </a:rPr>
              <a:t>Estudante;</a:t>
            </a:r>
          </a:p>
          <a:p>
            <a:pPr>
              <a:spcAft>
                <a:spcPts val="400"/>
              </a:spcAft>
            </a:pPr>
            <a:r>
              <a:rPr lang="pt-BR" dirty="0">
                <a:latin typeface="Open Sans 1 Bold"/>
              </a:rPr>
              <a:t>Sai constantemente aos finais de semana com as amigas;</a:t>
            </a:r>
          </a:p>
          <a:p>
            <a:pPr>
              <a:spcAft>
                <a:spcPts val="400"/>
              </a:spcAft>
            </a:pPr>
            <a:r>
              <a:rPr lang="pt-BR" dirty="0">
                <a:latin typeface="Open Sans 1 Bold"/>
              </a:rPr>
              <a:t>Está constantemente conectada á rede;</a:t>
            </a:r>
          </a:p>
          <a:p>
            <a:pPr>
              <a:spcAft>
                <a:spcPts val="400"/>
              </a:spcAft>
            </a:pPr>
            <a:r>
              <a:rPr lang="pt-BR" dirty="0">
                <a:latin typeface="Open Sans 1 Bold"/>
              </a:rPr>
              <a:t>Utiliza transporte público.</a:t>
            </a:r>
          </a:p>
        </p:txBody>
      </p:sp>
      <p:sp>
        <p:nvSpPr>
          <p:cNvPr id="14" name="Elipse 13"/>
          <p:cNvSpPr/>
          <p:nvPr/>
        </p:nvSpPr>
        <p:spPr>
          <a:xfrm>
            <a:off x="6577461" y="878990"/>
            <a:ext cx="193513" cy="193513"/>
          </a:xfrm>
          <a:prstGeom prst="ellipse">
            <a:avLst/>
          </a:prstGeom>
          <a:solidFill>
            <a:srgbClr val="BA68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Elipse 14"/>
          <p:cNvSpPr/>
          <p:nvPr/>
        </p:nvSpPr>
        <p:spPr>
          <a:xfrm>
            <a:off x="6577461" y="1206578"/>
            <a:ext cx="193513" cy="193513"/>
          </a:xfrm>
          <a:prstGeom prst="ellipse">
            <a:avLst/>
          </a:prstGeom>
          <a:solidFill>
            <a:srgbClr val="BA68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Elipse 15"/>
          <p:cNvSpPr/>
          <p:nvPr/>
        </p:nvSpPr>
        <p:spPr>
          <a:xfrm>
            <a:off x="6577461" y="1524892"/>
            <a:ext cx="193513" cy="193513"/>
          </a:xfrm>
          <a:prstGeom prst="ellipse">
            <a:avLst/>
          </a:prstGeom>
          <a:solidFill>
            <a:srgbClr val="BA68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72EED253-B5E0-4198-89F0-89D78DBCCBFA}"/>
              </a:ext>
            </a:extLst>
          </p:cNvPr>
          <p:cNvSpPr txBox="1"/>
          <p:nvPr/>
        </p:nvSpPr>
        <p:spPr>
          <a:xfrm>
            <a:off x="749145" y="4226079"/>
            <a:ext cx="508559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Sentir-se mais segura ao andar sozinha;</a:t>
            </a:r>
          </a:p>
          <a:p>
            <a:r>
              <a:rPr lang="pt-BR" dirty="0"/>
              <a:t>Receber auxílio/ajuda de mulheres que estão por perto;</a:t>
            </a:r>
          </a:p>
          <a:p>
            <a:r>
              <a:rPr lang="pt-BR" dirty="0"/>
              <a:t>Alertar familiares e/ou amigas se estiver em situações de risco;</a:t>
            </a:r>
          </a:p>
          <a:p>
            <a:r>
              <a:rPr lang="pt-BR" dirty="0"/>
              <a:t>Utilizar um meio de transporte mais seguro;</a:t>
            </a:r>
          </a:p>
          <a:p>
            <a:r>
              <a:rPr lang="pt-BR" dirty="0"/>
              <a:t>Receber dicas de defesa pessoal.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85AAEC67-1829-4905-82C3-ADF668500669}"/>
              </a:ext>
            </a:extLst>
          </p:cNvPr>
          <p:cNvSpPr txBox="1"/>
          <p:nvPr/>
        </p:nvSpPr>
        <p:spPr>
          <a:xfrm>
            <a:off x="421641" y="3650047"/>
            <a:ext cx="48209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rgbClr val="545454"/>
                </a:solidFill>
                <a:latin typeface="Open Sans 1 Bold"/>
              </a:rPr>
              <a:t>Informações e comportamento</a:t>
            </a:r>
          </a:p>
        </p:txBody>
      </p:sp>
      <p:sp>
        <p:nvSpPr>
          <p:cNvPr id="21" name="Elipse 20"/>
          <p:cNvSpPr/>
          <p:nvPr/>
        </p:nvSpPr>
        <p:spPr>
          <a:xfrm>
            <a:off x="522367" y="4313970"/>
            <a:ext cx="193513" cy="193513"/>
          </a:xfrm>
          <a:prstGeom prst="ellipse">
            <a:avLst/>
          </a:prstGeom>
          <a:solidFill>
            <a:srgbClr val="BA68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Elipse 21"/>
          <p:cNvSpPr/>
          <p:nvPr/>
        </p:nvSpPr>
        <p:spPr>
          <a:xfrm>
            <a:off x="522367" y="4596545"/>
            <a:ext cx="193513" cy="193513"/>
          </a:xfrm>
          <a:prstGeom prst="ellipse">
            <a:avLst/>
          </a:prstGeom>
          <a:solidFill>
            <a:srgbClr val="BA68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Elipse 22"/>
          <p:cNvSpPr/>
          <p:nvPr/>
        </p:nvSpPr>
        <p:spPr>
          <a:xfrm>
            <a:off x="522367" y="5133120"/>
            <a:ext cx="193513" cy="193513"/>
          </a:xfrm>
          <a:prstGeom prst="ellipse">
            <a:avLst/>
          </a:prstGeom>
          <a:solidFill>
            <a:srgbClr val="BA68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Elipse 23"/>
          <p:cNvSpPr/>
          <p:nvPr/>
        </p:nvSpPr>
        <p:spPr>
          <a:xfrm>
            <a:off x="522366" y="5688745"/>
            <a:ext cx="193513" cy="193513"/>
          </a:xfrm>
          <a:prstGeom prst="ellipse">
            <a:avLst/>
          </a:prstGeom>
          <a:solidFill>
            <a:srgbClr val="BA68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A0B87783-A961-4A83-AC40-61F8F7266194}"/>
              </a:ext>
            </a:extLst>
          </p:cNvPr>
          <p:cNvSpPr txBox="1"/>
          <p:nvPr/>
        </p:nvSpPr>
        <p:spPr>
          <a:xfrm>
            <a:off x="6807934" y="4077441"/>
            <a:ext cx="5079266" cy="26007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400"/>
              </a:spcAft>
            </a:pPr>
            <a:r>
              <a:rPr lang="pt-BR" sz="1700" dirty="0">
                <a:latin typeface="Open Sans 1 Bold"/>
              </a:rPr>
              <a:t>Envie alertas para pessoas próximas quando a usuária se aproximar de lugares considerados como perigosos;</a:t>
            </a:r>
          </a:p>
          <a:p>
            <a:pPr>
              <a:spcAft>
                <a:spcPts val="400"/>
              </a:spcAft>
            </a:pPr>
            <a:r>
              <a:rPr lang="pt-BR" sz="1700" dirty="0">
                <a:latin typeface="Open Sans 1 Bold"/>
              </a:rPr>
              <a:t>Possibilite o redirecionamento para um aplicativo de carona;</a:t>
            </a:r>
          </a:p>
          <a:p>
            <a:pPr>
              <a:spcAft>
                <a:spcPts val="400"/>
              </a:spcAft>
            </a:pPr>
            <a:r>
              <a:rPr lang="pt-BR" sz="1700" dirty="0">
                <a:latin typeface="Open Sans 1 Bold"/>
              </a:rPr>
              <a:t>Acione usuárias que estejam próximas para auxiliar em situações perigosas;</a:t>
            </a:r>
          </a:p>
          <a:p>
            <a:pPr>
              <a:spcAft>
                <a:spcPts val="400"/>
              </a:spcAft>
            </a:pPr>
            <a:r>
              <a:rPr lang="pt-BR" sz="1700" dirty="0">
                <a:latin typeface="Open Sans 1 Bold"/>
              </a:rPr>
              <a:t>Compartilhe dicas para saber o que fazer em determinadas situações de risco.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85AAEC67-1829-4905-82C3-ADF668500669}"/>
              </a:ext>
            </a:extLst>
          </p:cNvPr>
          <p:cNvSpPr txBox="1"/>
          <p:nvPr/>
        </p:nvSpPr>
        <p:spPr>
          <a:xfrm>
            <a:off x="6487159" y="3650047"/>
            <a:ext cx="48209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rgbClr val="545454"/>
                </a:solidFill>
                <a:latin typeface="Open Sans 1 Bold"/>
              </a:rPr>
              <a:t>Potenciais soluções</a:t>
            </a:r>
          </a:p>
        </p:txBody>
      </p:sp>
      <p:sp>
        <p:nvSpPr>
          <p:cNvPr id="27" name="Elipse 26"/>
          <p:cNvSpPr/>
          <p:nvPr/>
        </p:nvSpPr>
        <p:spPr>
          <a:xfrm>
            <a:off x="6577461" y="4160891"/>
            <a:ext cx="193513" cy="193513"/>
          </a:xfrm>
          <a:prstGeom prst="ellipse">
            <a:avLst/>
          </a:prstGeom>
          <a:solidFill>
            <a:srgbClr val="BA68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Elipse 33"/>
          <p:cNvSpPr/>
          <p:nvPr/>
        </p:nvSpPr>
        <p:spPr>
          <a:xfrm>
            <a:off x="6577292" y="2132307"/>
            <a:ext cx="193513" cy="193513"/>
          </a:xfrm>
          <a:prstGeom prst="ellipse">
            <a:avLst/>
          </a:prstGeom>
          <a:solidFill>
            <a:srgbClr val="BA68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Elipse 34"/>
          <p:cNvSpPr/>
          <p:nvPr/>
        </p:nvSpPr>
        <p:spPr>
          <a:xfrm>
            <a:off x="6577291" y="2449541"/>
            <a:ext cx="193513" cy="193513"/>
          </a:xfrm>
          <a:prstGeom prst="ellipse">
            <a:avLst/>
          </a:prstGeom>
          <a:solidFill>
            <a:srgbClr val="BA68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Elipse 36"/>
          <p:cNvSpPr/>
          <p:nvPr/>
        </p:nvSpPr>
        <p:spPr>
          <a:xfrm>
            <a:off x="6577291" y="5001023"/>
            <a:ext cx="193513" cy="193513"/>
          </a:xfrm>
          <a:prstGeom prst="ellipse">
            <a:avLst/>
          </a:prstGeom>
          <a:solidFill>
            <a:srgbClr val="BA68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Elipse 37"/>
          <p:cNvSpPr/>
          <p:nvPr/>
        </p:nvSpPr>
        <p:spPr>
          <a:xfrm>
            <a:off x="6577291" y="5551527"/>
            <a:ext cx="193513" cy="193513"/>
          </a:xfrm>
          <a:prstGeom prst="ellipse">
            <a:avLst/>
          </a:prstGeom>
          <a:solidFill>
            <a:srgbClr val="BA68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Elipse 38"/>
          <p:cNvSpPr/>
          <p:nvPr/>
        </p:nvSpPr>
        <p:spPr>
          <a:xfrm>
            <a:off x="6577291" y="6115244"/>
            <a:ext cx="193513" cy="193513"/>
          </a:xfrm>
          <a:prstGeom prst="ellipse">
            <a:avLst/>
          </a:prstGeom>
          <a:solidFill>
            <a:srgbClr val="BA68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0" name="Imagem 3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7711" y="484433"/>
            <a:ext cx="4303488" cy="4303488"/>
          </a:xfrm>
          <a:prstGeom prst="rect">
            <a:avLst/>
          </a:prstGeom>
        </p:spPr>
      </p:pic>
      <p:sp>
        <p:nvSpPr>
          <p:cNvPr id="41" name="Elipse 40"/>
          <p:cNvSpPr/>
          <p:nvPr/>
        </p:nvSpPr>
        <p:spPr>
          <a:xfrm>
            <a:off x="519401" y="5958620"/>
            <a:ext cx="193513" cy="193513"/>
          </a:xfrm>
          <a:prstGeom prst="ellipse">
            <a:avLst/>
          </a:prstGeom>
          <a:solidFill>
            <a:srgbClr val="BA68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2808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885</TotalTime>
  <Words>1156</Words>
  <Application>Microsoft Office PowerPoint</Application>
  <PresentationFormat>Widescreen</PresentationFormat>
  <Paragraphs>223</Paragraphs>
  <Slides>30</Slides>
  <Notes>19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30</vt:i4>
      </vt:variant>
    </vt:vector>
  </HeadingPairs>
  <TitlesOfParts>
    <vt:vector size="38" baseType="lpstr">
      <vt:lpstr>Arial</vt:lpstr>
      <vt:lpstr>Calibri</vt:lpstr>
      <vt:lpstr>Calibri Light</vt:lpstr>
      <vt:lpstr>Open Sans</vt:lpstr>
      <vt:lpstr>Open Sans 1</vt:lpstr>
      <vt:lpstr>Open Sans 1 Bold</vt:lpstr>
      <vt:lpstr>Wingdings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Aluno</dc:creator>
  <cp:lastModifiedBy>Camila Mamede Cabral</cp:lastModifiedBy>
  <cp:revision>109</cp:revision>
  <dcterms:created xsi:type="dcterms:W3CDTF">2021-03-08T19:54:41Z</dcterms:created>
  <dcterms:modified xsi:type="dcterms:W3CDTF">2021-04-22T19:19:50Z</dcterms:modified>
</cp:coreProperties>
</file>