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32"/>
  </p:notesMasterIdLst>
  <p:sldIdLst>
    <p:sldId id="258" r:id="rId3"/>
    <p:sldId id="256" r:id="rId4"/>
    <p:sldId id="257" r:id="rId5"/>
    <p:sldId id="259" r:id="rId6"/>
    <p:sldId id="262" r:id="rId7"/>
    <p:sldId id="280" r:id="rId8"/>
    <p:sldId id="279" r:id="rId9"/>
    <p:sldId id="263" r:id="rId10"/>
    <p:sldId id="264" r:id="rId11"/>
    <p:sldId id="290" r:id="rId12"/>
    <p:sldId id="296" r:id="rId13"/>
    <p:sldId id="292" r:id="rId14"/>
    <p:sldId id="293" r:id="rId15"/>
    <p:sldId id="265" r:id="rId16"/>
    <p:sldId id="273" r:id="rId17"/>
    <p:sldId id="297" r:id="rId18"/>
    <p:sldId id="267" r:id="rId19"/>
    <p:sldId id="274" r:id="rId20"/>
    <p:sldId id="278" r:id="rId21"/>
    <p:sldId id="288" r:id="rId22"/>
    <p:sldId id="298" r:id="rId23"/>
    <p:sldId id="301" r:id="rId24"/>
    <p:sldId id="302" r:id="rId25"/>
    <p:sldId id="285" r:id="rId26"/>
    <p:sldId id="299" r:id="rId27"/>
    <p:sldId id="305" r:id="rId28"/>
    <p:sldId id="306" r:id="rId29"/>
    <p:sldId id="307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CFF"/>
    <a:srgbClr val="B88EFC"/>
    <a:srgbClr val="33C262"/>
    <a:srgbClr val="545454"/>
    <a:srgbClr val="ECC3F9"/>
    <a:srgbClr val="F6DDFB"/>
    <a:srgbClr val="F1C9F9"/>
    <a:srgbClr val="BA68C8"/>
    <a:srgbClr val="C9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D94F-4E73-E768-AB6D-2878DF152602}" v="41" dt="2021-04-20T20:50:38.662"/>
    <p1510:client id="{32E92E4A-3664-30B2-2A87-030C622689B0}" v="56" dt="2021-03-11T01:09:3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8071-78A9-406F-830F-7B8FDC342FD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7226-9371-4962-8AF1-014E7CB1A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35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7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1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8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26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73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66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0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5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0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7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6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3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4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40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2785-C0A6-4CF1-9D3B-93C8CE48276C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6B711-AEE8-4479-A86D-F83F89E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E097F-76FD-4AEC-BCDB-321CD353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027BE-C9FE-4EDA-AE06-23CAC503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34D-2B4A-4D61-9BED-3B042D1DB52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1B903-158F-4945-9EBB-C3146F4C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B4202-497E-4B1D-AC04-A8973853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54" y="396439"/>
            <a:ext cx="613886" cy="594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5658" y="178885"/>
            <a:ext cx="52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3567936" y="1446238"/>
            <a:ext cx="1879200" cy="191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6710213" y="1446238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343648" y="3316392"/>
            <a:ext cx="204322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3425180" y="3316391"/>
            <a:ext cx="216471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331639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Larissa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Custódio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1446238"/>
            <a:ext cx="1879200" cy="1911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595363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Elton Silva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6700144" y="4098718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3510461" y="4098718"/>
            <a:ext cx="1879200" cy="19116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3249270" y="596887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9694495" y="3299014"/>
            <a:ext cx="216471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Lucas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Matheus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9822010" y="1446238"/>
            <a:ext cx="1879200" cy="19116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271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00E4D49-4A26-47C6-A827-2DF8B1AB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0809"/>
              </p:ext>
            </p:extLst>
          </p:nvPr>
        </p:nvGraphicFramePr>
        <p:xfrm>
          <a:off x="139148" y="394254"/>
          <a:ext cx="11913704" cy="60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28">
                  <a:extLst>
                    <a:ext uri="{9D8B030D-6E8A-4147-A177-3AD203B41FA5}">
                      <a16:colId xmlns:a16="http://schemas.microsoft.com/office/drawing/2014/main" val="286206741"/>
                    </a:ext>
                  </a:extLst>
                </a:gridCol>
                <a:gridCol w="2762082">
                  <a:extLst>
                    <a:ext uri="{9D8B030D-6E8A-4147-A177-3AD203B41FA5}">
                      <a16:colId xmlns:a16="http://schemas.microsoft.com/office/drawing/2014/main" val="2839199279"/>
                    </a:ext>
                  </a:extLst>
                </a:gridCol>
                <a:gridCol w="5636214">
                  <a:extLst>
                    <a:ext uri="{9D8B030D-6E8A-4147-A177-3AD203B41FA5}">
                      <a16:colId xmlns:a16="http://schemas.microsoft.com/office/drawing/2014/main" val="2281468132"/>
                    </a:ext>
                  </a:extLst>
                </a:gridCol>
                <a:gridCol w="1244102">
                  <a:extLst>
                    <a:ext uri="{9D8B030D-6E8A-4147-A177-3AD203B41FA5}">
                      <a16:colId xmlns:a16="http://schemas.microsoft.com/office/drawing/2014/main" val="4012573991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547047344"/>
                    </a:ext>
                  </a:extLst>
                </a:gridCol>
                <a:gridCol w="959196">
                  <a:extLst>
                    <a:ext uri="{9D8B030D-6E8A-4147-A177-3AD203B41FA5}">
                      <a16:colId xmlns:a16="http://schemas.microsoft.com/office/drawing/2014/main" val="1710336932"/>
                    </a:ext>
                  </a:extLst>
                </a:gridCol>
              </a:tblGrid>
              <a:tr h="3367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ID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Requisito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Descrição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Classificação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Tamanho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60813"/>
                  </a:ext>
                </a:extLst>
              </a:tr>
              <a:tr h="3627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possuir uma 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4427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Coletar dados de locais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coletar dados estáticos sobre locais com alto índice de assédio e assaltos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134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grupo de locomoção na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facilitar a criação de grupos com outras usuárias que usam 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8123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Compartilhar 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 localização com outras usuárias especificas 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4820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Alertar sobre locais perigosos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envio de alertas à usuária sobre locais com risco próximos a ela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 1 Bold"/>
                        </a:rPr>
                        <a:t>Desejável</a:t>
                      </a: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33901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Disponibilizar dicas de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opte por receber conteúdo sobre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44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feed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suas experiências em determinado local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27045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Vincular aplicação a um APP de carona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acessar facilmente um APP de carona confiável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365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Definir rotas seguras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informe a rota que irá seguir e mostrar um caminho mais seguro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637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emitir um 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Mudanças no escopo</a:t>
            </a:r>
          </a:p>
        </p:txBody>
      </p:sp>
    </p:spTree>
    <p:extLst>
      <p:ext uri="{BB962C8B-B14F-4D97-AF65-F5344CB8AC3E}">
        <p14:creationId xmlns:p14="http://schemas.microsoft.com/office/powerpoint/2010/main" val="557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011147-5FB8-4B5F-BBE3-68B74473E99C}"/>
              </a:ext>
            </a:extLst>
          </p:cNvPr>
          <p:cNvSpPr txBox="1"/>
          <p:nvPr/>
        </p:nvSpPr>
        <p:spPr>
          <a:xfrm>
            <a:off x="1880636" y="1581616"/>
            <a:ext cx="194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Antes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7E69FCF-6FEB-419A-8A43-77877BF75BB2}"/>
              </a:ext>
            </a:extLst>
          </p:cNvPr>
          <p:cNvSpPr txBox="1"/>
          <p:nvPr/>
        </p:nvSpPr>
        <p:spPr>
          <a:xfrm>
            <a:off x="787917" y="3322632"/>
            <a:ext cx="380896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A aplicação irá sugerir rotas com nenhuma ou poucas áreas de risco para a usuária utilizar.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54BD87F6-ED9A-43C6-8804-6D715522EFBC}"/>
              </a:ext>
            </a:extLst>
          </p:cNvPr>
          <p:cNvSpPr txBox="1"/>
          <p:nvPr/>
        </p:nvSpPr>
        <p:spPr>
          <a:xfrm>
            <a:off x="7595117" y="3322632"/>
            <a:ext cx="426097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A aplicação irá apresentar todas as rotas possíveis, e de acordo com as áreas de risco sinalizadas no mapa, a usuária decide qual rotar utilizar.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298C7E-AE83-4C50-8AB1-88CC4FEE3ED5}"/>
              </a:ext>
            </a:extLst>
          </p:cNvPr>
          <p:cNvSpPr txBox="1"/>
          <p:nvPr/>
        </p:nvSpPr>
        <p:spPr>
          <a:xfrm>
            <a:off x="8080310" y="1581616"/>
            <a:ext cx="223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Agora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A0D5AEB-58DE-4823-809B-2B4950BDFF6E}"/>
              </a:ext>
            </a:extLst>
          </p:cNvPr>
          <p:cNvCxnSpPr/>
          <p:nvPr/>
        </p:nvCxnSpPr>
        <p:spPr>
          <a:xfrm>
            <a:off x="5141167" y="2080727"/>
            <a:ext cx="1791478" cy="0"/>
          </a:xfrm>
          <a:prstGeom prst="straightConnector1">
            <a:avLst/>
          </a:prstGeom>
          <a:ln w="76200"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010410" y="2921168"/>
            <a:ext cx="817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1166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D5AE839-FDAE-40CD-8F7A-8A1CE8CB4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18" y="0"/>
            <a:ext cx="7189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C39FB37-E46E-4FFB-A327-96F40610C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t="-408" r="15519" b="52993"/>
          <a:stretch/>
        </p:blipFill>
        <p:spPr>
          <a:xfrm>
            <a:off x="1593979" y="376559"/>
            <a:ext cx="9004041" cy="61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1997839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Modelo entidade relacionamento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(MER)</a:t>
            </a:r>
          </a:p>
        </p:txBody>
      </p:sp>
    </p:spTree>
    <p:extLst>
      <p:ext uri="{BB962C8B-B14F-4D97-AF65-F5344CB8AC3E}">
        <p14:creationId xmlns:p14="http://schemas.microsoft.com/office/powerpoint/2010/main" val="42791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120B8B4-91CB-40F0-93DD-68162C24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2" y="0"/>
            <a:ext cx="1074561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287" y="661651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D51E7AD1-7977-4FDA-87E8-96A14B2B0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5" b="15556"/>
          <a:stretch/>
        </p:blipFill>
        <p:spPr>
          <a:xfrm>
            <a:off x="3152775" y="0"/>
            <a:ext cx="54864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1294970"/>
            <a:ext cx="2477602" cy="23979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9" y="4292005"/>
            <a:ext cx="7275629" cy="1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0.00879 L 0.42825 -0.2057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66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2A8908BC-F667-41FC-8F0C-D53CF3E993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486415" y="1916750"/>
            <a:ext cx="8632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4CEBB-1479-41FC-85E0-7657ABF01471}"/>
              </a:ext>
            </a:extLst>
          </p:cNvPr>
          <p:cNvGrpSpPr/>
          <p:nvPr/>
        </p:nvGrpSpPr>
        <p:grpSpPr>
          <a:xfrm>
            <a:off x="470061" y="851777"/>
            <a:ext cx="2029806" cy="2129948"/>
            <a:chOff x="7154811" y="2610821"/>
            <a:chExt cx="2238073" cy="1838511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910FC3D0-D6CC-4761-BDF8-F2D984CEA5A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03180E-515B-4656-A873-E8106FECA4DB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E9EA73-C962-419B-B6F6-6B1DE5976F8F}"/>
              </a:ext>
            </a:extLst>
          </p:cNvPr>
          <p:cNvGrpSpPr/>
          <p:nvPr/>
        </p:nvGrpSpPr>
        <p:grpSpPr>
          <a:xfrm>
            <a:off x="9068940" y="4694745"/>
            <a:ext cx="2190319" cy="1828601"/>
            <a:chOff x="237243" y="1548384"/>
            <a:chExt cx="2415055" cy="201622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5187CC-4D1D-4D5F-8E5D-4C8E50F2EB59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CC2F8DD-84C2-40E9-98B7-3E8C9C98BFC0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68D6520-4FEF-4445-B322-9F9B9936C187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A385EF60-24C2-4D97-84F7-1DE192251585}"/>
              </a:ext>
            </a:extLst>
          </p:cNvPr>
          <p:cNvGrpSpPr/>
          <p:nvPr/>
        </p:nvGrpSpPr>
        <p:grpSpPr>
          <a:xfrm>
            <a:off x="4562210" y="4632565"/>
            <a:ext cx="2244105" cy="1952963"/>
            <a:chOff x="7215121" y="4690130"/>
            <a:chExt cx="2474360" cy="2016225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BBBEB7B-CDC4-4255-8E86-89B733C4931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190C94F-71CC-4D57-8BC2-FBDC7037E87F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3134917-EAA9-4266-93AA-B827B09F0849}"/>
                </a:ext>
              </a:extLst>
            </p:cNvPr>
            <p:cNvSpPr/>
            <p:nvPr/>
          </p:nvSpPr>
          <p:spPr>
            <a:xfrm>
              <a:off x="7215121" y="5914281"/>
              <a:ext cx="2474360" cy="5563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3" name="Conector: Angulado 60">
            <a:extLst>
              <a:ext uri="{FF2B5EF4-FFF2-40B4-BE49-F238E27FC236}">
                <a16:creationId xmlns:a16="http://schemas.microsoft.com/office/drawing/2014/main" id="{1CE54219-A35D-4ECC-B96B-B6810C69DC4D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6806315" y="5609046"/>
            <a:ext cx="2264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7DD8268-A922-47A1-B211-61E0F074F4AB}"/>
              </a:ext>
            </a:extLst>
          </p:cNvPr>
          <p:cNvGrpSpPr/>
          <p:nvPr/>
        </p:nvGrpSpPr>
        <p:grpSpPr>
          <a:xfrm>
            <a:off x="1272601" y="4632565"/>
            <a:ext cx="2234059" cy="1952963"/>
            <a:chOff x="7293986" y="4690130"/>
            <a:chExt cx="2463283" cy="201622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475EC62-D754-4D2F-A0DE-F2697BF92052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8A6B971-93E0-4E2B-AA24-6A030AB20B4B}"/>
                </a:ext>
              </a:extLst>
            </p:cNvPr>
            <p:cNvSpPr/>
            <p:nvPr/>
          </p:nvSpPr>
          <p:spPr>
            <a:xfrm>
              <a:off x="7314695" y="4995848"/>
              <a:ext cx="2442574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A7CFA48-FCEB-4489-97B3-497AE4FD4B82}"/>
                </a:ext>
              </a:extLst>
            </p:cNvPr>
            <p:cNvSpPr/>
            <p:nvPr/>
          </p:nvSpPr>
          <p:spPr>
            <a:xfrm>
              <a:off x="7293986" y="5914281"/>
              <a:ext cx="2395495" cy="3258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administrativa 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94DADA92-C5FA-4DF8-AE69-C595D6D3D1D1}"/>
              </a:ext>
            </a:extLst>
          </p:cNvPr>
          <p:cNvSpPr/>
          <p:nvPr/>
        </p:nvSpPr>
        <p:spPr>
          <a:xfrm>
            <a:off x="3433665" y="167951"/>
            <a:ext cx="8612155" cy="382942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FC5CFB0C-A849-4E19-9529-4683150AC223}"/>
              </a:ext>
            </a:extLst>
          </p:cNvPr>
          <p:cNvGrpSpPr/>
          <p:nvPr/>
        </p:nvGrpSpPr>
        <p:grpSpPr>
          <a:xfrm>
            <a:off x="3703323" y="267927"/>
            <a:ext cx="2530141" cy="1648827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B5DB70-E114-4705-92D5-0E1EE4B95FC9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0487D50A-EE8F-41FE-8790-588EE22BF5C8}"/>
                </a:ext>
              </a:extLst>
            </p:cNvPr>
            <p:cNvSpPr/>
            <p:nvPr/>
          </p:nvSpPr>
          <p:spPr>
            <a:xfrm>
              <a:off x="7314695" y="4699975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EB278CE-F572-4FEB-9EB9-7152A2D04B2B}"/>
                </a:ext>
              </a:extLst>
            </p:cNvPr>
            <p:cNvSpPr/>
            <p:nvPr/>
          </p:nvSpPr>
          <p:spPr>
            <a:xfrm>
              <a:off x="7327879" y="5770669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usuário comum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36">
            <a:extLst>
              <a:ext uri="{FF2B5EF4-FFF2-40B4-BE49-F238E27FC236}">
                <a16:creationId xmlns:a16="http://schemas.microsoft.com/office/drawing/2014/main" id="{8B5226F7-549F-4534-B171-F3A17CF695D6}"/>
              </a:ext>
            </a:extLst>
          </p:cNvPr>
          <p:cNvGrpSpPr/>
          <p:nvPr/>
        </p:nvGrpSpPr>
        <p:grpSpPr>
          <a:xfrm>
            <a:off x="3724824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75F3EF1-AC42-4D42-A6AD-4F5765F37583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D29DD69-5DAC-4E5B-97A1-15A3C723E24E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1F1A69D-85E1-4965-86ED-077316BFA034}"/>
                </a:ext>
              </a:extLst>
            </p:cNvPr>
            <p:cNvSpPr/>
            <p:nvPr/>
          </p:nvSpPr>
          <p:spPr>
            <a:xfrm>
              <a:off x="7314695" y="6025343"/>
              <a:ext cx="2395495" cy="3859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usuários comuns.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57C1B92-8E76-4E61-A88A-F6157D7E8856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2086228" y="3285128"/>
            <a:ext cx="1650840" cy="1044034"/>
          </a:xfrm>
          <a:prstGeom prst="bentConnector3">
            <a:avLst>
              <a:gd name="adj1" fmla="val 100303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3DC2081-AF9A-47C3-8652-D4B0305593C2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rot="5400000" flipH="1" flipV="1">
            <a:off x="6396917" y="3289740"/>
            <a:ext cx="635194" cy="20504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6">
            <a:extLst>
              <a:ext uri="{FF2B5EF4-FFF2-40B4-BE49-F238E27FC236}">
                <a16:creationId xmlns:a16="http://schemas.microsoft.com/office/drawing/2014/main" id="{4C9153FA-BF07-4766-B4F5-5CD150ED3143}"/>
              </a:ext>
            </a:extLst>
          </p:cNvPr>
          <p:cNvGrpSpPr/>
          <p:nvPr/>
        </p:nvGrpSpPr>
        <p:grpSpPr>
          <a:xfrm>
            <a:off x="6500669" y="282303"/>
            <a:ext cx="2557521" cy="1648826"/>
            <a:chOff x="7293985" y="4690129"/>
            <a:chExt cx="2463284" cy="2016225"/>
          </a:xfrm>
          <a:solidFill>
            <a:schemeClr val="accent6">
              <a:lumMod val="7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13CE29-4722-4EDD-81F9-D63E085EBAAA}"/>
                </a:ext>
              </a:extLst>
            </p:cNvPr>
            <p:cNvSpPr/>
            <p:nvPr/>
          </p:nvSpPr>
          <p:spPr>
            <a:xfrm>
              <a:off x="7293985" y="4690129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5C85845-93E2-471B-808E-882EB606BFD1}"/>
                </a:ext>
              </a:extLst>
            </p:cNvPr>
            <p:cNvSpPr/>
            <p:nvPr/>
          </p:nvSpPr>
          <p:spPr>
            <a:xfrm>
              <a:off x="7314695" y="4699975"/>
              <a:ext cx="2442574" cy="1068696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7CCDADE-A1EB-474C-A335-5F0AFB153E92}"/>
                </a:ext>
              </a:extLst>
            </p:cNvPr>
            <p:cNvSpPr/>
            <p:nvPr/>
          </p:nvSpPr>
          <p:spPr>
            <a:xfrm>
              <a:off x="7333149" y="5770986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grupo de locomoção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6857728-35A3-4240-8E1C-973BC36EB822}"/>
              </a:ext>
            </a:extLst>
          </p:cNvPr>
          <p:cNvGrpSpPr/>
          <p:nvPr/>
        </p:nvGrpSpPr>
        <p:grpSpPr>
          <a:xfrm>
            <a:off x="9325397" y="267924"/>
            <a:ext cx="2557520" cy="1648826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4C809BD-9DFC-41CC-B8FC-FCED8AF463FF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CC6D4E5-EDEB-42CB-95CA-7A0B01A4411A}"/>
                </a:ext>
              </a:extLst>
            </p:cNvPr>
            <p:cNvSpPr/>
            <p:nvPr/>
          </p:nvSpPr>
          <p:spPr>
            <a:xfrm>
              <a:off x="7314695" y="4711384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3C75B054-5AFC-4CF9-A18A-5F25B5EC27FE}"/>
              </a:ext>
            </a:extLst>
          </p:cNvPr>
          <p:cNvGrpSpPr/>
          <p:nvPr/>
        </p:nvGrpSpPr>
        <p:grpSpPr>
          <a:xfrm>
            <a:off x="6511420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25DAA00-8E47-450F-872B-57F3E05DD384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A27AB69-5000-4CF9-8292-67F20D30B295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A2E0853-E565-4903-95F0-06BCF6570F8D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grupos de locomoção.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36">
            <a:extLst>
              <a:ext uri="{FF2B5EF4-FFF2-40B4-BE49-F238E27FC236}">
                <a16:creationId xmlns:a16="http://schemas.microsoft.com/office/drawing/2014/main" id="{4F8E56E3-F122-40F0-B8D1-6D1F58214950}"/>
              </a:ext>
            </a:extLst>
          </p:cNvPr>
          <p:cNvGrpSpPr/>
          <p:nvPr/>
        </p:nvGrpSpPr>
        <p:grpSpPr>
          <a:xfrm>
            <a:off x="9325397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7E8457C-C598-429A-8B5B-536E1658F5F5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FE9DAB1-5D2D-42CB-AA2F-6410E12BA3E7}"/>
                </a:ext>
              </a:extLst>
            </p:cNvPr>
            <p:cNvSpPr/>
            <p:nvPr/>
          </p:nvSpPr>
          <p:spPr>
            <a:xfrm>
              <a:off x="7314695" y="4836896"/>
              <a:ext cx="2442574" cy="72730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1368D47-EB87-4097-A84F-E4A2C9B86D05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das viagens realizadas pelas usuárias.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D4E0FF61-B0F9-482B-A2CC-26F4BC4D0E80}"/>
              </a:ext>
            </a:extLst>
          </p:cNvPr>
          <p:cNvSpPr/>
          <p:nvPr/>
        </p:nvSpPr>
        <p:spPr>
          <a:xfrm>
            <a:off x="9325394" y="1137409"/>
            <a:ext cx="2579095" cy="538865"/>
          </a:xfrm>
          <a:prstGeom prst="rect">
            <a:avLst/>
          </a:prstGeom>
          <a:solidFill>
            <a:srgbClr val="32BE60"/>
          </a:solidFill>
          <a:ln>
            <a:solidFill>
              <a:srgbClr val="32BE6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Criação da viagem de acordo com as regras do negócio.</a:t>
            </a:r>
            <a:endParaRPr lang="pt-BR" sz="108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1453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1026" name="Picture 2" descr="Google Maps deixa você usar suas próprias fotos no Street View - Olhar  Digital">
            <a:extLst>
              <a:ext uri="{FF2B5EF4-FFF2-40B4-BE49-F238E27FC236}">
                <a16:creationId xmlns:a16="http://schemas.microsoft.com/office/drawing/2014/main" id="{305896A8-7986-4FF9-B655-035C6B19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t="19148" r="34445" b="14667"/>
          <a:stretch/>
        </p:blipFill>
        <p:spPr bwMode="auto">
          <a:xfrm>
            <a:off x="591881" y="4477138"/>
            <a:ext cx="873025" cy="87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DD94DA-61C1-4A3E-BFF7-F14AB615A8E0}"/>
              </a:ext>
            </a:extLst>
          </p:cNvPr>
          <p:cNvSpPr txBox="1"/>
          <p:nvPr/>
        </p:nvSpPr>
        <p:spPr>
          <a:xfrm>
            <a:off x="397173" y="290052"/>
            <a:ext cx="7376160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Trajeto baseado nas áreas de risco;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Mensageria para disparo de ajuda;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Criação de grupos de locomoção;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Realização de denúncias de área de risco;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Publicações entre usuárias.</a:t>
            </a:r>
          </a:p>
        </p:txBody>
      </p:sp>
      <p:pic>
        <p:nvPicPr>
          <p:cNvPr id="8" name="Imagem 7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6E7D35A4-92E3-4972-B0D1-A6BAB4D143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1" b="23308"/>
          <a:stretch/>
        </p:blipFill>
        <p:spPr>
          <a:xfrm>
            <a:off x="7568059" y="4477138"/>
            <a:ext cx="4976328" cy="2443915"/>
          </a:xfrm>
          <a:prstGeom prst="rect">
            <a:avLst/>
          </a:prstGeom>
        </p:spPr>
      </p:pic>
      <p:pic>
        <p:nvPicPr>
          <p:cNvPr id="10" name="Picture 4" descr="18 React Components for Web Developers 2020 - Colorlib">
            <a:extLst>
              <a:ext uri="{FF2B5EF4-FFF2-40B4-BE49-F238E27FC236}">
                <a16:creationId xmlns:a16="http://schemas.microsoft.com/office/drawing/2014/main" id="{2917513C-410F-4930-B04B-EE6E0817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60" y="4610049"/>
            <a:ext cx="1491468" cy="7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icroservices Toolbox: Spring Boot | E4developer">
            <a:extLst>
              <a:ext uri="{FF2B5EF4-FFF2-40B4-BE49-F238E27FC236}">
                <a16:creationId xmlns:a16="http://schemas.microsoft.com/office/drawing/2014/main" id="{3CD71209-2BA1-4847-ADE9-6D0F8D4F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16" y="4715383"/>
            <a:ext cx="1019174" cy="5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Versões e Service Packs do MS SQL Server">
            <a:extLst>
              <a:ext uri="{FF2B5EF4-FFF2-40B4-BE49-F238E27FC236}">
                <a16:creationId xmlns:a16="http://schemas.microsoft.com/office/drawing/2014/main" id="{EC0BCB54-9B02-4142-BB3E-CA299623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28" y="4477138"/>
            <a:ext cx="1067892" cy="87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O que é HTML? Entenda de forma descomplicada | Homehost">
            <a:extLst>
              <a:ext uri="{FF2B5EF4-FFF2-40B4-BE49-F238E27FC236}">
                <a16:creationId xmlns:a16="http://schemas.microsoft.com/office/drawing/2014/main" id="{85ABBA11-E896-4179-8C56-DC60B3E8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8" y="5635243"/>
            <a:ext cx="1823165" cy="7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pp Logo Vectors Free Download">
            <a:extLst>
              <a:ext uri="{FF2B5EF4-FFF2-40B4-BE49-F238E27FC236}">
                <a16:creationId xmlns:a16="http://schemas.microsoft.com/office/drawing/2014/main" id="{24A706A4-B3F3-421D-BD12-95230ADF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77" y="5672567"/>
            <a:ext cx="602434" cy="60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103949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Safe </a:t>
            </a:r>
            <a:r>
              <a:rPr lang="pt-BR" sz="4200" b="1" dirty="0" err="1">
                <a:solidFill>
                  <a:srgbClr val="545454"/>
                </a:solidFill>
                <a:latin typeface="Open Sans 1 Bold"/>
              </a:rPr>
              <a:t>Route</a:t>
            </a:r>
            <a:endParaRPr lang="pt-BR" sz="4200" b="1" dirty="0">
              <a:solidFill>
                <a:srgbClr val="545454"/>
              </a:solidFill>
              <a:latin typeface="Open Sans 1 Bold"/>
            </a:endParaRP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Dashboard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Documento de layout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7" y="1466850"/>
            <a:ext cx="5391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Roadmap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5996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ECE6FB8D-0E30-4A4C-A6AA-8D32DA2177DB}"/>
              </a:ext>
            </a:extLst>
          </p:cNvPr>
          <p:cNvSpPr/>
          <p:nvPr/>
        </p:nvSpPr>
        <p:spPr>
          <a:xfrm>
            <a:off x="2684214" y="933057"/>
            <a:ext cx="1736750" cy="5803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00818B-34CA-481B-8CB8-766E2544291D}"/>
              </a:ext>
            </a:extLst>
          </p:cNvPr>
          <p:cNvSpPr/>
          <p:nvPr/>
        </p:nvSpPr>
        <p:spPr>
          <a:xfrm>
            <a:off x="4591245" y="933058"/>
            <a:ext cx="1736750" cy="5803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009E-36E3-47BF-A3CE-5282F19C7093}"/>
              </a:ext>
            </a:extLst>
          </p:cNvPr>
          <p:cNvSpPr/>
          <p:nvPr/>
        </p:nvSpPr>
        <p:spPr>
          <a:xfrm>
            <a:off x="6471080" y="933058"/>
            <a:ext cx="1736750" cy="5803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7387CE1-4E66-4E50-985E-240FA58E1304}"/>
              </a:ext>
            </a:extLst>
          </p:cNvPr>
          <p:cNvSpPr/>
          <p:nvPr/>
        </p:nvSpPr>
        <p:spPr>
          <a:xfrm>
            <a:off x="8374228" y="933059"/>
            <a:ext cx="1736750" cy="5803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8EF1E12-EC6F-4F0F-840B-E7141D0322A1}"/>
              </a:ext>
            </a:extLst>
          </p:cNvPr>
          <p:cNvSpPr/>
          <p:nvPr/>
        </p:nvSpPr>
        <p:spPr>
          <a:xfrm>
            <a:off x="10277376" y="933060"/>
            <a:ext cx="1736750" cy="5803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B759FE-954A-4C9D-80DA-24D0884AC99A}"/>
              </a:ext>
            </a:extLst>
          </p:cNvPr>
          <p:cNvSpPr txBox="1"/>
          <p:nvPr/>
        </p:nvSpPr>
        <p:spPr>
          <a:xfrm>
            <a:off x="3069318" y="289257"/>
            <a:ext cx="9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1 Bold"/>
              </a:rPr>
              <a:t>Agosto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4842163" y="289253"/>
            <a:ext cx="12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Setembro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6777984" y="279479"/>
            <a:ext cx="1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Outubro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8573837" y="289253"/>
            <a:ext cx="133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Novembro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10484070" y="275147"/>
            <a:ext cx="132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dirty="0"/>
              <a:t>Dezembro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FCDB742B-E8F6-4F70-B6FC-66D714CA5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4" y="933057"/>
            <a:ext cx="1643638" cy="1643638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3529EB24-F5F2-45A9-9A8B-0A0023FFE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6" y="4900619"/>
            <a:ext cx="1643636" cy="1643636"/>
          </a:xfrm>
          <a:prstGeom prst="rect">
            <a:avLst/>
          </a:prstGeom>
        </p:spPr>
      </p:pic>
      <p:pic>
        <p:nvPicPr>
          <p:cNvPr id="14" name="Imagem 13" descr="Tela de computador com jogo&#10;&#10;Descrição gerada automaticamente">
            <a:extLst>
              <a:ext uri="{FF2B5EF4-FFF2-40B4-BE49-F238E27FC236}">
                <a16:creationId xmlns:a16="http://schemas.microsoft.com/office/drawing/2014/main" id="{70863E5D-BB2B-416D-9C9F-912E20EC6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5" y="2838772"/>
            <a:ext cx="1643637" cy="1643637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9F5B0C4-4D60-49C6-8122-07CD0945147E}"/>
              </a:ext>
            </a:extLst>
          </p:cNvPr>
          <p:cNvCxnSpPr>
            <a:cxnSpLocks/>
          </p:cNvCxnSpPr>
          <p:nvPr/>
        </p:nvCxnSpPr>
        <p:spPr>
          <a:xfrm>
            <a:off x="2684214" y="753883"/>
            <a:ext cx="9329912" cy="0"/>
          </a:xfrm>
          <a:prstGeom prst="line">
            <a:avLst/>
          </a:prstGeom>
          <a:ln w="3810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508C6B-C2E9-4025-A328-46122BC3BB4B}"/>
              </a:ext>
            </a:extLst>
          </p:cNvPr>
          <p:cNvSpPr/>
          <p:nvPr/>
        </p:nvSpPr>
        <p:spPr>
          <a:xfrm>
            <a:off x="2684214" y="1102823"/>
            <a:ext cx="1736750" cy="5037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UX/UI </a:t>
            </a:r>
            <a:r>
              <a:rPr lang="pt-BR" sz="1400" b="1" dirty="0" err="1">
                <a:latin typeface="Open Sans 1 Bold"/>
              </a:rPr>
              <a:t>Research</a:t>
            </a:r>
            <a:endParaRPr lang="pt-BR" sz="1400" b="1" dirty="0">
              <a:latin typeface="Open Sans 1 Bold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A201F3D-C573-426A-9413-C83E2C90609D}"/>
              </a:ext>
            </a:extLst>
          </p:cNvPr>
          <p:cNvSpPr/>
          <p:nvPr/>
        </p:nvSpPr>
        <p:spPr>
          <a:xfrm>
            <a:off x="2676796" y="1785771"/>
            <a:ext cx="5531033" cy="5037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Produção de artefatos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AFB9B7D-6DDA-4E8C-8FD4-6FBFE35D82AF}"/>
              </a:ext>
            </a:extLst>
          </p:cNvPr>
          <p:cNvSpPr/>
          <p:nvPr/>
        </p:nvSpPr>
        <p:spPr>
          <a:xfrm>
            <a:off x="4587361" y="2722538"/>
            <a:ext cx="4808565" cy="50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Desenvolvimento e Integração 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CA28AE3-0017-4DA3-BF0F-7B12A519BB75}"/>
              </a:ext>
            </a:extLst>
          </p:cNvPr>
          <p:cNvSpPr/>
          <p:nvPr/>
        </p:nvSpPr>
        <p:spPr>
          <a:xfrm>
            <a:off x="4591246" y="5340163"/>
            <a:ext cx="1736750" cy="5037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Sprint 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A8C80B-51EC-4A85-94F8-65D881A5B1AA}"/>
              </a:ext>
            </a:extLst>
          </p:cNvPr>
          <p:cNvSpPr/>
          <p:nvPr/>
        </p:nvSpPr>
        <p:spPr>
          <a:xfrm>
            <a:off x="6467197" y="5337113"/>
            <a:ext cx="1736750" cy="5037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Sprint 2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50A819C3-FEAB-4A04-8089-87E572EB8FBD}"/>
              </a:ext>
            </a:extLst>
          </p:cNvPr>
          <p:cNvSpPr/>
          <p:nvPr/>
        </p:nvSpPr>
        <p:spPr>
          <a:xfrm>
            <a:off x="8374228" y="5337113"/>
            <a:ext cx="1736750" cy="5037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Sprint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0C3123F-3B0D-4226-86D6-0B34F5139A9A}"/>
              </a:ext>
            </a:extLst>
          </p:cNvPr>
          <p:cNvSpPr/>
          <p:nvPr/>
        </p:nvSpPr>
        <p:spPr>
          <a:xfrm>
            <a:off x="2684214" y="2722538"/>
            <a:ext cx="1736749" cy="5037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Prototipação</a:t>
            </a:r>
            <a:endParaRPr lang="pt-BR" sz="1600" b="1" dirty="0">
              <a:latin typeface="Open Sans 1 Bold"/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55FDF66B-73B8-4554-8896-7A46B0B93F05}"/>
              </a:ext>
            </a:extLst>
          </p:cNvPr>
          <p:cNvSpPr/>
          <p:nvPr/>
        </p:nvSpPr>
        <p:spPr>
          <a:xfrm>
            <a:off x="4591245" y="3294838"/>
            <a:ext cx="1736750" cy="50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Notificação</a:t>
            </a:r>
            <a:endParaRPr lang="pt-BR" sz="1600" b="1" dirty="0">
              <a:latin typeface="Open Sans 1 Bold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93869E2-7F89-49AD-A80F-9D9ECF4A216B}"/>
              </a:ext>
            </a:extLst>
          </p:cNvPr>
          <p:cNvSpPr/>
          <p:nvPr/>
        </p:nvSpPr>
        <p:spPr>
          <a:xfrm>
            <a:off x="5463503" y="3863943"/>
            <a:ext cx="1736750" cy="50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Dicas de auto defesa</a:t>
            </a:r>
            <a:endParaRPr lang="pt-BR" sz="1600" b="1" dirty="0">
              <a:latin typeface="Open Sans 1 Bold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E99A848-7510-403F-AD66-ABC37FB9BEB1}"/>
              </a:ext>
            </a:extLst>
          </p:cNvPr>
          <p:cNvSpPr/>
          <p:nvPr/>
        </p:nvSpPr>
        <p:spPr>
          <a:xfrm>
            <a:off x="7335572" y="3874281"/>
            <a:ext cx="2060354" cy="50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Open Sans 1 Bold"/>
              </a:rPr>
              <a:t>Chat entre usuárias</a:t>
            </a:r>
            <a:endParaRPr lang="pt-BR" sz="1600" b="1" dirty="0"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1447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2" grpId="0" animBg="1"/>
      <p:bldP spid="53" grpId="0" animBg="1"/>
      <p:bldP spid="54" grpId="0" animBg="1"/>
      <p:bldP spid="55" grpId="0" animBg="1"/>
      <p:bldP spid="5" grpId="0"/>
      <p:bldP spid="6" grpId="0"/>
      <p:bldP spid="7" grpId="0"/>
      <p:bldP spid="8" grpId="0"/>
      <p:bldP spid="9" grpId="0"/>
      <p:bldP spid="21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B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3B18D89-2DD6-4A34-9C82-BEDF731E3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0" y="0"/>
            <a:ext cx="1138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B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488851-3812-4440-9349-DE38F588A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0" y="0"/>
            <a:ext cx="1138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871073" y="2459504"/>
            <a:ext cx="542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96F5548A-497B-4DD4-8D3A-779CA075A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808370"/>
            <a:ext cx="5919294" cy="5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Segurança da mulher na locomoção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373085"/>
            <a:ext cx="6276749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 projeto visa promover segurança a mulher na locomoção do dia a dia.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 empresa que mais se aproxima do nosso negócio é a empresa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Malalai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que através de um aplicativo e um anel, faz com que as mulheres consigam andar pelo trajeto mais seguro e compartilhar sua localização com quem quiser através do anel que a mulher deve utilizar.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262187"/>
            <a:ext cx="5024437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1573212"/>
            <a:ext cx="7498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Outra pesquisa feita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YouGov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em 2016, encomendada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Aid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relatou que metade das mulheres brasileiras afirmou já ter sido seguida nas ruas;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2583427"/>
            <a:ext cx="4274573" cy="42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28912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677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4" y="1626710"/>
            <a:ext cx="10953750" cy="3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3373120" y="2891245"/>
            <a:ext cx="551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Proto-persona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12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Márcia</a:t>
            </a:r>
            <a:r>
              <a:rPr lang="pt-BR" sz="2400" b="1" dirty="0">
                <a:latin typeface="Open Sans 1 Bold"/>
              </a:rPr>
              <a:t> Pereira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“Ouço relatos de outras comerciantes que já sofreram assédio.”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24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Solteira;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Vende doces na entrada de estações;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 para a casa com suas mercadorias e com o lucro das vendas;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Conhece casos de mulheres próximas a ela que sofreram assédio ou tentativa de assalto.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77461" y="186236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77461" y="244454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Retornar com segurança para a sua casa; 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Receber informações sobre rotas seguras para a sua locomoção;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Encontrar outras mulheres que façam a mesma rota;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Acompanhar a localização de amigas/familiares.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2885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6346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2283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82209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140941"/>
            <a:ext cx="5111750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Crie um grupo de locomoção que possibilite o encontro para andar com outras usuárias;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Trace a sua rota desde o ponto de partida até o de chegada;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Destaque no mapa informações relevantes sobre determinados locais;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Apresente o nível de periculosidade do local;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Possibilite o compartilhamento de localização.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233916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577460" y="482612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577291" y="541832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579442" y="601335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6579612" y="634371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2" y="788961"/>
            <a:ext cx="2291058" cy="22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Ana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Gabrielly</a:t>
            </a:r>
            <a:endParaRPr lang="pt-BR" sz="2400" b="1" dirty="0">
              <a:latin typeface="Open Sans 1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“Não sei reagir a situações de perigo ou ameaça ao voltar sozinha para a casa.”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18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Estudante;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Sai constantemente aos finais de semana com as amigas;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Está constantemente conectada á rede;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Utiliza transporte público.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Sentir-se mais segura ao andar sozinha;</a:t>
            </a:r>
          </a:p>
          <a:p>
            <a:r>
              <a:rPr lang="pt-BR" dirty="0"/>
              <a:t>Receber auxílio/ajuda de mulheres que estão por perto;</a:t>
            </a:r>
          </a:p>
          <a:p>
            <a:r>
              <a:rPr lang="pt-BR" dirty="0"/>
              <a:t>Alertar familiares e/ou amigas se estiver em situações de risco;</a:t>
            </a:r>
          </a:p>
          <a:p>
            <a:r>
              <a:rPr lang="pt-BR" dirty="0"/>
              <a:t>Utilizar um meio de transporte mais seguro;</a:t>
            </a:r>
          </a:p>
          <a:p>
            <a:r>
              <a:rPr lang="pt-BR" dirty="0"/>
              <a:t>Receber dicas de defesa pessoal.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3139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5965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1331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6887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077441"/>
            <a:ext cx="50792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Envie alertas para pessoas próximas quando a usuária se aproximar de lugares considerados como perigosos;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Possibilite o redirecionamento para um aplicativo de carona;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Acione usuárias que estejam próximas para auxiliar em situações perigosas;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Compartilhe dicas para saber o que fazer em determinadas situações de risco.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16089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577292" y="213230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77291" y="244954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577291" y="5001023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577291" y="555152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577291" y="6115244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11" y="484433"/>
            <a:ext cx="4303488" cy="4303488"/>
          </a:xfrm>
          <a:prstGeom prst="rect">
            <a:avLst/>
          </a:prstGeom>
        </p:spPr>
      </p:pic>
      <p:sp>
        <p:nvSpPr>
          <p:cNvPr id="41" name="Elipse 40"/>
          <p:cNvSpPr/>
          <p:nvPr/>
        </p:nvSpPr>
        <p:spPr>
          <a:xfrm>
            <a:off x="519401" y="59586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8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1064</Words>
  <Application>Microsoft Office PowerPoint</Application>
  <PresentationFormat>Widescreen</PresentationFormat>
  <Paragraphs>210</Paragraphs>
  <Slides>29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Camila Mamede Cabral</cp:lastModifiedBy>
  <cp:revision>133</cp:revision>
  <dcterms:created xsi:type="dcterms:W3CDTF">2021-03-08T19:54:41Z</dcterms:created>
  <dcterms:modified xsi:type="dcterms:W3CDTF">2021-06-10T21:18:49Z</dcterms:modified>
</cp:coreProperties>
</file>