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61" r:id="rId9"/>
    <p:sldId id="286" r:id="rId10"/>
    <p:sldId id="287" r:id="rId11"/>
    <p:sldId id="280" r:id="rId12"/>
    <p:sldId id="281" r:id="rId13"/>
    <p:sldId id="274" r:id="rId14"/>
    <p:sldId id="270" r:id="rId15"/>
    <p:sldId id="288" r:id="rId16"/>
    <p:sldId id="289" r:id="rId17"/>
    <p:sldId id="290" r:id="rId18"/>
    <p:sldId id="295" r:id="rId19"/>
    <p:sldId id="294" r:id="rId20"/>
    <p:sldId id="293" r:id="rId21"/>
    <p:sldId id="262" r:id="rId22"/>
    <p:sldId id="28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66" d="100"/>
          <a:sy n="66" d="100"/>
        </p:scale>
        <p:origin x="39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1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1" y="508770"/>
            <a:ext cx="2411106" cy="21821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E4ED42-A2C9-4FD3-9EB6-7C897E55641A}"/>
              </a:ext>
            </a:extLst>
          </p:cNvPr>
          <p:cNvSpPr txBox="1"/>
          <p:nvPr/>
        </p:nvSpPr>
        <p:spPr>
          <a:xfrm>
            <a:off x="3170933" y="3100243"/>
            <a:ext cx="5978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SYNERGY</a:t>
            </a:r>
          </a:p>
          <a:p>
            <a:pPr algn="ctr"/>
            <a:r>
              <a:rPr lang="pt-BR" sz="4000" kern="1900" spc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  <a:cs typeface="DokChampa" panose="020B0502040204020203" pitchFamily="34" charset="-34"/>
              </a:rPr>
              <a:t>SOLUTIONS </a:t>
            </a:r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46692 -0.137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organização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592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Git Hub criamos repositórios para manter a documentação atualizada e disponível para todos do grupo.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39463" y="5387955"/>
            <a:ext cx="942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127087" y="4197180"/>
            <a:ext cx="2796843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Repositório em nuvem para a atualização do projeto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AD92015-8510-4C4E-A3CC-0170E658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5" y="1879181"/>
            <a:ext cx="2246769" cy="2246769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19373-0CDB-46A0-BD78-6D3BDCDA142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5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D4F8F8BA-4F27-44AD-8C90-95A1CD51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07022"/>
            <a:ext cx="10905066" cy="4580127"/>
          </a:xfrm>
          <a:prstGeom prst="rect">
            <a:avLst/>
          </a:prstGeom>
        </p:spPr>
      </p:pic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B3DEBB5-7B28-41B9-BC80-85552ADB138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97" y="290270"/>
            <a:ext cx="599846" cy="53557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FF6A78A-648C-43E0-8B56-3FEBF14755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HERO" panose="00000500000000000000" pitchFamily="50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6683072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2BDD7E-D37C-4414-B730-FB7A9CD3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96" y="2786910"/>
            <a:ext cx="2599809" cy="188262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E6B9AE-5A71-401A-8092-43BC06FA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4" y="1754557"/>
            <a:ext cx="7601710" cy="3947327"/>
          </a:xfrm>
          <a:prstGeom prst="rect">
            <a:avLst/>
          </a:prstGeom>
        </p:spPr>
      </p:pic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D19D9A6-0AD3-4942-8124-DD8D96E99E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C1A6915-AA4A-413B-876F-3CDCF201202F}"/>
              </a:ext>
            </a:extLst>
          </p:cNvPr>
          <p:cNvSpPr txBox="1">
            <a:spLocks/>
          </p:cNvSpPr>
          <p:nvPr/>
        </p:nvSpPr>
        <p:spPr>
          <a:xfrm>
            <a:off x="633248" y="230824"/>
            <a:ext cx="4996543" cy="76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HERO" panose="00000500000000000000" pitchFamily="50" charset="0"/>
              </a:rPr>
              <a:t>Planilha de riscos</a:t>
            </a:r>
            <a:endParaRPr lang="pt-BR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661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Desenvolvimento do projeto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52" y="1690688"/>
            <a:ext cx="4532811" cy="45328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CE174C-7032-481F-BEAE-7B105AD92356}"/>
              </a:ext>
            </a:extLst>
          </p:cNvPr>
          <p:cNvSpPr txBox="1"/>
          <p:nvPr/>
        </p:nvSpPr>
        <p:spPr>
          <a:xfrm>
            <a:off x="254875" y="2120324"/>
            <a:ext cx="68839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LLD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Aplicações de desenvolvimento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Modelagem lógica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Parâmetros de controle</a:t>
            </a:r>
          </a:p>
        </p:txBody>
      </p:sp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63" y="2758573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643" y="4024724"/>
            <a:ext cx="561125" cy="541710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13" y="3788062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27" y="5004649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9161" y="4494177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883" y="4463692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607" y="4060589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09" y="3704553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0" y="3499159"/>
            <a:ext cx="5977261" cy="322470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8588" y="3516066"/>
            <a:ext cx="5767048" cy="3207799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</a:rPr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BD SQL </a:t>
            </a:r>
            <a:r>
              <a:rPr lang="en-US">
                <a:latin typeface="HERO" panose="00000500000000000000" pitchFamily="50" charset="0"/>
                <a:cs typeface="Calibri"/>
              </a:rPr>
              <a:t>Server</a:t>
            </a:r>
            <a:endParaRPr lang="en-US" dirty="0">
              <a:latin typeface="HERO" panose="00000500000000000000" pitchFamily="50" charset="0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Servidor Aplicação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Node JS/HTML/CSS/</a:t>
            </a:r>
          </a:p>
          <a:p>
            <a:r>
              <a:rPr lang="en-US" dirty="0">
                <a:latin typeface="HERO" panose="00000500000000000000" pitchFamily="50" charset="0"/>
                <a:cs typeface="Calibri"/>
              </a:rPr>
              <a:t>JavaScript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595502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332854" y="3634649"/>
            <a:ext cx="1268693" cy="475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1" y="3659850"/>
            <a:ext cx="1251762" cy="65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0901" y="4468188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329672" y="5031409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61914" y="5303017"/>
            <a:ext cx="22900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Arduino Uno + protoboard + </a:t>
            </a:r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Sensor Óptico Reflexivo TCRT5000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1656169" y="5371348"/>
            <a:ext cx="24191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HP  Core i5 16GB RAM </a:t>
            </a:r>
          </a:p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200025" y="6164842"/>
            <a:ext cx="1396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455" y="4527311"/>
            <a:ext cx="189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HERO" panose="00000500000000000000" pitchFamily="50" charset="0"/>
                <a:cs typeface="Calibri"/>
              </a:rPr>
              <a:t>LAN/Wifi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cs typeface="Calibri"/>
              </a:rPr>
              <a:t>Roteador 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8942865" y="5319241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HERO" panose="00000500000000000000" pitchFamily="50" charset="0"/>
                <a:ea typeface="+mn-lt"/>
                <a:cs typeface="+mn-lt"/>
              </a:rPr>
              <a:t>Notebook / Desktop Core i5 8GB RAM</a:t>
            </a:r>
            <a:endParaRPr lang="en-US" dirty="0">
              <a:latin typeface="HERO" panose="00000500000000000000" pitchFamily="50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 técnica LLD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0813" y="5985532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4165" y="6027725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5831" y="6056836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924" y="2777029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9867237" y="36227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cliente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404000" y="3574653"/>
            <a:ext cx="2558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  <a:cs typeface="Calibri"/>
              </a:rPr>
              <a:t>Camada da estação</a:t>
            </a: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7" name="Imagem 56" descr="Desenho de bandeira&#10;&#10;Descrição gerada automaticamente">
            <a:extLst>
              <a:ext uri="{FF2B5EF4-FFF2-40B4-BE49-F238E27FC236}">
                <a16:creationId xmlns:a16="http://schemas.microsoft.com/office/drawing/2014/main" id="{86D063C2-9E37-419F-BA29-73A9EC8951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11" y="2009339"/>
            <a:ext cx="664653" cy="525076"/>
          </a:xfrm>
          <a:prstGeom prst="rect">
            <a:avLst/>
          </a:prstGeom>
        </p:spPr>
      </p:pic>
      <p:pic>
        <p:nvPicPr>
          <p:cNvPr id="58" name="Imagem 57" descr="Uma imagem contendo objeto, placa, relógio&#10;&#10;Descrição gerada automaticamente">
            <a:extLst>
              <a:ext uri="{FF2B5EF4-FFF2-40B4-BE49-F238E27FC236}">
                <a16:creationId xmlns:a16="http://schemas.microsoft.com/office/drawing/2014/main" id="{95FF3968-871C-440E-A394-576D5F57F0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45" y="4538312"/>
            <a:ext cx="610646" cy="414192"/>
          </a:xfrm>
          <a:prstGeom prst="rect">
            <a:avLst/>
          </a:prstGeom>
        </p:spPr>
      </p:pic>
      <p:pic>
        <p:nvPicPr>
          <p:cNvPr id="59" name="Imagem 58" descr="Uma imagem contendo relógio&#10;&#10;Descrição gerada automaticamente">
            <a:extLst>
              <a:ext uri="{FF2B5EF4-FFF2-40B4-BE49-F238E27FC236}">
                <a16:creationId xmlns:a16="http://schemas.microsoft.com/office/drawing/2014/main" id="{A5303AD0-3B5B-40E2-BCA8-10A29F5F13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87" y="600147"/>
            <a:ext cx="732390" cy="732390"/>
          </a:xfrm>
          <a:prstGeom prst="rect">
            <a:avLst/>
          </a:prstGeom>
        </p:spPr>
      </p:pic>
      <p:cxnSp>
        <p:nvCxnSpPr>
          <p:cNvPr id="60" name="Straight Arrow Connector 42">
            <a:extLst>
              <a:ext uri="{FF2B5EF4-FFF2-40B4-BE49-F238E27FC236}">
                <a16:creationId xmlns:a16="http://schemas.microsoft.com/office/drawing/2014/main" id="{AEE7D8C9-A794-47D8-BB1F-6C6716300563}"/>
              </a:ext>
            </a:extLst>
          </p:cNvPr>
          <p:cNvCxnSpPr>
            <a:cxnSpLocks/>
          </p:cNvCxnSpPr>
          <p:nvPr/>
        </p:nvCxnSpPr>
        <p:spPr>
          <a:xfrm flipH="1">
            <a:off x="7900070" y="5262761"/>
            <a:ext cx="1242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5">
            <a:extLst>
              <a:ext uri="{FF2B5EF4-FFF2-40B4-BE49-F238E27FC236}">
                <a16:creationId xmlns:a16="http://schemas.microsoft.com/office/drawing/2014/main" id="{22DFEEEF-B31E-427C-AFC8-B3192EE181C2}"/>
              </a:ext>
            </a:extLst>
          </p:cNvPr>
          <p:cNvCxnSpPr>
            <a:cxnSpLocks/>
          </p:cNvCxnSpPr>
          <p:nvPr/>
        </p:nvCxnSpPr>
        <p:spPr>
          <a:xfrm flipH="1">
            <a:off x="1344474" y="5096473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Aplicações de desenvolvimento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125B9-1263-4D7D-9EBF-AD57FA94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25" y="2221482"/>
            <a:ext cx="1476636" cy="1476636"/>
          </a:xfrm>
          <a:prstGeom prst="rect">
            <a:avLst/>
          </a:prstGeom>
        </p:spPr>
      </p:pic>
      <p:pic>
        <p:nvPicPr>
          <p:cNvPr id="8" name="Imagem 7" descr="Desenho de bandeira&#10;&#10;Descrição gerada automaticamente">
            <a:extLst>
              <a:ext uri="{FF2B5EF4-FFF2-40B4-BE49-F238E27FC236}">
                <a16:creationId xmlns:a16="http://schemas.microsoft.com/office/drawing/2014/main" id="{BFDBBBF1-A71D-49D9-9FA1-2C1CFD69E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07" y="3576112"/>
            <a:ext cx="2170255" cy="17145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28C0C2-0714-47AB-99F7-5ECE9F68B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85" y="3615266"/>
            <a:ext cx="1714500" cy="1714500"/>
          </a:xfrm>
          <a:prstGeom prst="rect">
            <a:avLst/>
          </a:prstGeom>
        </p:spPr>
      </p:pic>
      <p:pic>
        <p:nvPicPr>
          <p:cNvPr id="14" name="Imagem 13" descr="Uma imagem contendo texto, desenho, placar, placa&#10;&#10;Descrição gerada automaticamente">
            <a:extLst>
              <a:ext uri="{FF2B5EF4-FFF2-40B4-BE49-F238E27FC236}">
                <a16:creationId xmlns:a16="http://schemas.microsoft.com/office/drawing/2014/main" id="{4E232B66-4174-4E96-A288-5A1AA3817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3" y="4433363"/>
            <a:ext cx="3467100" cy="1314450"/>
          </a:xfrm>
          <a:prstGeom prst="rect">
            <a:avLst/>
          </a:prstGeom>
        </p:spPr>
      </p:pic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5372351-AD2A-40CA-A397-F95EDF2A3DE5}"/>
              </a:ext>
            </a:extLst>
          </p:cNvPr>
          <p:cNvCxnSpPr>
            <a:cxnSpLocks/>
          </p:cNvCxnSpPr>
          <p:nvPr/>
        </p:nvCxnSpPr>
        <p:spPr>
          <a:xfrm rot="5400000">
            <a:off x="1082583" y="3550225"/>
            <a:ext cx="873918" cy="731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8BA5C3C-3ECE-4357-B89A-431441F848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1220" y="3597118"/>
            <a:ext cx="770402" cy="685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BAAC753-EBA8-472B-BD7C-CEC87488AFC0}"/>
              </a:ext>
            </a:extLst>
          </p:cNvPr>
          <p:cNvCxnSpPr/>
          <p:nvPr/>
        </p:nvCxnSpPr>
        <p:spPr>
          <a:xfrm>
            <a:off x="2398233" y="3701524"/>
            <a:ext cx="0" cy="53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 descr="Uma imagem contendo relógio&#10;&#10;Descrição gerada automaticamente">
            <a:extLst>
              <a:ext uri="{FF2B5EF4-FFF2-40B4-BE49-F238E27FC236}">
                <a16:creationId xmlns:a16="http://schemas.microsoft.com/office/drawing/2014/main" id="{65534011-D86E-40E3-AC88-2CD982FCC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638" y="1931998"/>
            <a:ext cx="1721970" cy="1721970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03F0F824-F92F-4E66-9240-CB1A31DF206D}"/>
              </a:ext>
            </a:extLst>
          </p:cNvPr>
          <p:cNvSpPr txBox="1">
            <a:spLocks/>
          </p:cNvSpPr>
          <p:nvPr/>
        </p:nvSpPr>
        <p:spPr>
          <a:xfrm>
            <a:off x="820260" y="1528234"/>
            <a:ext cx="3252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E24195F-D729-4452-B248-AE62EBE65EEA}"/>
              </a:ext>
            </a:extLst>
          </p:cNvPr>
          <p:cNvSpPr txBox="1">
            <a:spLocks/>
          </p:cNvSpPr>
          <p:nvPr/>
        </p:nvSpPr>
        <p:spPr>
          <a:xfrm>
            <a:off x="483708" y="1994621"/>
            <a:ext cx="386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HERO" panose="00000500000000000000" pitchFamily="50" charset="0"/>
            </a:endParaRPr>
          </a:p>
        </p:txBody>
      </p:sp>
      <p:pic>
        <p:nvPicPr>
          <p:cNvPr id="38" name="Imagem 3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C5731E1-B068-4F08-AA28-D5E38D7DFC7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62E5B5B-3AF1-4ED5-83AE-E9369BA67C37}"/>
              </a:ext>
            </a:extLst>
          </p:cNvPr>
          <p:cNvCxnSpPr/>
          <p:nvPr/>
        </p:nvCxnSpPr>
        <p:spPr>
          <a:xfrm>
            <a:off x="3029668" y="2792983"/>
            <a:ext cx="2122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5361669-E6F1-4B71-8DFD-228397D6B273}"/>
              </a:ext>
            </a:extLst>
          </p:cNvPr>
          <p:cNvCxnSpPr/>
          <p:nvPr/>
        </p:nvCxnSpPr>
        <p:spPr>
          <a:xfrm flipH="1">
            <a:off x="7330862" y="4539665"/>
            <a:ext cx="19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4FD8491-68BB-415C-A7A7-5C7AB8BB99C3}"/>
              </a:ext>
            </a:extLst>
          </p:cNvPr>
          <p:cNvCxnSpPr/>
          <p:nvPr/>
        </p:nvCxnSpPr>
        <p:spPr>
          <a:xfrm>
            <a:off x="6146769" y="3110360"/>
            <a:ext cx="0" cy="27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960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Modelagem lógica</a:t>
            </a: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A3FCA4C-2226-478E-A232-5849EDCE34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4FA064-9DE1-4FBA-9421-42BF980E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70" y="1400174"/>
            <a:ext cx="4496605" cy="52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92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838200" y="63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Parâmetros de controle</a:t>
            </a:r>
          </a:p>
        </p:txBody>
      </p:sp>
      <p:pic>
        <p:nvPicPr>
          <p:cNvPr id="3" name="Picture 6" descr="A picture containing large, white&#10;&#10;Description generated with very high confidence">
            <a:extLst>
              <a:ext uri="{FF2B5EF4-FFF2-40B4-BE49-F238E27FC236}">
                <a16:creationId xmlns:a16="http://schemas.microsoft.com/office/drawing/2014/main" id="{68EEE064-24F6-40AF-B52F-CF10E58D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0" y="1642044"/>
            <a:ext cx="4350706" cy="5152134"/>
          </a:xfrm>
          <a:prstGeom prst="rect">
            <a:avLst/>
          </a:prstGeom>
        </p:spPr>
      </p:pic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A734C4-9A42-44FB-A63D-60B995C9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71" y="1708563"/>
            <a:ext cx="7064679" cy="1060646"/>
          </a:xfrm>
          <a:prstGeom prst="rect">
            <a:avLst/>
          </a:prstGeom>
        </p:spPr>
      </p:pic>
      <p:pic>
        <p:nvPicPr>
          <p:cNvPr id="6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A0632E-8D60-44A7-B8D2-62C51410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9" y="2883991"/>
            <a:ext cx="7064678" cy="8306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1A8F633-0F14-42EE-8D52-65FD5257BE47}"/>
              </a:ext>
            </a:extLst>
          </p:cNvPr>
          <p:cNvSpPr/>
          <p:nvPr/>
        </p:nvSpPr>
        <p:spPr>
          <a:xfrm>
            <a:off x="119405" y="1096997"/>
            <a:ext cx="2391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Analytics</a:t>
            </a:r>
          </a:p>
        </p:txBody>
      </p:sp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E2FB1BA-131B-4789-8C33-94777226AF2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5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DB9AD2-FEC0-42F4-BAC6-469367A1506D}"/>
              </a:ext>
            </a:extLst>
          </p:cNvPr>
          <p:cNvSpPr txBox="1">
            <a:spLocks/>
          </p:cNvSpPr>
          <p:nvPr/>
        </p:nvSpPr>
        <p:spPr>
          <a:xfrm>
            <a:off x="2697843" y="367393"/>
            <a:ext cx="69995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Fluxograma do atendimento ao cliente</a:t>
            </a:r>
          </a:p>
        </p:txBody>
      </p:sp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E2FB1BA-131B-4789-8C33-94777226AF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91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>
            <a:extLst>
              <a:ext uri="{FF2B5EF4-FFF2-40B4-BE49-F238E27FC236}">
                <a16:creationId xmlns:a16="http://schemas.microsoft.com/office/drawing/2014/main" id="{A0E446E0-E6F7-4D39-A3CB-C501EB07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44" y="1658364"/>
            <a:ext cx="6178887" cy="4159086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EE493BD-E2B6-44F2-A6D6-01486267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58" y="1655321"/>
            <a:ext cx="6178887" cy="41590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62" y="256282"/>
            <a:ext cx="9172904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Suporte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339463" y="4957402"/>
            <a:ext cx="2637045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Ferramenta Helpdesk.</a:t>
            </a:r>
          </a:p>
        </p:txBody>
      </p:sp>
      <p:pic>
        <p:nvPicPr>
          <p:cNvPr id="4" name="Imagem 3" descr="Uma imagem contendo árvore&#10;&#10;Descrição gerada automaticamente">
            <a:extLst>
              <a:ext uri="{FF2B5EF4-FFF2-40B4-BE49-F238E27FC236}">
                <a16:creationId xmlns:a16="http://schemas.microsoft.com/office/drawing/2014/main" id="{D92BC9CE-C924-4223-A24F-C4F92293C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63" y="1662201"/>
            <a:ext cx="2457450" cy="2505075"/>
          </a:xfrm>
          <a:prstGeom prst="rect">
            <a:avLst/>
          </a:prstGeom>
        </p:spPr>
      </p:pic>
      <p:pic>
        <p:nvPicPr>
          <p:cNvPr id="10" name="Imagem 9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DD3DC68-24A0-488E-9197-2F57E850E2E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A47ADCA-36F8-4550-8FA7-5912AE94D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0140" y="1660443"/>
            <a:ext cx="6217692" cy="414884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927F9B8-1EF6-4523-8153-BD718E079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013" y="1655319"/>
            <a:ext cx="6243907" cy="4144834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4E039E07-29EE-4C74-8F21-9D4E4B97FC3B}"/>
              </a:ext>
            </a:extLst>
          </p:cNvPr>
          <p:cNvSpPr txBox="1">
            <a:spLocks/>
          </p:cNvSpPr>
          <p:nvPr/>
        </p:nvSpPr>
        <p:spPr>
          <a:xfrm>
            <a:off x="1519058" y="3777172"/>
            <a:ext cx="2457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HERO" panose="00000500000000000000" pitchFamily="50" charset="0"/>
              </a:rPr>
              <a:t>Spiceworks</a:t>
            </a:r>
          </a:p>
        </p:txBody>
      </p:sp>
    </p:spTree>
    <p:extLst>
      <p:ext uri="{BB962C8B-B14F-4D97-AF65-F5344CB8AC3E}">
        <p14:creationId xmlns:p14="http://schemas.microsoft.com/office/powerpoint/2010/main" val="4127704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76627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79011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82187 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Larissa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Lucas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Isabella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RO" panose="00000500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HERO" panose="00000500000000000000" pitchFamily="50" charset="0"/>
              </a:rPr>
              <a:t>Julia </a:t>
            </a:r>
          </a:p>
          <a:p>
            <a:pPr algn="ctr"/>
            <a:r>
              <a:rPr lang="pt-BR" sz="2800" dirty="0">
                <a:latin typeface="HERO" panose="00000500000000000000" pitchFamily="50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41572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Manual de instalação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43151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Imagem 1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07B2D08C-8018-40DD-82C2-387D2E41A5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A63BB3-9375-438A-87D6-CBBAACA8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9" y="1970580"/>
            <a:ext cx="5561357" cy="32337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9708BF-7532-45B5-AF9D-21FF0A68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72" y="2034988"/>
            <a:ext cx="5585259" cy="383767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F13CCF9-DBEA-4387-919B-39796E54E25D}"/>
              </a:ext>
            </a:extLst>
          </p:cNvPr>
          <p:cNvCxnSpPr/>
          <p:nvPr/>
        </p:nvCxnSpPr>
        <p:spPr>
          <a:xfrm flipV="1">
            <a:off x="6279931" y="1981697"/>
            <a:ext cx="0" cy="384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078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913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Website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"/>
          <a:stretch/>
        </p:blipFill>
        <p:spPr>
          <a:xfrm>
            <a:off x="5850817" y="2226264"/>
            <a:ext cx="6341183" cy="393100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2EEBB2-004D-463C-B41C-9AD2C75B6F96}"/>
              </a:ext>
            </a:extLst>
          </p:cNvPr>
          <p:cNvSpPr txBox="1"/>
          <p:nvPr/>
        </p:nvSpPr>
        <p:spPr>
          <a:xfrm>
            <a:off x="244443" y="1683388"/>
            <a:ext cx="70517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do institucional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Dashboard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Desafio </a:t>
            </a:r>
            <a:r>
              <a:rPr lang="pt-BR" sz="3200" dirty="0" err="1">
                <a:latin typeface="HERO" panose="00000500000000000000" pitchFamily="50" charset="0"/>
              </a:rPr>
              <a:t>Heatmap</a:t>
            </a: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Demonstração da ferramenta helpdesk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2A0F740-B2A0-4F0E-8A83-24FC92E8FE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45" y="1248059"/>
            <a:ext cx="4819581" cy="436188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9BE4399-B1AD-4D2A-89B7-B8E06B83E693}"/>
              </a:ext>
            </a:extLst>
          </p:cNvPr>
          <p:cNvSpPr txBox="1">
            <a:spLocks/>
          </p:cNvSpPr>
          <p:nvPr/>
        </p:nvSpPr>
        <p:spPr>
          <a:xfrm>
            <a:off x="909406" y="240816"/>
            <a:ext cx="3520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Conclusão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0811979-09EF-4344-8DEF-10359A5CC3D2}"/>
              </a:ext>
            </a:extLst>
          </p:cNvPr>
          <p:cNvSpPr txBox="1">
            <a:spLocks/>
          </p:cNvSpPr>
          <p:nvPr/>
        </p:nvSpPr>
        <p:spPr>
          <a:xfrm>
            <a:off x="673228" y="3245712"/>
            <a:ext cx="70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Integridade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2E37C89-8C16-4662-95BD-6869D35ED5C2}"/>
              </a:ext>
            </a:extLst>
          </p:cNvPr>
          <p:cNvSpPr txBox="1">
            <a:spLocks/>
          </p:cNvSpPr>
          <p:nvPr/>
        </p:nvSpPr>
        <p:spPr>
          <a:xfrm>
            <a:off x="673228" y="1743264"/>
            <a:ext cx="70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Trabalho em equipe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C6F79D6-DD38-4BA5-9935-110C2A2CB5B4}"/>
              </a:ext>
            </a:extLst>
          </p:cNvPr>
          <p:cNvSpPr txBox="1">
            <a:spLocks/>
          </p:cNvSpPr>
          <p:nvPr/>
        </p:nvSpPr>
        <p:spPr>
          <a:xfrm>
            <a:off x="673228" y="4748160"/>
            <a:ext cx="70342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Responsabilidade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C14383-7F9B-4CF1-9904-7086E8DF9108}"/>
              </a:ext>
            </a:extLst>
          </p:cNvPr>
          <p:cNvSpPr txBox="1"/>
          <p:nvPr/>
        </p:nvSpPr>
        <p:spPr>
          <a:xfrm>
            <a:off x="1785257" y="7271657"/>
            <a:ext cx="9224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latin typeface="HERO" panose="00000500000000000000" pitchFamily="50" charset="0"/>
              </a:rPr>
              <a:t>Obrigada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204714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-4.16667E-7 1.37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2.08333E-7 1.158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2.08333E-7 0.943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2.08333E-7 0.718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4.16667E-7 -0.636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                                                      - </a:t>
            </a: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Intervalo de 99 segundos 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HERO" panose="00000500000000000000" pitchFamily="50" charset="0"/>
              </a:rPr>
              <a:t>                                                     </a:t>
            </a:r>
            <a:r>
              <a:rPr lang="pt-BR" sz="2800" dirty="0">
                <a:latin typeface="HERO" panose="00000500000000000000" pitchFamily="50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RO" panose="00000500000000000000" pitchFamily="50" charset="0"/>
              </a:rPr>
              <a:t>- Procon</a:t>
            </a:r>
            <a:endParaRPr lang="pt-BR" sz="2400" dirty="0">
              <a:latin typeface="HE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RO" panose="00000500000000000000" pitchFamily="50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HERO" panose="00000500000000000000" pitchFamily="50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HERO" panose="00000500000000000000" pitchFamily="50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HERO" panose="00000500000000000000" pitchFamily="50" charset="0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HERO" panose="00000500000000000000" pitchFamily="50" charset="0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HERO" panose="00000500000000000000" pitchFamily="50" charset="0"/>
              </a:rPr>
              <a:t>Desenho de solução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HERO" panose="00000500000000000000" pitchFamily="50" charset="0"/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Planejamento</a:t>
            </a:r>
            <a:r>
              <a:rPr lang="en-US" kern="1200" dirty="0">
                <a:solidFill>
                  <a:schemeClr val="tx1"/>
                </a:solidFill>
                <a:latin typeface="HERO" panose="00000500000000000000" pitchFamily="50" charset="0"/>
              </a:rPr>
              <a:t> do </a:t>
            </a:r>
            <a:r>
              <a:rPr lang="pt-BR" kern="1200" dirty="0">
                <a:solidFill>
                  <a:schemeClr val="tx1"/>
                </a:solidFill>
                <a:latin typeface="HERO" panose="00000500000000000000" pitchFamily="50" charset="0"/>
              </a:rPr>
              <a:t>projeto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4235924" y="1690688"/>
            <a:ext cx="7735662" cy="4351338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304E767-7784-4C1C-BA27-C213CB6C2686}"/>
              </a:ext>
            </a:extLst>
          </p:cNvPr>
          <p:cNvSpPr txBox="1"/>
          <p:nvPr/>
        </p:nvSpPr>
        <p:spPr>
          <a:xfrm>
            <a:off x="538655" y="2065863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Ferramenta de gestão</a:t>
            </a:r>
          </a:p>
          <a:p>
            <a:pPr>
              <a:buClr>
                <a:srgbClr val="4772FF"/>
              </a:buClr>
              <a:buSzPct val="80000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Backlog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3200" dirty="0">
              <a:latin typeface="HERO" panose="00000500000000000000" pitchFamily="50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3200" dirty="0">
                <a:latin typeface="HERO" panose="00000500000000000000" pitchFamily="50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6FDDD-77DF-41F6-ACEC-61CAD62E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31808" cy="1325563"/>
          </a:xfrm>
        </p:spPr>
        <p:txBody>
          <a:bodyPr/>
          <a:lstStyle/>
          <a:p>
            <a:r>
              <a:rPr lang="pt-BR" dirty="0">
                <a:latin typeface="HERO" panose="00000500000000000000" pitchFamily="50" charset="0"/>
              </a:rPr>
              <a:t>Ferramenta de planejamento </a:t>
            </a:r>
          </a:p>
        </p:txBody>
      </p:sp>
      <p:pic>
        <p:nvPicPr>
          <p:cNvPr id="4" name="Espaço Reservado para Imagem 7">
            <a:extLst>
              <a:ext uri="{FF2B5EF4-FFF2-40B4-BE49-F238E27FC236}">
                <a16:creationId xmlns:a16="http://schemas.microsoft.com/office/drawing/2014/main" id="{78B0CDEB-2E03-45D5-A9E0-399FF935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922282" y="1525151"/>
            <a:ext cx="3467221" cy="2662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E7BDE8-F8D0-46C5-9B50-B6C61290813C}"/>
              </a:ext>
            </a:extLst>
          </p:cNvPr>
          <p:cNvSpPr txBox="1"/>
          <p:nvPr/>
        </p:nvSpPr>
        <p:spPr>
          <a:xfrm>
            <a:off x="4761186" y="2144110"/>
            <a:ext cx="6778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HERO" panose="00000500000000000000" pitchFamily="50" charset="0"/>
              </a:rPr>
              <a:t>Com o Asana determinamos qual é tema das reuniões, dividimos as função de cada integrante, deixamos o grupo atualizado sobre projeto e é onde definimos as regras do nosso projeto.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F9BCA5-BB5A-4BFD-9EB5-2F5567C98C96}"/>
              </a:ext>
            </a:extLst>
          </p:cNvPr>
          <p:cNvSpPr txBox="1"/>
          <p:nvPr/>
        </p:nvSpPr>
        <p:spPr>
          <a:xfrm>
            <a:off x="1351218" y="5209891"/>
            <a:ext cx="948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ORGANIZAÇÃO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FOCO</a:t>
            </a:r>
            <a:r>
              <a:rPr lang="pt-BR" sz="2400" b="1" dirty="0">
                <a:solidFill>
                  <a:srgbClr val="4186E0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</a:t>
            </a:r>
            <a:r>
              <a:rPr lang="pt-BR" sz="2400" b="1" dirty="0">
                <a:latin typeface="HERO" panose="00000500000000000000" pitchFamily="50" charset="0"/>
              </a:rPr>
              <a:t>  </a:t>
            </a:r>
            <a:r>
              <a:rPr lang="pt-BR" sz="2400" b="1" dirty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CONTROLE</a:t>
            </a:r>
            <a:r>
              <a:rPr lang="pt-BR" sz="2400" b="1" dirty="0">
                <a:solidFill>
                  <a:srgbClr val="EA4E9D"/>
                </a:solidFill>
                <a:latin typeface="HERO" panose="00000500000000000000" pitchFamily="50" charset="0"/>
              </a:rPr>
              <a:t>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- </a:t>
            </a:r>
            <a:r>
              <a:rPr lang="pt-BR" sz="2400" b="1" dirty="0">
                <a:latin typeface="HERO" panose="00000500000000000000" pitchFamily="50" charset="0"/>
              </a:rPr>
              <a:t> </a:t>
            </a:r>
            <a:r>
              <a:rPr lang="pt-BR" sz="2400" b="1" dirty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RO" panose="00000500000000000000" pitchFamily="50" charset="0"/>
              </a:rPr>
              <a:t>GERENCIAMETO</a:t>
            </a:r>
            <a:r>
              <a:rPr lang="pt-BR" sz="2400" b="1" dirty="0">
                <a:solidFill>
                  <a:srgbClr val="EEC300"/>
                </a:solidFill>
                <a:latin typeface="HERO" panose="00000500000000000000" pitchFamily="50" charset="0"/>
              </a:rPr>
              <a:t>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66BC4C1-653A-4EC0-8C52-620D2CA8AAFE}"/>
              </a:ext>
            </a:extLst>
          </p:cNvPr>
          <p:cNvCxnSpPr>
            <a:cxnSpLocks/>
          </p:cNvCxnSpPr>
          <p:nvPr/>
        </p:nvCxnSpPr>
        <p:spPr>
          <a:xfrm>
            <a:off x="1064172" y="6038194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E296DD-DEDC-4666-8665-776C9B75D8BD}"/>
              </a:ext>
            </a:extLst>
          </p:cNvPr>
          <p:cNvCxnSpPr>
            <a:cxnSpLocks/>
          </p:cNvCxnSpPr>
          <p:nvPr/>
        </p:nvCxnSpPr>
        <p:spPr>
          <a:xfrm>
            <a:off x="838199" y="1525151"/>
            <a:ext cx="1072594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9E81C02C-2F98-46FC-9C82-B2460A73A1A1}"/>
              </a:ext>
            </a:extLst>
          </p:cNvPr>
          <p:cNvSpPr txBox="1">
            <a:spLocks/>
          </p:cNvSpPr>
          <p:nvPr/>
        </p:nvSpPr>
        <p:spPr>
          <a:xfrm>
            <a:off x="1517705" y="4199547"/>
            <a:ext cx="2232714" cy="4767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HERO" panose="00000500000000000000" pitchFamily="50" charset="0"/>
              </a:rPr>
              <a:t>Software para gestão de projetos.</a:t>
            </a:r>
          </a:p>
        </p:txBody>
      </p:sp>
      <p:pic>
        <p:nvPicPr>
          <p:cNvPr id="16" name="Imagem 1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C6EA35B-C17F-458F-8FB9-5924A777A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79639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29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1949</TotalTime>
  <Words>404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Hero</vt:lpstr>
      <vt:lpstr>Hero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Planejamento do projeto</vt:lpstr>
      <vt:lpstr>Ferramenta de planejamento </vt:lpstr>
      <vt:lpstr>Ferramenta de organização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 de Suporte </vt:lpstr>
      <vt:lpstr>Manual de instalação </vt:lpstr>
      <vt:lpstr>Website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julia marle</cp:lastModifiedBy>
  <cp:revision>48</cp:revision>
  <dcterms:created xsi:type="dcterms:W3CDTF">2020-05-06T14:24:24Z</dcterms:created>
  <dcterms:modified xsi:type="dcterms:W3CDTF">2020-06-28T22:07:40Z</dcterms:modified>
</cp:coreProperties>
</file>