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60" r:id="rId7"/>
    <p:sldId id="269" r:id="rId8"/>
    <p:sldId id="270" r:id="rId9"/>
    <p:sldId id="261" r:id="rId10"/>
    <p:sldId id="262" r:id="rId11"/>
    <p:sldId id="271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10696-5CC5-4378-B7D5-F21A4F4E8897}" v="345" dt="2020-04-24T15:56:2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marle" userId="450d1bbef5244860" providerId="LiveId" clId="{60410696-5CC5-4378-B7D5-F21A4F4E8897}"/>
    <pc:docChg chg="undo custSel modSld">
      <pc:chgData name="julia marle" userId="450d1bbef5244860" providerId="LiveId" clId="{60410696-5CC5-4378-B7D5-F21A4F4E8897}" dt="2020-04-24T15:56:29.870" v="346" actId="20577"/>
      <pc:docMkLst>
        <pc:docMk/>
      </pc:docMkLst>
      <pc:sldChg chg="modSp addAnim delAnim modAnim">
        <pc:chgData name="julia marle" userId="450d1bbef5244860" providerId="LiveId" clId="{60410696-5CC5-4378-B7D5-F21A4F4E8897}" dt="2020-04-24T15:56:29.870" v="346" actId="20577"/>
        <pc:sldMkLst>
          <pc:docMk/>
          <pc:sldMk cId="1268792719" sldId="258"/>
        </pc:sldMkLst>
        <pc:spChg chg="mod">
          <ac:chgData name="julia marle" userId="450d1bbef5244860" providerId="LiveId" clId="{60410696-5CC5-4378-B7D5-F21A4F4E8897}" dt="2020-04-24T15:56:29.870" v="346" actId="20577"/>
          <ac:spMkLst>
            <pc:docMk/>
            <pc:sldMk cId="1268792719" sldId="258"/>
            <ac:spMk id="6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29:04.095" v="267"/>
        <pc:sldMkLst>
          <pc:docMk/>
          <pc:sldMk cId="1488327079" sldId="259"/>
        </pc:sldMkLst>
        <pc:spChg chg="mod">
          <ac:chgData name="julia marle" userId="450d1bbef5244860" providerId="LiveId" clId="{60410696-5CC5-4378-B7D5-F21A4F4E8897}" dt="2020-04-24T14:29:04.095" v="267"/>
          <ac:spMkLst>
            <pc:docMk/>
            <pc:sldMk cId="1488327079" sldId="259"/>
            <ac:spMk id="4" creationId="{FE989C62-5914-45D9-B2FF-7FB8E76D6324}"/>
          </ac:spMkLst>
        </pc:spChg>
      </pc:sldChg>
      <pc:sldChg chg="modSp modAnim">
        <pc:chgData name="julia marle" userId="450d1bbef5244860" providerId="LiveId" clId="{60410696-5CC5-4378-B7D5-F21A4F4E8897}" dt="2020-04-24T14:30:31.797" v="321" actId="20577"/>
        <pc:sldMkLst>
          <pc:docMk/>
          <pc:sldMk cId="1269980606" sldId="260"/>
        </pc:sldMkLst>
        <pc:spChg chg="mod">
          <ac:chgData name="julia marle" userId="450d1bbef5244860" providerId="LiveId" clId="{60410696-5CC5-4378-B7D5-F21A4F4E8897}" dt="2020-04-24T14:30:31.797" v="321" actId="20577"/>
          <ac:spMkLst>
            <pc:docMk/>
            <pc:sldMk cId="1269980606" sldId="260"/>
            <ac:spMk id="6" creationId="{E3ACB187-7D89-4633-A76D-27ED6A650C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1D4ED22B-60FA-48FB-9429-49428D9D3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3" t="60190" r="27757" b="9412"/>
          <a:stretch/>
        </p:blipFill>
        <p:spPr>
          <a:xfrm>
            <a:off x="3135532" y="3723232"/>
            <a:ext cx="5711927" cy="2084679"/>
          </a:xfrm>
          <a:prstGeom prst="rect">
            <a:avLst/>
          </a:prstGeom>
        </p:spPr>
      </p:pic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2" y="1423170"/>
            <a:ext cx="2411106" cy="21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46549 -0.274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8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Protótipo do Site / Simulador Financeiro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33CEE295-8B68-4E72-8E77-548A33B7E7B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ntendo placar, desenho, relógio&#10;&#10;Descrição gerada automaticamente">
            <a:extLst>
              <a:ext uri="{FF2B5EF4-FFF2-40B4-BE49-F238E27FC236}">
                <a16:creationId xmlns:a16="http://schemas.microsoft.com/office/drawing/2014/main" id="{5DF5D51C-359F-4617-A452-01B73675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6" r="1319" b="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11" name="Imagem 10" descr="Uma imagem contendo texto, placar&#10;&#10;Descrição gerada automaticamente">
            <a:extLst>
              <a:ext uri="{FF2B5EF4-FFF2-40B4-BE49-F238E27FC236}">
                <a16:creationId xmlns:a16="http://schemas.microsoft.com/office/drawing/2014/main" id="{4DC099E3-271D-4053-AB28-D815717716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" r="7500" b="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029D57-35BF-42EE-9D31-EAB20BE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Protótipo da dashboard</a:t>
            </a:r>
          </a:p>
        </p:txBody>
      </p:sp>
    </p:spTree>
    <p:extLst>
      <p:ext uri="{BB962C8B-B14F-4D97-AF65-F5344CB8AC3E}">
        <p14:creationId xmlns:p14="http://schemas.microsoft.com/office/powerpoint/2010/main" val="28093802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BC5E0AB-6EDC-4020-80FC-407DFD0D3C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(Protótipo)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640080" y="640080"/>
            <a:ext cx="2752354" cy="2709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>
                <a:solidFill>
                  <a:srgbClr val="262626"/>
                </a:solidFill>
              </a:rPr>
              <a:t>Arduino e Sensor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24410E01-CFD3-472C-9726-E54607DAA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6AECC232-D7AB-402E-90C7-3E1285C887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915295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4294942" y="2915291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8434720" y="2915292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6364831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10327465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247054" y="4690253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Gabriel Lázaro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4032545" y="4668399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João Baptista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8172322" y="4690252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Larissa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Custódio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10065068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Lucas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Matheus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2139799" y="464654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Isabela Oliveira</a:t>
            </a:r>
          </a:p>
        </p:txBody>
      </p:sp>
      <p:pic>
        <p:nvPicPr>
          <p:cNvPr id="18" name="Imagem 17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AD26FE12-6C3C-42D5-8555-53AADF5A324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D9F8C05-4696-45C8-A76A-B27C44BC7A12}"/>
              </a:ext>
            </a:extLst>
          </p:cNvPr>
          <p:cNvSpPr/>
          <p:nvPr/>
        </p:nvSpPr>
        <p:spPr>
          <a:xfrm>
            <a:off x="2402196" y="2915290"/>
            <a:ext cx="1460763" cy="146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21C1D0-0445-4E7C-A6FE-73D8B2BC5B37}"/>
              </a:ext>
            </a:extLst>
          </p:cNvPr>
          <p:cNvSpPr txBox="1"/>
          <p:nvPr/>
        </p:nvSpPr>
        <p:spPr>
          <a:xfrm>
            <a:off x="6102434" y="468523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Julia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Lima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Transporte publico metroviário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Uso de informações para fins comerciais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1111ADB1-2918-40BD-BC1F-D7866A69CB2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O metro já chegou a transportar 7,8 milhões de pessoas em um dia.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                                                      - </a:t>
            </a: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Intervalo de </a:t>
            </a:r>
            <a:r>
              <a:rPr lang="pt-BR" sz="2400">
                <a:latin typeface="Bariol Bold" panose="02000506040000020003" pitchFamily="2" charset="0"/>
              </a:rPr>
              <a:t>99 segundos </a:t>
            </a:r>
            <a:endParaRPr lang="pt-BR" sz="2400" dirty="0">
              <a:latin typeface="Bariol Bold" panose="02000506040000020003" pitchFamily="2" charset="0"/>
            </a:endParaRP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	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EEEE33B3-A543-423F-AB5D-E72F151DB2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Grandes fluxos de pessoas atrapalhando rotas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Superlotação é a maior reclamação dos usuários do Metrô e da CPTM.</a:t>
            </a:r>
          </a:p>
          <a:p>
            <a:pPr>
              <a:buClr>
                <a:srgbClr val="4772FF"/>
              </a:buClr>
              <a:buSzPct val="80000"/>
            </a:pPr>
            <a:r>
              <a:rPr lang="pt-BR" sz="2400" dirty="0">
                <a:latin typeface="Bariol Bold" panose="02000506040000020003" pitchFamily="2" charset="0"/>
              </a:rPr>
              <a:t>                                                     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- Procon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CB80E98D-A3E9-4C8F-95A5-D3B437CD7F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Sistema Web</a:t>
            </a:r>
          </a:p>
          <a:p>
            <a:pPr>
              <a:buClr>
                <a:srgbClr val="4772FF"/>
              </a:buClr>
              <a:buSzPct val="80000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Diversos tipos de consultas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Possibilidade de ver rotas alternativas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400" dirty="0">
                <a:latin typeface="Bariol Bold" panose="02000506040000020003" pitchFamily="2" charset="0"/>
              </a:rPr>
              <a:t>Aproveitar espaços para comércios e propagandas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14">
            <a:extLst>
              <a:ext uri="{FF2B5EF4-FFF2-40B4-BE49-F238E27FC236}">
                <a16:creationId xmlns:a16="http://schemas.microsoft.com/office/drawing/2014/main" id="{0102D479-09C2-49DB-A04B-2D35F705A0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39" y="2053750"/>
            <a:ext cx="2332204" cy="1636263"/>
          </a:xfrm>
          <a:prstGeom prst="rect">
            <a:avLst/>
          </a:prstGeom>
        </p:spPr>
      </p:pic>
      <p:sp>
        <p:nvSpPr>
          <p:cNvPr id="4" name="CaixaDeTexto 17">
            <a:extLst>
              <a:ext uri="{FF2B5EF4-FFF2-40B4-BE49-F238E27FC236}">
                <a16:creationId xmlns:a16="http://schemas.microsoft.com/office/drawing/2014/main" id="{8654993B-C2B9-4E5E-BA14-277418993EF0}"/>
              </a:ext>
            </a:extLst>
          </p:cNvPr>
          <p:cNvSpPr txBox="1"/>
          <p:nvPr/>
        </p:nvSpPr>
        <p:spPr>
          <a:xfrm>
            <a:off x="3337897" y="3487126"/>
            <a:ext cx="25928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O  sistema web determina com esses dados o nível de circulação de pessoas em um determinado local da estação.</a:t>
            </a:r>
          </a:p>
        </p:txBody>
      </p:sp>
      <p:sp>
        <p:nvSpPr>
          <p:cNvPr id="5" name="CaixaDeTexto 18">
            <a:extLst>
              <a:ext uri="{FF2B5EF4-FFF2-40B4-BE49-F238E27FC236}">
                <a16:creationId xmlns:a16="http://schemas.microsoft.com/office/drawing/2014/main" id="{1B2E5927-A1FF-4781-8F5A-3031D47EFCC5}"/>
              </a:ext>
            </a:extLst>
          </p:cNvPr>
          <p:cNvSpPr txBox="1"/>
          <p:nvPr/>
        </p:nvSpPr>
        <p:spPr>
          <a:xfrm>
            <a:off x="338421" y="3582067"/>
            <a:ext cx="24345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Coleta de dados através de sensor óptico reflexivo em estações do metrô.</a:t>
            </a:r>
          </a:p>
          <a:p>
            <a:endParaRPr lang="pt-BR" sz="1600" dirty="0">
              <a:latin typeface="Bariol Bold" panose="02000506040000020003"/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D90E817B-B8F8-478D-882E-57FF9F8629F6}"/>
              </a:ext>
            </a:extLst>
          </p:cNvPr>
          <p:cNvSpPr txBox="1"/>
          <p:nvPr/>
        </p:nvSpPr>
        <p:spPr>
          <a:xfrm>
            <a:off x="6313814" y="3581069"/>
            <a:ext cx="26004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Assim o metrô utiliza esses dados para tomada de decisões operacionais em suas dependências.</a:t>
            </a:r>
          </a:p>
        </p:txBody>
      </p:sp>
      <p:pic>
        <p:nvPicPr>
          <p:cNvPr id="9" name="Imagem 22">
            <a:extLst>
              <a:ext uri="{FF2B5EF4-FFF2-40B4-BE49-F238E27FC236}">
                <a16:creationId xmlns:a16="http://schemas.microsoft.com/office/drawing/2014/main" id="{CC39A08E-FA5A-4E74-8D88-F67EB85682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538" y="3408574"/>
            <a:ext cx="1953314" cy="1473180"/>
          </a:xfrm>
          <a:prstGeom prst="rect">
            <a:avLst/>
          </a:prstGeom>
        </p:spPr>
      </p:pic>
      <p:sp>
        <p:nvSpPr>
          <p:cNvPr id="10" name="CaixaDeTexto 23">
            <a:extLst>
              <a:ext uri="{FF2B5EF4-FFF2-40B4-BE49-F238E27FC236}">
                <a16:creationId xmlns:a16="http://schemas.microsoft.com/office/drawing/2014/main" id="{5727A1E5-3410-4EFE-A1BA-EFFC3D7A5FF0}"/>
              </a:ext>
            </a:extLst>
          </p:cNvPr>
          <p:cNvSpPr txBox="1"/>
          <p:nvPr/>
        </p:nvSpPr>
        <p:spPr>
          <a:xfrm>
            <a:off x="9489592" y="4962700"/>
            <a:ext cx="270056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 Pode disponibilizar informações para usuários do metrô. Dessa forma, eles podem optar por outras rotas alternativas evitando a lotação desse local.</a:t>
            </a:r>
          </a:p>
        </p:txBody>
      </p:sp>
      <p:sp>
        <p:nvSpPr>
          <p:cNvPr id="11" name="CaixaDeTexto 25">
            <a:extLst>
              <a:ext uri="{FF2B5EF4-FFF2-40B4-BE49-F238E27FC236}">
                <a16:creationId xmlns:a16="http://schemas.microsoft.com/office/drawing/2014/main" id="{A479C050-67C5-4ECD-8E6A-7D6E5F9C68DE}"/>
              </a:ext>
            </a:extLst>
          </p:cNvPr>
          <p:cNvSpPr txBox="1"/>
          <p:nvPr/>
        </p:nvSpPr>
        <p:spPr>
          <a:xfrm>
            <a:off x="9528661" y="1578047"/>
            <a:ext cx="253746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>
                <a:latin typeface="Bariol Bold" panose="02000506040000020003"/>
                <a:cs typeface="Arial"/>
              </a:rPr>
              <a:t>Pode comercializar informações para empresas obterem posicionamento estratégico de franquias e marketing em tais locais.</a:t>
            </a:r>
          </a:p>
        </p:txBody>
      </p:sp>
      <p:pic>
        <p:nvPicPr>
          <p:cNvPr id="12" name="Imagem 26">
            <a:extLst>
              <a:ext uri="{FF2B5EF4-FFF2-40B4-BE49-F238E27FC236}">
                <a16:creationId xmlns:a16="http://schemas.microsoft.com/office/drawing/2014/main" id="{647E4D12-9DDE-4349-B506-7A31C7D50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13" y="136798"/>
            <a:ext cx="1633444" cy="1432287"/>
          </a:xfrm>
          <a:prstGeom prst="rect">
            <a:avLst/>
          </a:prstGeom>
        </p:spPr>
      </p:pic>
      <p:cxnSp>
        <p:nvCxnSpPr>
          <p:cNvPr id="13" name="Conector de Seta Reta 29">
            <a:extLst>
              <a:ext uri="{FF2B5EF4-FFF2-40B4-BE49-F238E27FC236}">
                <a16:creationId xmlns:a16="http://schemas.microsoft.com/office/drawing/2014/main" id="{FBACC7EF-E345-46C0-B2CA-72CAA9BF616D}"/>
              </a:ext>
            </a:extLst>
          </p:cNvPr>
          <p:cNvCxnSpPr/>
          <p:nvPr/>
        </p:nvCxnSpPr>
        <p:spPr>
          <a:xfrm flipV="1">
            <a:off x="2670662" y="2844171"/>
            <a:ext cx="649302" cy="58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31">
            <a:extLst>
              <a:ext uri="{FF2B5EF4-FFF2-40B4-BE49-F238E27FC236}">
                <a16:creationId xmlns:a16="http://schemas.microsoft.com/office/drawing/2014/main" id="{B99DA12C-D861-481E-9560-876B08420FA1}"/>
              </a:ext>
            </a:extLst>
          </p:cNvPr>
          <p:cNvCxnSpPr/>
          <p:nvPr/>
        </p:nvCxnSpPr>
        <p:spPr>
          <a:xfrm>
            <a:off x="5752677" y="2866756"/>
            <a:ext cx="696927" cy="3725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27">
            <a:extLst>
              <a:ext uri="{FF2B5EF4-FFF2-40B4-BE49-F238E27FC236}">
                <a16:creationId xmlns:a16="http://schemas.microsoft.com/office/drawing/2014/main" id="{0210B87B-0C39-4E12-8DB3-C3541A192EE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14" y="2101699"/>
            <a:ext cx="2078269" cy="14751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CF106F-3221-4973-889E-01689AEE6145}"/>
              </a:ext>
            </a:extLst>
          </p:cNvPr>
          <p:cNvSpPr txBox="1"/>
          <p:nvPr/>
        </p:nvSpPr>
        <p:spPr>
          <a:xfrm>
            <a:off x="219075" y="230916"/>
            <a:ext cx="45148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 HLD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1" name="Conector de Seta Reta 31">
            <a:extLst>
              <a:ext uri="{FF2B5EF4-FFF2-40B4-BE49-F238E27FC236}">
                <a16:creationId xmlns:a16="http://schemas.microsoft.com/office/drawing/2014/main" id="{51107802-5A8F-47FF-8AC7-D70854D9846D}"/>
              </a:ext>
            </a:extLst>
          </p:cNvPr>
          <p:cNvCxnSpPr>
            <a:cxnSpLocks/>
          </p:cNvCxnSpPr>
          <p:nvPr/>
        </p:nvCxnSpPr>
        <p:spPr>
          <a:xfrm flipV="1">
            <a:off x="8943551" y="2060856"/>
            <a:ext cx="563577" cy="3487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31">
            <a:extLst>
              <a:ext uri="{FF2B5EF4-FFF2-40B4-BE49-F238E27FC236}">
                <a16:creationId xmlns:a16="http://schemas.microsoft.com/office/drawing/2014/main" id="{A8295EC0-BBD2-4210-8CA5-472B12AD2021}"/>
              </a:ext>
            </a:extLst>
          </p:cNvPr>
          <p:cNvCxnSpPr>
            <a:cxnSpLocks/>
          </p:cNvCxnSpPr>
          <p:nvPr/>
        </p:nvCxnSpPr>
        <p:spPr>
          <a:xfrm>
            <a:off x="9019752" y="4047856"/>
            <a:ext cx="630252" cy="299000"/>
          </a:xfrm>
          <a:prstGeom prst="straightConnector1">
            <a:avLst/>
          </a:prstGeom>
          <a:ln w="38100">
            <a:solidFill>
              <a:srgbClr val="6159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table, rack&#10;&#10;Description generated with very high confidence">
            <a:extLst>
              <a:ext uri="{FF2B5EF4-FFF2-40B4-BE49-F238E27FC236}">
                <a16:creationId xmlns:a16="http://schemas.microsoft.com/office/drawing/2014/main" id="{BB088FC8-76AB-4356-AAC5-4A0F18D8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" y="1943100"/>
            <a:ext cx="17430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94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C9C4005E-2F81-4A96-8637-9041F2C7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49" y="602685"/>
            <a:ext cx="916097" cy="905658"/>
          </a:xfrm>
          <a:prstGeom prst="rect">
            <a:avLst/>
          </a:prstGeom>
        </p:spPr>
      </p:pic>
      <p:pic>
        <p:nvPicPr>
          <p:cNvPr id="4" name="Picture 4" descr="A picture containing hat&#10;&#10;Description generated with very high confidence">
            <a:extLst>
              <a:ext uri="{FF2B5EF4-FFF2-40B4-BE49-F238E27FC236}">
                <a16:creationId xmlns:a16="http://schemas.microsoft.com/office/drawing/2014/main" id="{96DD5217-636A-4DED-9BAF-D7504946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04" y="545534"/>
            <a:ext cx="845768" cy="896134"/>
          </a:xfrm>
          <a:prstGeom prst="rect">
            <a:avLst/>
          </a:prstGeom>
        </p:spPr>
      </p:pic>
      <p:pic>
        <p:nvPicPr>
          <p:cNvPr id="8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064B4548-1A3C-4463-8918-336401E6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532" y="2966841"/>
            <a:ext cx="759914" cy="739037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66932E1-D5D5-45C6-87B1-18C8EF611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989" y="3972274"/>
            <a:ext cx="603337" cy="582461"/>
          </a:xfrm>
          <a:prstGeom prst="rect">
            <a:avLst/>
          </a:prstGeom>
        </p:spPr>
      </p:pic>
      <p:pic>
        <p:nvPicPr>
          <p:cNvPr id="15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BAA65151-81FE-4ABE-9F44-817DC8B6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086" y="4082441"/>
            <a:ext cx="697283" cy="676407"/>
          </a:xfrm>
          <a:prstGeom prst="rect">
            <a:avLst/>
          </a:prstGeom>
        </p:spPr>
      </p:pic>
      <p:pic>
        <p:nvPicPr>
          <p:cNvPr id="17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3D9E1E59-F1BA-4234-A29C-F993A4229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4" y="5145462"/>
            <a:ext cx="1073063" cy="1052187"/>
          </a:xfrm>
          <a:prstGeom prst="rect">
            <a:avLst/>
          </a:prstGeom>
        </p:spPr>
      </p:pic>
      <p:pic>
        <p:nvPicPr>
          <p:cNvPr id="20" name="Picture 20" descr="A picture containing monitor, clock&#10;&#10;Description generated with very high confidence">
            <a:extLst>
              <a:ext uri="{FF2B5EF4-FFF2-40B4-BE49-F238E27FC236}">
                <a16:creationId xmlns:a16="http://schemas.microsoft.com/office/drawing/2014/main" id="{8618EC6E-DC1E-4641-A140-CFE9E0F44B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098" y="4462313"/>
            <a:ext cx="979119" cy="968681"/>
          </a:xfrm>
          <a:prstGeom prst="rect">
            <a:avLst/>
          </a:prstGeom>
        </p:spPr>
      </p:pic>
      <p:pic>
        <p:nvPicPr>
          <p:cNvPr id="22" name="Picture 15" descr="A picture containing computer, clock&#10;&#10;Description generated with very high confidence">
            <a:extLst>
              <a:ext uri="{FF2B5EF4-FFF2-40B4-BE49-F238E27FC236}">
                <a16:creationId xmlns:a16="http://schemas.microsoft.com/office/drawing/2014/main" id="{0AAE5FE1-B577-4311-BC7B-6B219E8C3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486" y="4013025"/>
            <a:ext cx="697283" cy="676407"/>
          </a:xfrm>
          <a:prstGeom prst="rect">
            <a:avLst/>
          </a:prstGeom>
        </p:spPr>
      </p:pic>
      <p:pic>
        <p:nvPicPr>
          <p:cNvPr id="23" name="Picture 17" descr="A picture containing clock, sign&#10;&#10;Description generated with very high confidence">
            <a:extLst>
              <a:ext uri="{FF2B5EF4-FFF2-40B4-BE49-F238E27FC236}">
                <a16:creationId xmlns:a16="http://schemas.microsoft.com/office/drawing/2014/main" id="{6925DDDC-A57E-47DC-BE75-2C88B08F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96" y="5085828"/>
            <a:ext cx="1073063" cy="1052187"/>
          </a:xfrm>
          <a:prstGeom prst="rect">
            <a:avLst/>
          </a:prstGeom>
        </p:spPr>
      </p:pic>
      <p:pic>
        <p:nvPicPr>
          <p:cNvPr id="28" name="Picture 28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7C373DA-7D3E-48BE-A463-5BBF514516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6894" y="4336440"/>
            <a:ext cx="1093940" cy="1062625"/>
          </a:xfrm>
          <a:prstGeom prst="rect">
            <a:avLst/>
          </a:prstGeom>
        </p:spPr>
      </p:pic>
      <p:pic>
        <p:nvPicPr>
          <p:cNvPr id="30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EF897A8F-EF37-4ED0-969D-0AC4E0F62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7414" y="3960656"/>
            <a:ext cx="603337" cy="582461"/>
          </a:xfrm>
          <a:prstGeom prst="rect">
            <a:avLst/>
          </a:prstGeom>
        </p:spPr>
      </p:pic>
      <p:pic>
        <p:nvPicPr>
          <p:cNvPr id="31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0C8C51D3-5629-44D5-ACAF-9813D3F0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82" y="3998932"/>
            <a:ext cx="352817" cy="352818"/>
          </a:xfrm>
          <a:prstGeom prst="rect">
            <a:avLst/>
          </a:prstGeom>
        </p:spPr>
      </p:pic>
      <p:pic>
        <p:nvPicPr>
          <p:cNvPr id="3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FE04FF3C-2398-4149-9AD6-76E63FBD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278" y="3957178"/>
            <a:ext cx="352817" cy="35281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C1FA22-3AB9-444A-86D1-31AE7C01C845}"/>
              </a:ext>
            </a:extLst>
          </p:cNvPr>
          <p:cNvSpPr/>
          <p:nvPr/>
        </p:nvSpPr>
        <p:spPr>
          <a:xfrm>
            <a:off x="3212534" y="233166"/>
            <a:ext cx="5374578" cy="229970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2F9AE1C-BDB0-43AE-B534-B25A14CD4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2491" y="1558056"/>
            <a:ext cx="1229639" cy="124007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294BBD9-6F1C-430E-8255-7D1F0666FFE2}"/>
              </a:ext>
            </a:extLst>
          </p:cNvPr>
          <p:cNvSpPr/>
          <p:nvPr/>
        </p:nvSpPr>
        <p:spPr>
          <a:xfrm>
            <a:off x="164533" y="3833615"/>
            <a:ext cx="58127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95BD2C-54D5-4A78-917B-90D83157E706}"/>
              </a:ext>
            </a:extLst>
          </p:cNvPr>
          <p:cNvSpPr/>
          <p:nvPr/>
        </p:nvSpPr>
        <p:spPr>
          <a:xfrm>
            <a:off x="6251008" y="3833615"/>
            <a:ext cx="5774628" cy="289025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0BC5B-3FFC-4392-A9B6-757388129991}"/>
              </a:ext>
            </a:extLst>
          </p:cNvPr>
          <p:cNvSpPr txBox="1"/>
          <p:nvPr/>
        </p:nvSpPr>
        <p:spPr>
          <a:xfrm>
            <a:off x="5505450" y="2609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Internet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3BB227-4023-48A8-A13B-A13FBC7A454E}"/>
              </a:ext>
            </a:extLst>
          </p:cNvPr>
          <p:cNvSpPr txBox="1"/>
          <p:nvPr/>
        </p:nvSpPr>
        <p:spPr>
          <a:xfrm>
            <a:off x="6600825" y="1438274"/>
            <a:ext cx="15525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BD SQL </a:t>
            </a:r>
            <a:r>
              <a:rPr lang="en-US">
                <a:cs typeface="Calibri"/>
              </a:rPr>
              <a:t>Server</a:t>
            </a:r>
            <a:endParaRPr lang="en-US" dirty="0"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55A446-465D-4677-88F0-C425379299B1}"/>
              </a:ext>
            </a:extLst>
          </p:cNvPr>
          <p:cNvSpPr txBox="1"/>
          <p:nvPr/>
        </p:nvSpPr>
        <p:spPr>
          <a:xfrm>
            <a:off x="3457575" y="1438274"/>
            <a:ext cx="22288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Servidor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Aplicação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Node JS/HTML/CSS/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C80C91-3390-47AB-A27E-50A09ADC45FA}"/>
              </a:ext>
            </a:extLst>
          </p:cNvPr>
          <p:cNvSpPr txBox="1"/>
          <p:nvPr/>
        </p:nvSpPr>
        <p:spPr>
          <a:xfrm>
            <a:off x="5086350" y="2381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Microsoft Azure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D93A20-A4FC-4FDA-9987-B7D933CF9EEA}"/>
              </a:ext>
            </a:extLst>
          </p:cNvPr>
          <p:cNvCxnSpPr/>
          <p:nvPr/>
        </p:nvCxnSpPr>
        <p:spPr>
          <a:xfrm flipH="1">
            <a:off x="3619500" y="2343150"/>
            <a:ext cx="1552575" cy="5238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0B5DF8-A8CE-417F-9644-742D8278B9FE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409825"/>
            <a:ext cx="1590675" cy="6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68223C-F02F-48BD-95E3-1EFF183A0A46}"/>
              </a:ext>
            </a:extLst>
          </p:cNvPr>
          <p:cNvCxnSpPr>
            <a:cxnSpLocks/>
          </p:cNvCxnSpPr>
          <p:nvPr/>
        </p:nvCxnSpPr>
        <p:spPr>
          <a:xfrm flipH="1">
            <a:off x="1645508" y="3590925"/>
            <a:ext cx="888914" cy="44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5F15E11-7480-4407-B7EE-742402999DA3}"/>
              </a:ext>
            </a:extLst>
          </p:cNvPr>
          <p:cNvCxnSpPr>
            <a:cxnSpLocks/>
          </p:cNvCxnSpPr>
          <p:nvPr/>
        </p:nvCxnSpPr>
        <p:spPr>
          <a:xfrm flipH="1">
            <a:off x="7639050" y="3629025"/>
            <a:ext cx="847725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1585C610-DE9E-4AB7-82E6-30F77B40F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2617" y="4466967"/>
            <a:ext cx="941174" cy="930877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5E4F68-6F95-419C-92F4-9D98F16F7BA7}"/>
              </a:ext>
            </a:extLst>
          </p:cNvPr>
          <p:cNvCxnSpPr>
            <a:cxnSpLocks/>
          </p:cNvCxnSpPr>
          <p:nvPr/>
        </p:nvCxnSpPr>
        <p:spPr>
          <a:xfrm flipH="1">
            <a:off x="3582944" y="4944505"/>
            <a:ext cx="883251" cy="6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A9A3065-C7A0-4C38-8E0A-0E33E5B97808}"/>
              </a:ext>
            </a:extLst>
          </p:cNvPr>
          <p:cNvSpPr txBox="1"/>
          <p:nvPr/>
        </p:nvSpPr>
        <p:spPr>
          <a:xfrm>
            <a:off x="4015433" y="5445469"/>
            <a:ext cx="20223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Arduino Uno + </a:t>
            </a:r>
            <a:r>
              <a:rPr lang="en-US">
                <a:cs typeface="Calibri"/>
              </a:rPr>
              <a:t>protoboard +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Sensor Óptico Reflexivo TCRT5000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B3E5D-68B3-4551-8780-638820382FFA}"/>
              </a:ext>
            </a:extLst>
          </p:cNvPr>
          <p:cNvSpPr txBox="1"/>
          <p:nvPr/>
        </p:nvSpPr>
        <p:spPr>
          <a:xfrm>
            <a:off x="2027795" y="5437745"/>
            <a:ext cx="18267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Notebook HP </a:t>
            </a:r>
            <a:r>
              <a:rPr lang="en-US">
                <a:ea typeface="+mn-lt"/>
                <a:cs typeface="+mn-lt"/>
              </a:rPr>
              <a:t> Core i5 16GB </a:t>
            </a:r>
            <a:r>
              <a:rPr lang="en-US" dirty="0">
                <a:ea typeface="+mn-lt"/>
                <a:cs typeface="+mn-lt"/>
              </a:rPr>
              <a:t>RAM Com Node JS e IDE Arduino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7AE5C-DF28-439B-BE35-5DC47C1BB965}"/>
              </a:ext>
            </a:extLst>
          </p:cNvPr>
          <p:cNvSpPr txBox="1"/>
          <p:nvPr/>
        </p:nvSpPr>
        <p:spPr>
          <a:xfrm>
            <a:off x="624530" y="6255092"/>
            <a:ext cx="1075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621D75-B773-47D4-A476-140200C4BA6E}"/>
              </a:ext>
            </a:extLst>
          </p:cNvPr>
          <p:cNvSpPr txBox="1"/>
          <p:nvPr/>
        </p:nvSpPr>
        <p:spPr>
          <a:xfrm>
            <a:off x="428882" y="4679606"/>
            <a:ext cx="1507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6A25F8-8458-477C-8458-87DFAAC61CEC}"/>
              </a:ext>
            </a:extLst>
          </p:cNvPr>
          <p:cNvSpPr txBox="1"/>
          <p:nvPr/>
        </p:nvSpPr>
        <p:spPr>
          <a:xfrm>
            <a:off x="6689638" y="625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LAN/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8F7379-31D2-4A47-8A13-AD8B26349745}"/>
              </a:ext>
            </a:extLst>
          </p:cNvPr>
          <p:cNvSpPr txBox="1"/>
          <p:nvPr/>
        </p:nvSpPr>
        <p:spPr>
          <a:xfrm>
            <a:off x="6458979" y="4643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Roteador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Wifi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87463F-968A-4300-91C2-F18A0BEFA53E}"/>
              </a:ext>
            </a:extLst>
          </p:cNvPr>
          <p:cNvSpPr txBox="1"/>
          <p:nvPr/>
        </p:nvSpPr>
        <p:spPr>
          <a:xfrm>
            <a:off x="9603773" y="5321643"/>
            <a:ext cx="2428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Notebook / Desktop Core i5 8GB RAM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4FEFAA-5CC9-4834-8380-E12F2143316A}"/>
              </a:ext>
            </a:extLst>
          </p:cNvPr>
          <p:cNvSpPr txBox="1"/>
          <p:nvPr/>
        </p:nvSpPr>
        <p:spPr>
          <a:xfrm>
            <a:off x="200025" y="230916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Desenho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solução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técnica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LLD</a:t>
            </a:r>
            <a:endParaRPr lang="en-US" sz="24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3" name="Picture 4" descr="A picture containing graphics, drawing&#10;&#10;Description generated with very high confidence">
            <a:extLst>
              <a:ext uri="{FF2B5EF4-FFF2-40B4-BE49-F238E27FC236}">
                <a16:creationId xmlns:a16="http://schemas.microsoft.com/office/drawing/2014/main" id="{323BE64C-FC1A-4682-B67B-8E178BCEC1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3459" y="5986048"/>
            <a:ext cx="580768" cy="539120"/>
          </a:xfrm>
          <a:prstGeom prst="rect">
            <a:avLst/>
          </a:prstGeom>
        </p:spPr>
      </p:pic>
      <p:pic>
        <p:nvPicPr>
          <p:cNvPr id="7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E748DBF-D97E-452A-8E4A-932D64247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52131" y="5990968"/>
            <a:ext cx="652849" cy="611661"/>
          </a:xfrm>
          <a:prstGeom prst="rect">
            <a:avLst/>
          </a:prstGeom>
        </p:spPr>
      </p:pic>
      <p:pic>
        <p:nvPicPr>
          <p:cNvPr id="10" name="Picture 11" descr="A picture containing graphics, room, device, drawing&#10;&#10;Description generated with very high confidence">
            <a:extLst>
              <a:ext uri="{FF2B5EF4-FFF2-40B4-BE49-F238E27FC236}">
                <a16:creationId xmlns:a16="http://schemas.microsoft.com/office/drawing/2014/main" id="{2BEDA4CC-8656-4013-8C69-8D56D825B5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82466" y="6041681"/>
            <a:ext cx="580769" cy="508690"/>
          </a:xfrm>
          <a:prstGeom prst="rect">
            <a:avLst/>
          </a:prstGeom>
        </p:spPr>
      </p:pic>
      <p:pic>
        <p:nvPicPr>
          <p:cNvPr id="45" name="Picture 8" descr="A picture containing room&#10;&#10;Description generated with very high confidence">
            <a:extLst>
              <a:ext uri="{FF2B5EF4-FFF2-40B4-BE49-F238E27FC236}">
                <a16:creationId xmlns:a16="http://schemas.microsoft.com/office/drawing/2014/main" id="{496D9542-5085-49DF-8D77-8C953310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07" y="2966840"/>
            <a:ext cx="759914" cy="73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30039-8792-41FE-892B-18D5A986DADE}"/>
              </a:ext>
            </a:extLst>
          </p:cNvPr>
          <p:cNvSpPr txBox="1"/>
          <p:nvPr/>
        </p:nvSpPr>
        <p:spPr>
          <a:xfrm>
            <a:off x="8458200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cliente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A5687-48A8-40F5-9BFE-A3E9F2C5E338}"/>
              </a:ext>
            </a:extLst>
          </p:cNvPr>
          <p:cNvSpPr txBox="1"/>
          <p:nvPr/>
        </p:nvSpPr>
        <p:spPr>
          <a:xfrm>
            <a:off x="3714750" y="3876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Camada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alibri"/>
              </a:rPr>
              <a:t> da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cs typeface="Calibri"/>
              </a:rPr>
              <a:t>estação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Backlog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594110" y="2121763"/>
            <a:ext cx="3764826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completo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r>
              <a:rPr lang="en-US"/>
              <a:t>Backlog por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rgbClr val="4772FF"/>
              </a:buClr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Imagem 2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59A68F05-1D84-4CD4-A095-E10372FD04A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740" y="365125"/>
            <a:ext cx="599846" cy="5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273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Backlog</vt:lpstr>
      <vt:lpstr>Protótipo do Site / Simulador Financeiro</vt:lpstr>
      <vt:lpstr>Protótipo da dashboard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Henrique Lazaro</dc:creator>
  <cp:lastModifiedBy>julia marle</cp:lastModifiedBy>
  <cp:revision>1</cp:revision>
  <dcterms:created xsi:type="dcterms:W3CDTF">2020-04-21T19:08:24Z</dcterms:created>
  <dcterms:modified xsi:type="dcterms:W3CDTF">2020-04-24T15:56:32Z</dcterms:modified>
</cp:coreProperties>
</file>