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7" r:id="rId4"/>
    <p:sldId id="258" r:id="rId5"/>
    <p:sldId id="259" r:id="rId6"/>
    <p:sldId id="260" r:id="rId7"/>
    <p:sldId id="269" r:id="rId8"/>
    <p:sldId id="261" r:id="rId9"/>
    <p:sldId id="286" r:id="rId10"/>
    <p:sldId id="287" r:id="rId11"/>
    <p:sldId id="280" r:id="rId12"/>
    <p:sldId id="281" r:id="rId13"/>
    <p:sldId id="274" r:id="rId14"/>
    <p:sldId id="270" r:id="rId15"/>
    <p:sldId id="288" r:id="rId16"/>
    <p:sldId id="289" r:id="rId17"/>
    <p:sldId id="290" r:id="rId18"/>
    <p:sldId id="294" r:id="rId19"/>
    <p:sldId id="293" r:id="rId20"/>
    <p:sldId id="262" r:id="rId21"/>
    <p:sldId id="284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C300"/>
    <a:srgbClr val="EA4E9D"/>
    <a:srgbClr val="4186E0"/>
    <a:srgbClr val="37C5AB"/>
    <a:srgbClr val="477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94660"/>
  </p:normalViewPr>
  <p:slideViewPr>
    <p:cSldViewPr snapToGrid="0">
      <p:cViewPr>
        <p:scale>
          <a:sx n="100" d="100"/>
          <a:sy n="10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F7DB7-5B35-44EF-86DD-30F04B6260EF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01E5D-22E1-409D-978D-51D8318BAF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454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400BD-9364-4542-B3B8-B20F2E3EB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873CEC-DA35-4740-8A61-A3A0188ED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5003D9-FBFB-4F94-945A-8ED404B0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C137A8-3B8D-41F6-8DA7-BB159C11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EDD8D5-10B4-4AD2-94C0-8CC90B0E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88700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B512D-E31D-46B8-AED8-1384E012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268CE1-D804-485D-B041-C02AF289A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AE147F-246B-4A62-B614-4ED0B49C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4A1289-2A3B-43DF-A88E-856BA05C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CCB1B1-B63B-4DDA-A07D-B923B4FD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44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DE9194-AAE9-4FBD-833E-196D12FF9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98BBDF-43E2-4123-B020-C0E87DFC2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88496F-21A1-4867-89C8-24A15091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CB0EED-4169-4F55-AABC-83B0083BE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A44360-9954-4366-9DFE-37E043EC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60498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FB9CA-8817-4623-8314-43D0B0420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4DAE25-ECFA-4E2A-B685-2E80978CC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78C1FE-4793-468C-A2A8-7A8F4CAA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57C311-50C0-4D33-9B1A-D102D1E4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D55A3B-DA4F-4ADC-947B-0FDDD27B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79577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66884-7F44-49E4-9EEA-A55416F5C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A4DA4A-0283-4EC2-8B1B-0DB5B5397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A6812-8359-4224-AFD3-DD202A27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107B96-C07A-40BA-8064-B6C7D47D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E06953-C9DB-4130-9D34-6322CC20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31538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70177-D9D2-48C0-A765-9BF3A1D4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617A38-908F-4D52-97F9-1D495A13F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C7F04D-54BC-4513-BED2-CA6FC90C8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995A88-A016-49DC-B3F7-2BAC3DA2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DDC362-5BA3-4E2C-B10A-3B1023C1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1EB59B-44EE-42DB-BED9-4A308DB6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50053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C0DF2-1966-4DFC-B1FF-96F9412A2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DAE658-40F3-4821-A1B8-764117C96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491A34-2F0D-4D6D-9733-C3B1F94EB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375C506-E3B0-4B50-85D4-DC0E365DC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F3BD821-C3B0-47F9-B351-C8C70F117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61AE3C-1D88-4CEE-BD2B-E84C4A66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D5C9D5-9496-4A97-ACAB-D9600D77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DA2A1E3-C4CD-4A24-B431-8DC8CF74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94209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55689-4581-48B4-9231-ED3FD4B6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CFA9555-26C8-4611-B3FF-00B1DD1F0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0DA7C-9E8E-4D55-AD08-D2FB040C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DFAFD2-D30F-43F9-A178-3B98CFFCD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1384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4805BE4-7D8A-4F3B-AF09-B23556B19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C7962C-1C37-410B-928B-EC4394A1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676CA6-5298-492B-8772-BF5C8801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71970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2545D-6C7A-49E4-B78C-432C615B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0BF0F-0FF1-473E-A397-C0DC6FF6C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10FB36-4B7C-4290-952D-FC6656257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140823-F553-4073-9A32-609B02EAF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FDF06E-F6B4-4574-9519-79BFC3F0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5BEF34-C441-4CFF-85DB-F14BA838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28481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481DA-5305-4144-81EE-1EC66F4A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BA59EB9-50A0-49C1-929E-DC1B47B79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F69533-AF43-4FDA-B36D-A92376102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AA6ADC-1FD3-4F65-BE33-4556B4D1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F1ECA1-2E21-499E-B71D-B62AE429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04A49C-3E0F-4453-984C-6FA4C91A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56591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8680E1-001F-4B66-B451-DECF5073E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609213-677B-475F-A7E1-999DAEB76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34154C-4702-4B9D-A188-D07FD7999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003F1-72A3-4565-B369-F67C067E940D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082591-8639-4794-8ACA-2716BF28C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B09B1A-0F6E-47F6-9031-DD65138F5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38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39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8.png"/><Relationship Id="rId2" Type="http://schemas.openxmlformats.org/officeDocument/2006/relationships/image" Target="../media/image24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1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1.png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111ADB1-2918-40BD-BC1F-D7866A69CB2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941" y="508770"/>
            <a:ext cx="2411106" cy="218213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7E4ED42-A2C9-4FD3-9EB6-7C897E55641A}"/>
              </a:ext>
            </a:extLst>
          </p:cNvPr>
          <p:cNvSpPr txBox="1"/>
          <p:nvPr/>
        </p:nvSpPr>
        <p:spPr>
          <a:xfrm>
            <a:off x="3170933" y="3100243"/>
            <a:ext cx="59784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RO" panose="00000500000000000000" pitchFamily="50" charset="0"/>
                <a:cs typeface="DokChampa" panose="020B0502040204020203" pitchFamily="34" charset="-34"/>
              </a:rPr>
              <a:t>SYNERGY</a:t>
            </a:r>
          </a:p>
          <a:p>
            <a:pPr algn="ctr"/>
            <a:r>
              <a:rPr lang="pt-BR" sz="4000" kern="1900" spc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RO" panose="00000500000000000000" pitchFamily="50" charset="0"/>
                <a:cs typeface="DokChampa" panose="020B0502040204020203" pitchFamily="34" charset="-34"/>
              </a:rPr>
              <a:t>SOLUTIONS </a:t>
            </a:r>
          </a:p>
        </p:txBody>
      </p:sp>
    </p:spTree>
    <p:extLst>
      <p:ext uri="{BB962C8B-B14F-4D97-AF65-F5344CB8AC3E}">
        <p14:creationId xmlns:p14="http://schemas.microsoft.com/office/powerpoint/2010/main" val="6239550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85185E-6 L 0.46692 -0.1379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46" y="-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6FDDD-77DF-41F6-ACEC-61CAD62EA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172904" cy="1325563"/>
          </a:xfrm>
        </p:spPr>
        <p:txBody>
          <a:bodyPr/>
          <a:lstStyle/>
          <a:p>
            <a:r>
              <a:rPr lang="pt-BR" dirty="0">
                <a:latin typeface="HERO" panose="00000500000000000000" pitchFamily="50" charset="0"/>
              </a:rPr>
              <a:t>Ferramenta de organização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1E7BDE8-F8D0-46C5-9B50-B6C61290813C}"/>
              </a:ext>
            </a:extLst>
          </p:cNvPr>
          <p:cNvSpPr txBox="1"/>
          <p:nvPr/>
        </p:nvSpPr>
        <p:spPr>
          <a:xfrm>
            <a:off x="4761186" y="2144110"/>
            <a:ext cx="65926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HERO" panose="00000500000000000000" pitchFamily="50" charset="0"/>
              </a:rPr>
              <a:t>Com o Git Hub criamos repositórios para manter a documentação atualizada e disponível para todos do grupo.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F9BCA5-BB5A-4BFD-9EB5-2F5567C98C96}"/>
              </a:ext>
            </a:extLst>
          </p:cNvPr>
          <p:cNvSpPr txBox="1"/>
          <p:nvPr/>
        </p:nvSpPr>
        <p:spPr>
          <a:xfrm>
            <a:off x="1339463" y="5387955"/>
            <a:ext cx="9428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7C5A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RO" panose="00000500000000000000" pitchFamily="50" charset="0"/>
              </a:rPr>
              <a:t>ORGANIZAÇÃO</a:t>
            </a:r>
            <a:r>
              <a:rPr lang="pt-BR" sz="2400" b="1" dirty="0">
                <a:latin typeface="HERO" panose="00000500000000000000" pitchFamily="50" charset="0"/>
              </a:rPr>
              <a:t>  </a:t>
            </a:r>
            <a:r>
              <a:rPr lang="pt-BR" sz="2400" b="1" dirty="0">
                <a:solidFill>
                  <a:schemeClr val="bg1">
                    <a:lumMod val="75000"/>
                  </a:schemeClr>
                </a:solidFill>
                <a:latin typeface="HERO" panose="00000500000000000000" pitchFamily="50" charset="0"/>
              </a:rPr>
              <a:t>-</a:t>
            </a:r>
            <a:r>
              <a:rPr lang="pt-BR" sz="2400" b="1" dirty="0">
                <a:latin typeface="HERO" panose="00000500000000000000" pitchFamily="50" charset="0"/>
              </a:rPr>
              <a:t>  </a:t>
            </a:r>
            <a:r>
              <a:rPr lang="pt-BR" sz="2400" b="1" dirty="0">
                <a:solidFill>
                  <a:srgbClr val="4186E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RO" panose="00000500000000000000" pitchFamily="50" charset="0"/>
              </a:rPr>
              <a:t>FOCO</a:t>
            </a:r>
            <a:r>
              <a:rPr lang="pt-BR" sz="2400" b="1" dirty="0">
                <a:solidFill>
                  <a:srgbClr val="4186E0"/>
                </a:solidFill>
                <a:latin typeface="HERO" panose="00000500000000000000" pitchFamily="50" charset="0"/>
              </a:rPr>
              <a:t> </a:t>
            </a:r>
            <a:r>
              <a:rPr lang="pt-BR" sz="2400" b="1" dirty="0">
                <a:latin typeface="HERO" panose="00000500000000000000" pitchFamily="50" charset="0"/>
              </a:rPr>
              <a:t> </a:t>
            </a:r>
            <a:r>
              <a:rPr lang="pt-BR" sz="2400" b="1" dirty="0">
                <a:solidFill>
                  <a:schemeClr val="bg1">
                    <a:lumMod val="75000"/>
                  </a:schemeClr>
                </a:solidFill>
                <a:latin typeface="HERO" panose="00000500000000000000" pitchFamily="50" charset="0"/>
              </a:rPr>
              <a:t>-</a:t>
            </a:r>
            <a:r>
              <a:rPr lang="pt-BR" sz="2400" b="1" dirty="0">
                <a:latin typeface="HERO" panose="00000500000000000000" pitchFamily="50" charset="0"/>
              </a:rPr>
              <a:t>  </a:t>
            </a:r>
            <a:r>
              <a:rPr lang="pt-BR" sz="2400" b="1" dirty="0">
                <a:solidFill>
                  <a:srgbClr val="EA4E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RO" panose="00000500000000000000" pitchFamily="50" charset="0"/>
              </a:rPr>
              <a:t>CONTROLE</a:t>
            </a:r>
            <a:r>
              <a:rPr lang="pt-BR" sz="2400" b="1" dirty="0">
                <a:solidFill>
                  <a:srgbClr val="EA4E9D"/>
                </a:solidFill>
                <a:latin typeface="HERO" panose="00000500000000000000" pitchFamily="50" charset="0"/>
              </a:rPr>
              <a:t> </a:t>
            </a:r>
            <a:r>
              <a:rPr lang="pt-BR" sz="2400" b="1" dirty="0">
                <a:latin typeface="HERO" panose="00000500000000000000" pitchFamily="50" charset="0"/>
              </a:rPr>
              <a:t> </a:t>
            </a:r>
            <a:r>
              <a:rPr lang="pt-BR" sz="2400" b="1" dirty="0">
                <a:solidFill>
                  <a:schemeClr val="bg1">
                    <a:lumMod val="75000"/>
                  </a:schemeClr>
                </a:solidFill>
                <a:latin typeface="HERO" panose="00000500000000000000" pitchFamily="50" charset="0"/>
              </a:rPr>
              <a:t>- </a:t>
            </a:r>
            <a:r>
              <a:rPr lang="pt-BR" sz="2400" b="1" dirty="0">
                <a:latin typeface="HERO" panose="00000500000000000000" pitchFamily="50" charset="0"/>
              </a:rPr>
              <a:t> </a:t>
            </a:r>
            <a:r>
              <a:rPr lang="pt-BR" sz="2400" b="1" dirty="0">
                <a:solidFill>
                  <a:srgbClr val="EEC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RO" panose="00000500000000000000" pitchFamily="50" charset="0"/>
              </a:rPr>
              <a:t>GERENCIAMETO</a:t>
            </a:r>
            <a:r>
              <a:rPr lang="pt-BR" sz="2400" b="1" dirty="0">
                <a:solidFill>
                  <a:srgbClr val="EEC300"/>
                </a:solidFill>
                <a:latin typeface="HERO" panose="00000500000000000000" pitchFamily="50" charset="0"/>
              </a:rPr>
              <a:t> 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66BC4C1-653A-4EC0-8C52-620D2CA8AAFE}"/>
              </a:ext>
            </a:extLst>
          </p:cNvPr>
          <p:cNvCxnSpPr>
            <a:cxnSpLocks/>
          </p:cNvCxnSpPr>
          <p:nvPr/>
        </p:nvCxnSpPr>
        <p:spPr>
          <a:xfrm>
            <a:off x="1064172" y="6038194"/>
            <a:ext cx="1043151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4E296DD-DEDC-4666-8665-776C9B75D8BD}"/>
              </a:ext>
            </a:extLst>
          </p:cNvPr>
          <p:cNvCxnSpPr>
            <a:cxnSpLocks/>
          </p:cNvCxnSpPr>
          <p:nvPr/>
        </p:nvCxnSpPr>
        <p:spPr>
          <a:xfrm>
            <a:off x="838199" y="1525151"/>
            <a:ext cx="1043151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9E81C02C-2F98-46FC-9C82-B2460A73A1A1}"/>
              </a:ext>
            </a:extLst>
          </p:cNvPr>
          <p:cNvSpPr txBox="1">
            <a:spLocks/>
          </p:cNvSpPr>
          <p:nvPr/>
        </p:nvSpPr>
        <p:spPr>
          <a:xfrm>
            <a:off x="1127087" y="4197180"/>
            <a:ext cx="2796843" cy="47679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HERO" panose="00000500000000000000" pitchFamily="50" charset="0"/>
              </a:rPr>
              <a:t>Repositório em nuvem para a atualização do projeto</a:t>
            </a:r>
          </a:p>
        </p:txBody>
      </p:sp>
      <p:pic>
        <p:nvPicPr>
          <p:cNvPr id="5" name="Imagem 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1AD92015-8510-4C4E-A3CC-0170E658D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705" y="1879181"/>
            <a:ext cx="2246769" cy="2246769"/>
          </a:xfrm>
          <a:prstGeom prst="rect">
            <a:avLst/>
          </a:prstGeom>
        </p:spPr>
      </p:pic>
      <p:pic>
        <p:nvPicPr>
          <p:cNvPr id="11" name="Imagem 10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A319373-0CDB-46A0-BD78-6D3BDCDA142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5514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screenshot, texto&#10;&#10;Descrição gerada automaticamente">
            <a:extLst>
              <a:ext uri="{FF2B5EF4-FFF2-40B4-BE49-F238E27FC236}">
                <a16:creationId xmlns:a16="http://schemas.microsoft.com/office/drawing/2014/main" id="{D4F8F8BA-4F27-44AD-8C90-95A1CD511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07022"/>
            <a:ext cx="10905066" cy="4580127"/>
          </a:xfrm>
          <a:prstGeom prst="rect">
            <a:avLst/>
          </a:prstGeom>
        </p:spPr>
      </p:pic>
      <p:pic>
        <p:nvPicPr>
          <p:cNvPr id="11" name="Imagem 10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2B3DEBB5-7B28-41B9-BC80-85552ADB138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097" y="290270"/>
            <a:ext cx="599846" cy="535577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1FF6A78A-648C-43E0-8B56-3FEBF14755F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4996543" cy="7669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HERO" panose="00000500000000000000" pitchFamily="50" charset="0"/>
              </a:rPr>
              <a:t>Backlog</a:t>
            </a:r>
          </a:p>
        </p:txBody>
      </p:sp>
    </p:spTree>
    <p:extLst>
      <p:ext uri="{BB962C8B-B14F-4D97-AF65-F5344CB8AC3E}">
        <p14:creationId xmlns:p14="http://schemas.microsoft.com/office/powerpoint/2010/main" val="66830727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2BDD7E-D37C-4414-B730-FB7A9CD35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296" y="2786910"/>
            <a:ext cx="2599809" cy="188262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49E6B9AE-5A71-401A-8092-43BC06FA1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14" y="1754557"/>
            <a:ext cx="7601710" cy="3947327"/>
          </a:xfrm>
          <a:prstGeom prst="rect">
            <a:avLst/>
          </a:prstGeom>
        </p:spPr>
      </p:pic>
      <p:pic>
        <p:nvPicPr>
          <p:cNvPr id="4" name="Imagem 3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D19D9A6-0AD3-4942-8124-DD8D96E99EB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BC1A6915-AA4A-413B-876F-3CDCF201202F}"/>
              </a:ext>
            </a:extLst>
          </p:cNvPr>
          <p:cNvSpPr txBox="1">
            <a:spLocks/>
          </p:cNvSpPr>
          <p:nvPr/>
        </p:nvSpPr>
        <p:spPr>
          <a:xfrm>
            <a:off x="633248" y="230824"/>
            <a:ext cx="4996543" cy="7669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latin typeface="HERO" panose="00000500000000000000" pitchFamily="50" charset="0"/>
              </a:rPr>
              <a:t>Planilha de riscos</a:t>
            </a:r>
            <a:endParaRPr lang="pt-BR" dirty="0">
              <a:latin typeface="HERO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96611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BC5E0AB-6EDC-4020-80FC-407DFD0D3C3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5614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Desenvolvimento do projeto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852" y="1690688"/>
            <a:ext cx="4532811" cy="453281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FCE174C-7032-481F-BEAE-7B105AD92356}"/>
              </a:ext>
            </a:extLst>
          </p:cNvPr>
          <p:cNvSpPr txBox="1"/>
          <p:nvPr/>
        </p:nvSpPr>
        <p:spPr>
          <a:xfrm>
            <a:off x="254875" y="2120324"/>
            <a:ext cx="688397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772FF"/>
              </a:buClr>
              <a:buSzPct val="80000"/>
            </a:pPr>
            <a:endParaRPr lang="pt-BR" sz="32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3200" dirty="0">
                <a:latin typeface="HERO" panose="00000500000000000000" pitchFamily="50" charset="0"/>
              </a:rPr>
              <a:t>LLD</a:t>
            </a:r>
          </a:p>
          <a:p>
            <a:pPr>
              <a:buClr>
                <a:srgbClr val="4772FF"/>
              </a:buClr>
              <a:buSzPct val="80000"/>
            </a:pPr>
            <a:endParaRPr lang="pt-BR" sz="32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3200" dirty="0">
                <a:latin typeface="HERO" panose="00000500000000000000" pitchFamily="50" charset="0"/>
              </a:rPr>
              <a:t>Aplicações de desenvolvimento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32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3200" dirty="0">
                <a:latin typeface="HERO" panose="00000500000000000000" pitchFamily="50" charset="0"/>
              </a:rPr>
              <a:t>Modelagem lógica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32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3200" dirty="0">
                <a:latin typeface="HERO" panose="00000500000000000000" pitchFamily="50" charset="0"/>
              </a:rPr>
              <a:t>Parâmetros de controle</a:t>
            </a:r>
          </a:p>
        </p:txBody>
      </p:sp>
    </p:spTree>
    <p:extLst>
      <p:ext uri="{BB962C8B-B14F-4D97-AF65-F5344CB8AC3E}">
        <p14:creationId xmlns:p14="http://schemas.microsoft.com/office/powerpoint/2010/main" val="409004651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C9C4005E-2F81-4A96-8637-9041F2C79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549" y="602685"/>
            <a:ext cx="916097" cy="905658"/>
          </a:xfrm>
          <a:prstGeom prst="rect">
            <a:avLst/>
          </a:prstGeom>
        </p:spPr>
      </p:pic>
      <p:pic>
        <p:nvPicPr>
          <p:cNvPr id="4" name="Picture 4" descr="A picture containing hat&#10;&#10;Description generated with very high confidence">
            <a:extLst>
              <a:ext uri="{FF2B5EF4-FFF2-40B4-BE49-F238E27FC236}">
                <a16:creationId xmlns:a16="http://schemas.microsoft.com/office/drawing/2014/main" id="{96DD5217-636A-4DED-9BAF-D75049465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304" y="545534"/>
            <a:ext cx="845768" cy="896134"/>
          </a:xfrm>
          <a:prstGeom prst="rect">
            <a:avLst/>
          </a:prstGeom>
        </p:spPr>
      </p:pic>
      <p:pic>
        <p:nvPicPr>
          <p:cNvPr id="8" name="Picture 8" descr="A picture containing room&#10;&#10;Description generated with very high confidence">
            <a:extLst>
              <a:ext uri="{FF2B5EF4-FFF2-40B4-BE49-F238E27FC236}">
                <a16:creationId xmlns:a16="http://schemas.microsoft.com/office/drawing/2014/main" id="{064B4548-1A3C-4463-8918-336401E6F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0163" y="2758573"/>
            <a:ext cx="759914" cy="739037"/>
          </a:xfrm>
          <a:prstGeom prst="rect">
            <a:avLst/>
          </a:prstGeom>
        </p:spPr>
      </p:pic>
      <p:pic>
        <p:nvPicPr>
          <p:cNvPr id="11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B66932E1-D5D5-45C6-87B1-18C8EF611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1643" y="4024724"/>
            <a:ext cx="561125" cy="541710"/>
          </a:xfrm>
          <a:prstGeom prst="rect">
            <a:avLst/>
          </a:prstGeom>
        </p:spPr>
      </p:pic>
      <p:pic>
        <p:nvPicPr>
          <p:cNvPr id="15" name="Picture 15" descr="A picture containing computer, clock&#10;&#10;Description generated with very high confidence">
            <a:extLst>
              <a:ext uri="{FF2B5EF4-FFF2-40B4-BE49-F238E27FC236}">
                <a16:creationId xmlns:a16="http://schemas.microsoft.com/office/drawing/2014/main" id="{BAA65151-81FE-4ABE-9F44-817DC8B6F5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113" y="3788062"/>
            <a:ext cx="697283" cy="676407"/>
          </a:xfrm>
          <a:prstGeom prst="rect">
            <a:avLst/>
          </a:prstGeom>
        </p:spPr>
      </p:pic>
      <p:pic>
        <p:nvPicPr>
          <p:cNvPr id="17" name="Picture 17" descr="A picture containing clock, sign&#10;&#10;Description generated with very high confidence">
            <a:extLst>
              <a:ext uri="{FF2B5EF4-FFF2-40B4-BE49-F238E27FC236}">
                <a16:creationId xmlns:a16="http://schemas.microsoft.com/office/drawing/2014/main" id="{3D9E1E59-F1BA-4234-A29C-F993A4229D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327" y="5004649"/>
            <a:ext cx="1073063" cy="1052187"/>
          </a:xfrm>
          <a:prstGeom prst="rect">
            <a:avLst/>
          </a:prstGeom>
        </p:spPr>
      </p:pic>
      <p:pic>
        <p:nvPicPr>
          <p:cNvPr id="20" name="Picture 20" descr="A picture containing monitor, clock&#10;&#10;Description generated with very high confidence">
            <a:extLst>
              <a:ext uri="{FF2B5EF4-FFF2-40B4-BE49-F238E27FC236}">
                <a16:creationId xmlns:a16="http://schemas.microsoft.com/office/drawing/2014/main" id="{8618EC6E-DC1E-4641-A140-CFE9E0F44B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9161" y="4494177"/>
            <a:ext cx="979119" cy="968681"/>
          </a:xfrm>
          <a:prstGeom prst="rect">
            <a:avLst/>
          </a:prstGeom>
        </p:spPr>
      </p:pic>
      <p:pic>
        <p:nvPicPr>
          <p:cNvPr id="22" name="Picture 15" descr="A picture containing computer, clock&#10;&#10;Description generated with very high confidence">
            <a:extLst>
              <a:ext uri="{FF2B5EF4-FFF2-40B4-BE49-F238E27FC236}">
                <a16:creationId xmlns:a16="http://schemas.microsoft.com/office/drawing/2014/main" id="{0AAE5FE1-B577-4311-BC7B-6B219E8C3D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8486" y="4013025"/>
            <a:ext cx="697283" cy="676407"/>
          </a:xfrm>
          <a:prstGeom prst="rect">
            <a:avLst/>
          </a:prstGeom>
        </p:spPr>
      </p:pic>
      <p:pic>
        <p:nvPicPr>
          <p:cNvPr id="23" name="Picture 17" descr="A picture containing clock, sign&#10;&#10;Description generated with very high confidence">
            <a:extLst>
              <a:ext uri="{FF2B5EF4-FFF2-40B4-BE49-F238E27FC236}">
                <a16:creationId xmlns:a16="http://schemas.microsoft.com/office/drawing/2014/main" id="{6925DDDC-A57E-47DC-BE75-2C88B08FE1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0596" y="5085828"/>
            <a:ext cx="1073063" cy="1052187"/>
          </a:xfrm>
          <a:prstGeom prst="rect">
            <a:avLst/>
          </a:prstGeom>
        </p:spPr>
      </p:pic>
      <p:pic>
        <p:nvPicPr>
          <p:cNvPr id="28" name="Picture 28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07C373DA-7D3E-48BE-A463-5BBF514516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15883" y="4463692"/>
            <a:ext cx="1093940" cy="1062625"/>
          </a:xfrm>
          <a:prstGeom prst="rect">
            <a:avLst/>
          </a:prstGeom>
        </p:spPr>
      </p:pic>
      <p:pic>
        <p:nvPicPr>
          <p:cNvPr id="30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EF897A8F-EF37-4ED0-969D-0AC4E0F62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0607" y="4060589"/>
            <a:ext cx="603337" cy="582461"/>
          </a:xfrm>
          <a:prstGeom prst="rect">
            <a:avLst/>
          </a:prstGeom>
        </p:spPr>
      </p:pic>
      <p:pic>
        <p:nvPicPr>
          <p:cNvPr id="31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0C8C51D3-5629-44D5-ACAF-9813D3F00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509" y="3704553"/>
            <a:ext cx="352817" cy="352818"/>
          </a:xfrm>
          <a:prstGeom prst="rect">
            <a:avLst/>
          </a:prstGeom>
        </p:spPr>
      </p:pic>
      <p:pic>
        <p:nvPicPr>
          <p:cNvPr id="32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FE04FF3C-2398-4149-9AD6-76E63FBD2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5278" y="3957178"/>
            <a:ext cx="352817" cy="352818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9C1FA22-3AB9-444A-86D1-31AE7C01C845}"/>
              </a:ext>
            </a:extLst>
          </p:cNvPr>
          <p:cNvSpPr/>
          <p:nvPr/>
        </p:nvSpPr>
        <p:spPr>
          <a:xfrm>
            <a:off x="3212534" y="233166"/>
            <a:ext cx="5374578" cy="229970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RO" panose="00000500000000000000" pitchFamily="50" charset="0"/>
              <a:cs typeface="Calibri"/>
            </a:endParaRPr>
          </a:p>
        </p:txBody>
      </p:sp>
      <p:pic>
        <p:nvPicPr>
          <p:cNvPr id="6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42F9AE1C-BDB0-43AE-B534-B25A14CD4811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72491" y="1558056"/>
            <a:ext cx="1229639" cy="1240077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294BBD9-6F1C-430E-8255-7D1F0666FFE2}"/>
              </a:ext>
            </a:extLst>
          </p:cNvPr>
          <p:cNvSpPr/>
          <p:nvPr/>
        </p:nvSpPr>
        <p:spPr>
          <a:xfrm>
            <a:off x="0" y="3499159"/>
            <a:ext cx="5977261" cy="3224706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RO" panose="00000500000000000000" pitchFamily="50" charset="0"/>
              <a:cs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95BD2C-54D5-4A78-917B-90D83157E706}"/>
              </a:ext>
            </a:extLst>
          </p:cNvPr>
          <p:cNvSpPr/>
          <p:nvPr/>
        </p:nvSpPr>
        <p:spPr>
          <a:xfrm>
            <a:off x="6258588" y="3516066"/>
            <a:ext cx="5767048" cy="3207799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RO" panose="00000500000000000000" pitchFamily="50" charset="0"/>
              <a:cs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40BC5B-3FFC-4392-A9B6-757388129991}"/>
              </a:ext>
            </a:extLst>
          </p:cNvPr>
          <p:cNvSpPr txBox="1"/>
          <p:nvPr/>
        </p:nvSpPr>
        <p:spPr>
          <a:xfrm>
            <a:off x="5505450" y="26098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HERO" panose="00000500000000000000" pitchFamily="50" charset="0"/>
              </a:rPr>
              <a:t>Internet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3BB227-4023-48A8-A13B-A13FBC7A454E}"/>
              </a:ext>
            </a:extLst>
          </p:cNvPr>
          <p:cNvSpPr txBox="1"/>
          <p:nvPr/>
        </p:nvSpPr>
        <p:spPr>
          <a:xfrm>
            <a:off x="6600825" y="1438274"/>
            <a:ext cx="15525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HERO" panose="00000500000000000000" pitchFamily="50" charset="0"/>
                <a:cs typeface="Calibri"/>
              </a:rPr>
              <a:t>BD SQL </a:t>
            </a:r>
            <a:r>
              <a:rPr lang="en-US">
                <a:latin typeface="HERO" panose="00000500000000000000" pitchFamily="50" charset="0"/>
                <a:cs typeface="Calibri"/>
              </a:rPr>
              <a:t>Server</a:t>
            </a:r>
            <a:endParaRPr lang="en-US" dirty="0">
              <a:latin typeface="HERO" panose="00000500000000000000" pitchFamily="50" charset="0"/>
              <a:cs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55A446-465D-4677-88F0-C425379299B1}"/>
              </a:ext>
            </a:extLst>
          </p:cNvPr>
          <p:cNvSpPr txBox="1"/>
          <p:nvPr/>
        </p:nvSpPr>
        <p:spPr>
          <a:xfrm>
            <a:off x="3457575" y="1438274"/>
            <a:ext cx="222885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HERO" panose="00000500000000000000" pitchFamily="50" charset="0"/>
                <a:cs typeface="Calibri"/>
              </a:rPr>
              <a:t>Servidor Aplicação</a:t>
            </a:r>
          </a:p>
          <a:p>
            <a:r>
              <a:rPr lang="en-US" dirty="0">
                <a:latin typeface="HERO" panose="00000500000000000000" pitchFamily="50" charset="0"/>
                <a:cs typeface="Calibri"/>
              </a:rPr>
              <a:t>Node JS/HTML/CSS/</a:t>
            </a:r>
          </a:p>
          <a:p>
            <a:r>
              <a:rPr lang="en-US" dirty="0">
                <a:latin typeface="HERO" panose="00000500000000000000" pitchFamily="50" charset="0"/>
                <a:cs typeface="Calibri"/>
              </a:rPr>
              <a:t>JavaScript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C80C91-3390-47AB-A27E-50A09ADC45FA}"/>
              </a:ext>
            </a:extLst>
          </p:cNvPr>
          <p:cNvSpPr txBox="1"/>
          <p:nvPr/>
        </p:nvSpPr>
        <p:spPr>
          <a:xfrm>
            <a:off x="5086350" y="23812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HERO" panose="00000500000000000000" pitchFamily="50" charset="0"/>
                <a:cs typeface="Calibri"/>
              </a:rPr>
              <a:t>Microsoft Azure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3D93A20-A4FC-4FDA-9987-B7D933CF9EEA}"/>
              </a:ext>
            </a:extLst>
          </p:cNvPr>
          <p:cNvCxnSpPr/>
          <p:nvPr/>
        </p:nvCxnSpPr>
        <p:spPr>
          <a:xfrm flipH="1">
            <a:off x="3619500" y="2595502"/>
            <a:ext cx="1552575" cy="523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80B5DF8-A8CE-417F-9644-742D8278B9FE}"/>
              </a:ext>
            </a:extLst>
          </p:cNvPr>
          <p:cNvCxnSpPr>
            <a:cxnSpLocks/>
          </p:cNvCxnSpPr>
          <p:nvPr/>
        </p:nvCxnSpPr>
        <p:spPr>
          <a:xfrm flipH="1" flipV="1">
            <a:off x="6781800" y="2409825"/>
            <a:ext cx="1590675" cy="6381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68223C-F02F-48BD-95E3-1EFF183A0A46}"/>
              </a:ext>
            </a:extLst>
          </p:cNvPr>
          <p:cNvCxnSpPr>
            <a:cxnSpLocks/>
          </p:cNvCxnSpPr>
          <p:nvPr/>
        </p:nvCxnSpPr>
        <p:spPr>
          <a:xfrm flipH="1">
            <a:off x="1332854" y="3634649"/>
            <a:ext cx="1268693" cy="475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5F15E11-7480-4407-B7EE-742402999DA3}"/>
              </a:ext>
            </a:extLst>
          </p:cNvPr>
          <p:cNvCxnSpPr>
            <a:cxnSpLocks/>
          </p:cNvCxnSpPr>
          <p:nvPr/>
        </p:nvCxnSpPr>
        <p:spPr>
          <a:xfrm flipH="1">
            <a:off x="7639051" y="3659850"/>
            <a:ext cx="1251762" cy="6549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1585C610-DE9E-4AB7-82E6-30F77B40F5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30901" y="4468188"/>
            <a:ext cx="941174" cy="930877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5E4F68-6F95-419C-92F4-9D98F16F7BA7}"/>
              </a:ext>
            </a:extLst>
          </p:cNvPr>
          <p:cNvCxnSpPr>
            <a:cxnSpLocks/>
          </p:cNvCxnSpPr>
          <p:nvPr/>
        </p:nvCxnSpPr>
        <p:spPr>
          <a:xfrm flipH="1">
            <a:off x="3329672" y="5031409"/>
            <a:ext cx="883251" cy="69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A9A3065-C7A0-4C38-8E0A-0E33E5B97808}"/>
              </a:ext>
            </a:extLst>
          </p:cNvPr>
          <p:cNvSpPr txBox="1"/>
          <p:nvPr/>
        </p:nvSpPr>
        <p:spPr>
          <a:xfrm>
            <a:off x="4061914" y="5303017"/>
            <a:ext cx="229005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HERO" panose="00000500000000000000" pitchFamily="50" charset="0"/>
                <a:cs typeface="Calibri"/>
              </a:rPr>
              <a:t>Arduino Uno + protoboard + </a:t>
            </a:r>
            <a:r>
              <a:rPr lang="en-US" dirty="0">
                <a:latin typeface="HERO" panose="00000500000000000000" pitchFamily="50" charset="0"/>
                <a:ea typeface="+mn-lt"/>
                <a:cs typeface="+mn-lt"/>
              </a:rPr>
              <a:t>Sensor Óptico Reflexivo TCRT5000</a:t>
            </a:r>
            <a:endParaRPr lang="en-US" dirty="0">
              <a:latin typeface="HERO" panose="00000500000000000000" pitchFamily="50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2B3E5D-68B3-4551-8780-638820382FFA}"/>
              </a:ext>
            </a:extLst>
          </p:cNvPr>
          <p:cNvSpPr txBox="1"/>
          <p:nvPr/>
        </p:nvSpPr>
        <p:spPr>
          <a:xfrm>
            <a:off x="1656169" y="5371348"/>
            <a:ext cx="241915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HERO" panose="00000500000000000000" pitchFamily="50" charset="0"/>
                <a:ea typeface="+mn-lt"/>
                <a:cs typeface="+mn-lt"/>
              </a:rPr>
              <a:t>Notebook HP  Core i5 16GB RAM </a:t>
            </a:r>
          </a:p>
          <a:p>
            <a:r>
              <a:rPr lang="en-US" dirty="0">
                <a:latin typeface="HERO" panose="00000500000000000000" pitchFamily="50" charset="0"/>
                <a:ea typeface="+mn-lt"/>
                <a:cs typeface="+mn-lt"/>
              </a:rPr>
              <a:t>Com Node JS e IDE Arduino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B7AE5C-DF28-439B-BE35-5DC47C1BB965}"/>
              </a:ext>
            </a:extLst>
          </p:cNvPr>
          <p:cNvSpPr txBox="1"/>
          <p:nvPr/>
        </p:nvSpPr>
        <p:spPr>
          <a:xfrm>
            <a:off x="200025" y="6164842"/>
            <a:ext cx="13962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HERO" panose="00000500000000000000" pitchFamily="50" charset="0"/>
                <a:cs typeface="Calibri"/>
              </a:rPr>
              <a:t>LAN/Wifi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2621D75-B773-47D4-A476-140200C4BA6E}"/>
              </a:ext>
            </a:extLst>
          </p:cNvPr>
          <p:cNvSpPr txBox="1"/>
          <p:nvPr/>
        </p:nvSpPr>
        <p:spPr>
          <a:xfrm>
            <a:off x="42455" y="4527311"/>
            <a:ext cx="18914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HERO" panose="00000500000000000000" pitchFamily="50" charset="0"/>
                <a:cs typeface="Calibri"/>
              </a:rPr>
              <a:t>Roteador Wifi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6A25F8-8458-477C-8458-87DFAAC61CEC}"/>
              </a:ext>
            </a:extLst>
          </p:cNvPr>
          <p:cNvSpPr txBox="1"/>
          <p:nvPr/>
        </p:nvSpPr>
        <p:spPr>
          <a:xfrm>
            <a:off x="6689638" y="625509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HERO" panose="00000500000000000000" pitchFamily="50" charset="0"/>
                <a:cs typeface="Calibri"/>
              </a:rPr>
              <a:t>LAN/Wifi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48F7379-31D2-4A47-8A13-AD8B26349745}"/>
              </a:ext>
            </a:extLst>
          </p:cNvPr>
          <p:cNvSpPr txBox="1"/>
          <p:nvPr/>
        </p:nvSpPr>
        <p:spPr>
          <a:xfrm>
            <a:off x="6458979" y="46430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HERO" panose="00000500000000000000" pitchFamily="50" charset="0"/>
                <a:cs typeface="Calibri"/>
              </a:rPr>
              <a:t>Roteador Wifi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87463F-968A-4300-91C2-F18A0BEFA53E}"/>
              </a:ext>
            </a:extLst>
          </p:cNvPr>
          <p:cNvSpPr txBox="1"/>
          <p:nvPr/>
        </p:nvSpPr>
        <p:spPr>
          <a:xfrm>
            <a:off x="8942865" y="5319241"/>
            <a:ext cx="24288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HERO" panose="00000500000000000000" pitchFamily="50" charset="0"/>
                <a:ea typeface="+mn-lt"/>
                <a:cs typeface="+mn-lt"/>
              </a:rPr>
              <a:t>Notebook / Desktop Core i5 8GB RAM</a:t>
            </a:r>
            <a:endParaRPr lang="en-US" dirty="0">
              <a:latin typeface="HERO" panose="00000500000000000000" pitchFamily="50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4FEFAA-5CC9-4834-8380-E12F2143316A}"/>
              </a:ext>
            </a:extLst>
          </p:cNvPr>
          <p:cNvSpPr txBox="1"/>
          <p:nvPr/>
        </p:nvSpPr>
        <p:spPr>
          <a:xfrm>
            <a:off x="200025" y="230916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HERO" panose="00000500000000000000" pitchFamily="50" charset="0"/>
              </a:rPr>
              <a:t>Desenho de solução técnica LLD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HERO" panose="00000500000000000000" pitchFamily="50" charset="0"/>
              <a:cs typeface="Calibri"/>
            </a:endParaRPr>
          </a:p>
        </p:txBody>
      </p:sp>
      <p:pic>
        <p:nvPicPr>
          <p:cNvPr id="3" name="Picture 4" descr="A picture containing graphics, drawing&#10;&#10;Description generated with very high confidence">
            <a:extLst>
              <a:ext uri="{FF2B5EF4-FFF2-40B4-BE49-F238E27FC236}">
                <a16:creationId xmlns:a16="http://schemas.microsoft.com/office/drawing/2014/main" id="{323BE64C-FC1A-4682-B67B-8E178BCEC1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90813" y="5985532"/>
            <a:ext cx="580768" cy="539120"/>
          </a:xfrm>
          <a:prstGeom prst="rect">
            <a:avLst/>
          </a:prstGeom>
        </p:spPr>
      </p:pic>
      <p:pic>
        <p:nvPicPr>
          <p:cNvPr id="7" name="Picture 8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9E748DBF-D97E-452A-8E4A-932D642479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14165" y="6027725"/>
            <a:ext cx="652849" cy="611661"/>
          </a:xfrm>
          <a:prstGeom prst="rect">
            <a:avLst/>
          </a:prstGeom>
        </p:spPr>
      </p:pic>
      <p:pic>
        <p:nvPicPr>
          <p:cNvPr id="10" name="Picture 11" descr="A picture containing graphics, room, device, drawing&#10;&#10;Description generated with very high confidence">
            <a:extLst>
              <a:ext uri="{FF2B5EF4-FFF2-40B4-BE49-F238E27FC236}">
                <a16:creationId xmlns:a16="http://schemas.microsoft.com/office/drawing/2014/main" id="{2BEDA4CC-8656-4013-8C69-8D56D825B5C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35831" y="6056836"/>
            <a:ext cx="580769" cy="508690"/>
          </a:xfrm>
          <a:prstGeom prst="rect">
            <a:avLst/>
          </a:prstGeom>
        </p:spPr>
      </p:pic>
      <p:pic>
        <p:nvPicPr>
          <p:cNvPr id="45" name="Picture 8" descr="A picture containing room&#10;&#10;Description generated with very high confidence">
            <a:extLst>
              <a:ext uri="{FF2B5EF4-FFF2-40B4-BE49-F238E27FC236}">
                <a16:creationId xmlns:a16="http://schemas.microsoft.com/office/drawing/2014/main" id="{496D9542-5085-49DF-8D77-8C9533103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2924" y="2777029"/>
            <a:ext cx="759914" cy="7390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730039-8792-41FE-892B-18D5A986DADE}"/>
              </a:ext>
            </a:extLst>
          </p:cNvPr>
          <p:cNvSpPr txBox="1"/>
          <p:nvPr/>
        </p:nvSpPr>
        <p:spPr>
          <a:xfrm>
            <a:off x="9867237" y="36227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HERO" panose="00000500000000000000" pitchFamily="50" charset="0"/>
                <a:cs typeface="Calibri"/>
              </a:rPr>
              <a:t>Camada cliente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76A5687-48A8-40F5-9BFE-A3E9F2C5E338}"/>
              </a:ext>
            </a:extLst>
          </p:cNvPr>
          <p:cNvSpPr txBox="1"/>
          <p:nvPr/>
        </p:nvSpPr>
        <p:spPr>
          <a:xfrm>
            <a:off x="3404000" y="3574653"/>
            <a:ext cx="25586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HERO" panose="00000500000000000000" pitchFamily="50" charset="0"/>
                <a:cs typeface="Calibri"/>
              </a:rPr>
              <a:t>Camada da estação</a:t>
            </a:r>
          </a:p>
        </p:txBody>
      </p:sp>
      <p:pic>
        <p:nvPicPr>
          <p:cNvPr id="56" name="Imagem 55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BC5E0AB-6EDC-4020-80FC-407DFD0D3C3E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57" name="Imagem 56" descr="Desenho de bandeira&#10;&#10;Descrição gerada automaticamente">
            <a:extLst>
              <a:ext uri="{FF2B5EF4-FFF2-40B4-BE49-F238E27FC236}">
                <a16:creationId xmlns:a16="http://schemas.microsoft.com/office/drawing/2014/main" id="{86D063C2-9E37-419F-BA29-73A9EC8951A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611" y="2009339"/>
            <a:ext cx="664653" cy="525076"/>
          </a:xfrm>
          <a:prstGeom prst="rect">
            <a:avLst/>
          </a:prstGeom>
        </p:spPr>
      </p:pic>
      <p:pic>
        <p:nvPicPr>
          <p:cNvPr id="58" name="Imagem 57" descr="Uma imagem contendo objeto, placa, relógio&#10;&#10;Descrição gerada automaticamente">
            <a:extLst>
              <a:ext uri="{FF2B5EF4-FFF2-40B4-BE49-F238E27FC236}">
                <a16:creationId xmlns:a16="http://schemas.microsoft.com/office/drawing/2014/main" id="{95FF3968-871C-440E-A394-576D5F57F0C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345" y="4538312"/>
            <a:ext cx="610646" cy="414192"/>
          </a:xfrm>
          <a:prstGeom prst="rect">
            <a:avLst/>
          </a:prstGeom>
        </p:spPr>
      </p:pic>
      <p:pic>
        <p:nvPicPr>
          <p:cNvPr id="59" name="Imagem 58" descr="Uma imagem contendo relógio&#10;&#10;Descrição gerada automaticamente">
            <a:extLst>
              <a:ext uri="{FF2B5EF4-FFF2-40B4-BE49-F238E27FC236}">
                <a16:creationId xmlns:a16="http://schemas.microsoft.com/office/drawing/2014/main" id="{A5303AD0-3B5B-40E2-BCA8-10A29F5F13A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987" y="600147"/>
            <a:ext cx="732390" cy="732390"/>
          </a:xfrm>
          <a:prstGeom prst="rect">
            <a:avLst/>
          </a:prstGeom>
        </p:spPr>
      </p:pic>
      <p:cxnSp>
        <p:nvCxnSpPr>
          <p:cNvPr id="60" name="Straight Arrow Connector 42">
            <a:extLst>
              <a:ext uri="{FF2B5EF4-FFF2-40B4-BE49-F238E27FC236}">
                <a16:creationId xmlns:a16="http://schemas.microsoft.com/office/drawing/2014/main" id="{AEE7D8C9-A794-47D8-BB1F-6C6716300563}"/>
              </a:ext>
            </a:extLst>
          </p:cNvPr>
          <p:cNvCxnSpPr>
            <a:cxnSpLocks/>
          </p:cNvCxnSpPr>
          <p:nvPr/>
        </p:nvCxnSpPr>
        <p:spPr>
          <a:xfrm flipH="1">
            <a:off x="7900070" y="5262761"/>
            <a:ext cx="12420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45">
            <a:extLst>
              <a:ext uri="{FF2B5EF4-FFF2-40B4-BE49-F238E27FC236}">
                <a16:creationId xmlns:a16="http://schemas.microsoft.com/office/drawing/2014/main" id="{22DFEEEF-B31E-427C-AFC8-B3192EE181C2}"/>
              </a:ext>
            </a:extLst>
          </p:cNvPr>
          <p:cNvCxnSpPr>
            <a:cxnSpLocks/>
          </p:cNvCxnSpPr>
          <p:nvPr/>
        </p:nvCxnSpPr>
        <p:spPr>
          <a:xfrm flipH="1">
            <a:off x="1344474" y="5096473"/>
            <a:ext cx="883251" cy="69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/>
      <p:bldP spid="37" grpId="0"/>
      <p:bldP spid="38" grpId="0"/>
      <p:bldP spid="39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" grpId="0"/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9DB9AD2-FEC0-42F4-BAC6-469367A1506D}"/>
              </a:ext>
            </a:extLst>
          </p:cNvPr>
          <p:cNvSpPr txBox="1">
            <a:spLocks/>
          </p:cNvSpPr>
          <p:nvPr/>
        </p:nvSpPr>
        <p:spPr>
          <a:xfrm>
            <a:off x="85614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Aplicações de desenvolvimento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15125B9-1263-4D7D-9EBF-AD57FA94A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25" y="2221482"/>
            <a:ext cx="1476636" cy="1476636"/>
          </a:xfrm>
          <a:prstGeom prst="rect">
            <a:avLst/>
          </a:prstGeom>
        </p:spPr>
      </p:pic>
      <p:pic>
        <p:nvPicPr>
          <p:cNvPr id="8" name="Imagem 7" descr="Desenho de bandeira&#10;&#10;Descrição gerada automaticamente">
            <a:extLst>
              <a:ext uri="{FF2B5EF4-FFF2-40B4-BE49-F238E27FC236}">
                <a16:creationId xmlns:a16="http://schemas.microsoft.com/office/drawing/2014/main" id="{BFDBBBF1-A71D-49D9-9FA1-2C1CFD69E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607" y="3576112"/>
            <a:ext cx="2170255" cy="171450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028C0C2-0714-47AB-99F7-5ECE9F68B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185" y="3615266"/>
            <a:ext cx="1714500" cy="1714500"/>
          </a:xfrm>
          <a:prstGeom prst="rect">
            <a:avLst/>
          </a:prstGeom>
        </p:spPr>
      </p:pic>
      <p:pic>
        <p:nvPicPr>
          <p:cNvPr id="14" name="Imagem 13" descr="Uma imagem contendo texto, desenho, placar, placa&#10;&#10;Descrição gerada automaticamente">
            <a:extLst>
              <a:ext uri="{FF2B5EF4-FFF2-40B4-BE49-F238E27FC236}">
                <a16:creationId xmlns:a16="http://schemas.microsoft.com/office/drawing/2014/main" id="{4E232B66-4174-4E96-A288-5A1AA38175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83" y="4433363"/>
            <a:ext cx="3467100" cy="1314450"/>
          </a:xfrm>
          <a:prstGeom prst="rect">
            <a:avLst/>
          </a:prstGeom>
        </p:spPr>
      </p:pic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B5372351-AD2A-40CA-A397-F95EDF2A3DE5}"/>
              </a:ext>
            </a:extLst>
          </p:cNvPr>
          <p:cNvCxnSpPr>
            <a:cxnSpLocks/>
          </p:cNvCxnSpPr>
          <p:nvPr/>
        </p:nvCxnSpPr>
        <p:spPr>
          <a:xfrm rot="5400000">
            <a:off x="1082583" y="3550225"/>
            <a:ext cx="873918" cy="731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D8BA5C3C-3ECE-4357-B89A-431441F848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71220" y="3597118"/>
            <a:ext cx="770402" cy="6850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2BAAC753-EBA8-472B-BD7C-CEC87488AFC0}"/>
              </a:ext>
            </a:extLst>
          </p:cNvPr>
          <p:cNvCxnSpPr/>
          <p:nvPr/>
        </p:nvCxnSpPr>
        <p:spPr>
          <a:xfrm>
            <a:off x="2398233" y="3701524"/>
            <a:ext cx="0" cy="531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agem 32" descr="Uma imagem contendo relógio&#10;&#10;Descrição gerada automaticamente">
            <a:extLst>
              <a:ext uri="{FF2B5EF4-FFF2-40B4-BE49-F238E27FC236}">
                <a16:creationId xmlns:a16="http://schemas.microsoft.com/office/drawing/2014/main" id="{65534011-D86E-40E3-AC88-2CD982FCC2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638" y="1931998"/>
            <a:ext cx="1721970" cy="1721970"/>
          </a:xfrm>
          <a:prstGeom prst="rect">
            <a:avLst/>
          </a:prstGeom>
        </p:spPr>
      </p:pic>
      <p:sp>
        <p:nvSpPr>
          <p:cNvPr id="36" name="Título 1">
            <a:extLst>
              <a:ext uri="{FF2B5EF4-FFF2-40B4-BE49-F238E27FC236}">
                <a16:creationId xmlns:a16="http://schemas.microsoft.com/office/drawing/2014/main" id="{03F0F824-F92F-4E66-9240-CB1A31DF206D}"/>
              </a:ext>
            </a:extLst>
          </p:cNvPr>
          <p:cNvSpPr txBox="1">
            <a:spLocks/>
          </p:cNvSpPr>
          <p:nvPr/>
        </p:nvSpPr>
        <p:spPr>
          <a:xfrm>
            <a:off x="820260" y="1528234"/>
            <a:ext cx="32527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HERO" panose="00000500000000000000" pitchFamily="50" charset="0"/>
            </a:endParaRPr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3E24195F-D729-4452-B248-AE62EBE65EEA}"/>
              </a:ext>
            </a:extLst>
          </p:cNvPr>
          <p:cNvSpPr txBox="1">
            <a:spLocks/>
          </p:cNvSpPr>
          <p:nvPr/>
        </p:nvSpPr>
        <p:spPr>
          <a:xfrm>
            <a:off x="483708" y="1994621"/>
            <a:ext cx="38617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HERO" panose="00000500000000000000" pitchFamily="50" charset="0"/>
            </a:endParaRPr>
          </a:p>
        </p:txBody>
      </p:sp>
      <p:pic>
        <p:nvPicPr>
          <p:cNvPr id="38" name="Imagem 37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C5731E1-B068-4F08-AA28-D5E38D7DFC7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462E5B5B-3AF1-4ED5-83AE-E9369BA67C37}"/>
              </a:ext>
            </a:extLst>
          </p:cNvPr>
          <p:cNvCxnSpPr/>
          <p:nvPr/>
        </p:nvCxnSpPr>
        <p:spPr>
          <a:xfrm>
            <a:off x="3029668" y="2792983"/>
            <a:ext cx="2122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5361669-E6F1-4B71-8DFD-228397D6B273}"/>
              </a:ext>
            </a:extLst>
          </p:cNvPr>
          <p:cNvCxnSpPr/>
          <p:nvPr/>
        </p:nvCxnSpPr>
        <p:spPr>
          <a:xfrm flipH="1">
            <a:off x="7330862" y="4539665"/>
            <a:ext cx="1994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84FD8491-68BB-415C-A7A7-5C7AB8BB99C3}"/>
              </a:ext>
            </a:extLst>
          </p:cNvPr>
          <p:cNvCxnSpPr/>
          <p:nvPr/>
        </p:nvCxnSpPr>
        <p:spPr>
          <a:xfrm>
            <a:off x="6146769" y="3110360"/>
            <a:ext cx="0" cy="275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49604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9DB9AD2-FEC0-42F4-BAC6-469367A1506D}"/>
              </a:ext>
            </a:extLst>
          </p:cNvPr>
          <p:cNvSpPr txBox="1">
            <a:spLocks/>
          </p:cNvSpPr>
          <p:nvPr/>
        </p:nvSpPr>
        <p:spPr>
          <a:xfrm>
            <a:off x="85614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Modelagem lógica</a:t>
            </a:r>
          </a:p>
        </p:txBody>
      </p: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A3FCA4C-2226-478E-A232-5849EDCE347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E4FA064-9DE1-4FBA-9421-42BF980EE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570" y="1400174"/>
            <a:ext cx="4496605" cy="522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0927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9DB9AD2-FEC0-42F4-BAC6-469367A1506D}"/>
              </a:ext>
            </a:extLst>
          </p:cNvPr>
          <p:cNvSpPr txBox="1">
            <a:spLocks/>
          </p:cNvSpPr>
          <p:nvPr/>
        </p:nvSpPr>
        <p:spPr>
          <a:xfrm>
            <a:off x="838200" y="638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Parâmetros de controle</a:t>
            </a:r>
          </a:p>
        </p:txBody>
      </p:sp>
      <p:pic>
        <p:nvPicPr>
          <p:cNvPr id="3" name="Picture 6" descr="A picture containing large, white&#10;&#10;Description generated with very high confidence">
            <a:extLst>
              <a:ext uri="{FF2B5EF4-FFF2-40B4-BE49-F238E27FC236}">
                <a16:creationId xmlns:a16="http://schemas.microsoft.com/office/drawing/2014/main" id="{68EEE064-24F6-40AF-B52F-CF10E58D6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50" y="1642044"/>
            <a:ext cx="4350706" cy="5152134"/>
          </a:xfrm>
          <a:prstGeom prst="rect">
            <a:avLst/>
          </a:prstGeom>
        </p:spPr>
      </p:pic>
      <p:pic>
        <p:nvPicPr>
          <p:cNvPr id="5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1A734C4-9A42-44FB-A63D-60B995C91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371" y="1708563"/>
            <a:ext cx="7064679" cy="1060646"/>
          </a:xfrm>
          <a:prstGeom prst="rect">
            <a:avLst/>
          </a:prstGeom>
        </p:spPr>
      </p:pic>
      <p:pic>
        <p:nvPicPr>
          <p:cNvPr id="6" name="Picture 2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EA0632E-8D60-44A7-B8D2-62C514100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369" y="2883991"/>
            <a:ext cx="7064678" cy="83060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61A8F633-0F14-42EE-8D52-65FD5257BE47}"/>
              </a:ext>
            </a:extLst>
          </p:cNvPr>
          <p:cNvSpPr/>
          <p:nvPr/>
        </p:nvSpPr>
        <p:spPr>
          <a:xfrm>
            <a:off x="119405" y="1096997"/>
            <a:ext cx="23919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Analytics</a:t>
            </a:r>
          </a:p>
        </p:txBody>
      </p:sp>
      <p:pic>
        <p:nvPicPr>
          <p:cNvPr id="8" name="Imagem 7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CE2FB1BA-131B-4789-8C33-94777226AF2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7257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m 40">
            <a:extLst>
              <a:ext uri="{FF2B5EF4-FFF2-40B4-BE49-F238E27FC236}">
                <a16:creationId xmlns:a16="http://schemas.microsoft.com/office/drawing/2014/main" id="{A0E446E0-E6F7-4D39-A3CB-C501EB07A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944" y="1658364"/>
            <a:ext cx="6178887" cy="4159086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EE493BD-E2B6-44F2-A6D6-014862672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858" y="1655321"/>
            <a:ext cx="6178887" cy="415908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F66FDDD-77DF-41F6-ACEC-61CAD62EA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362" y="256282"/>
            <a:ext cx="9172904" cy="1325563"/>
          </a:xfrm>
        </p:spPr>
        <p:txBody>
          <a:bodyPr/>
          <a:lstStyle/>
          <a:p>
            <a:r>
              <a:rPr lang="pt-BR" dirty="0">
                <a:latin typeface="HERO" panose="00000500000000000000" pitchFamily="50" charset="0"/>
              </a:rPr>
              <a:t>Ferramenta de Suporte 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66BC4C1-653A-4EC0-8C52-620D2CA8AAFE}"/>
              </a:ext>
            </a:extLst>
          </p:cNvPr>
          <p:cNvCxnSpPr>
            <a:cxnSpLocks/>
          </p:cNvCxnSpPr>
          <p:nvPr/>
        </p:nvCxnSpPr>
        <p:spPr>
          <a:xfrm>
            <a:off x="1064172" y="6038194"/>
            <a:ext cx="1043151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4E296DD-DEDC-4666-8665-776C9B75D8BD}"/>
              </a:ext>
            </a:extLst>
          </p:cNvPr>
          <p:cNvCxnSpPr>
            <a:cxnSpLocks/>
          </p:cNvCxnSpPr>
          <p:nvPr/>
        </p:nvCxnSpPr>
        <p:spPr>
          <a:xfrm>
            <a:off x="838199" y="1525151"/>
            <a:ext cx="1043151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9E81C02C-2F98-46FC-9C82-B2460A73A1A1}"/>
              </a:ext>
            </a:extLst>
          </p:cNvPr>
          <p:cNvSpPr txBox="1">
            <a:spLocks/>
          </p:cNvSpPr>
          <p:nvPr/>
        </p:nvSpPr>
        <p:spPr>
          <a:xfrm>
            <a:off x="1339463" y="4957402"/>
            <a:ext cx="2637045" cy="47679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HERO" panose="00000500000000000000" pitchFamily="50" charset="0"/>
              </a:rPr>
              <a:t>Ferramenta Helpdesk.</a:t>
            </a:r>
          </a:p>
        </p:txBody>
      </p:sp>
      <p:pic>
        <p:nvPicPr>
          <p:cNvPr id="4" name="Imagem 3" descr="Uma imagem contendo árvore&#10;&#10;Descrição gerada automaticamente">
            <a:extLst>
              <a:ext uri="{FF2B5EF4-FFF2-40B4-BE49-F238E27FC236}">
                <a16:creationId xmlns:a16="http://schemas.microsoft.com/office/drawing/2014/main" id="{D92BC9CE-C924-4223-A24F-C4F92293C8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463" y="1662201"/>
            <a:ext cx="2457450" cy="2505075"/>
          </a:xfrm>
          <a:prstGeom prst="rect">
            <a:avLst/>
          </a:prstGeom>
        </p:spPr>
      </p:pic>
      <p:pic>
        <p:nvPicPr>
          <p:cNvPr id="10" name="Imagem 9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3DD3DC68-24A0-488E-9197-2F57E850E2E6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1A47ADCA-36F8-4550-8FA7-5912AE94DD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0140" y="1660443"/>
            <a:ext cx="6217692" cy="4148841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C927F9B8-1EF6-4523-8153-BD718E079D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7013" y="1655319"/>
            <a:ext cx="6243907" cy="4144834"/>
          </a:xfrm>
          <a:prstGeom prst="rect">
            <a:avLst/>
          </a:prstGeom>
        </p:spPr>
      </p:pic>
      <p:sp>
        <p:nvSpPr>
          <p:cNvPr id="45" name="Título 1">
            <a:extLst>
              <a:ext uri="{FF2B5EF4-FFF2-40B4-BE49-F238E27FC236}">
                <a16:creationId xmlns:a16="http://schemas.microsoft.com/office/drawing/2014/main" id="{4E039E07-29EE-4C74-8F21-9D4E4B97FC3B}"/>
              </a:ext>
            </a:extLst>
          </p:cNvPr>
          <p:cNvSpPr txBox="1">
            <a:spLocks/>
          </p:cNvSpPr>
          <p:nvPr/>
        </p:nvSpPr>
        <p:spPr>
          <a:xfrm>
            <a:off x="1519058" y="3777172"/>
            <a:ext cx="24574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latin typeface="HERO" panose="00000500000000000000" pitchFamily="50" charset="0"/>
              </a:rPr>
              <a:t>Spiceworks</a:t>
            </a:r>
          </a:p>
        </p:txBody>
      </p:sp>
    </p:spTree>
    <p:extLst>
      <p:ext uri="{BB962C8B-B14F-4D97-AF65-F5344CB8AC3E}">
        <p14:creationId xmlns:p14="http://schemas.microsoft.com/office/powerpoint/2010/main" val="41277047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48148E-6 L 0.76627 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3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0.79011 -4.44444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07407E-6 L 0.82187 4.07407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6FDDD-77DF-41F6-ACEC-61CAD62EA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041572" cy="1325563"/>
          </a:xfrm>
        </p:spPr>
        <p:txBody>
          <a:bodyPr/>
          <a:lstStyle/>
          <a:p>
            <a:r>
              <a:rPr lang="pt-BR" dirty="0">
                <a:latin typeface="HERO" panose="00000500000000000000" pitchFamily="50" charset="0"/>
              </a:rPr>
              <a:t>Manual de instalação 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66BC4C1-653A-4EC0-8C52-620D2CA8AAFE}"/>
              </a:ext>
            </a:extLst>
          </p:cNvPr>
          <p:cNvCxnSpPr>
            <a:cxnSpLocks/>
          </p:cNvCxnSpPr>
          <p:nvPr/>
        </p:nvCxnSpPr>
        <p:spPr>
          <a:xfrm>
            <a:off x="1064172" y="6038194"/>
            <a:ext cx="1043151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4E296DD-DEDC-4666-8665-776C9B75D8BD}"/>
              </a:ext>
            </a:extLst>
          </p:cNvPr>
          <p:cNvCxnSpPr>
            <a:cxnSpLocks/>
          </p:cNvCxnSpPr>
          <p:nvPr/>
        </p:nvCxnSpPr>
        <p:spPr>
          <a:xfrm>
            <a:off x="838199" y="1525151"/>
            <a:ext cx="1043151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1" name="Imagem 10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07B2D08C-8018-40DD-82C2-387D2E41A5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6A63BB3-9375-438A-87D6-CBBAACA88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229" y="1970580"/>
            <a:ext cx="5561357" cy="323373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19708BF-7532-45B5-AF9D-21FF0A68F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72" y="2034988"/>
            <a:ext cx="5585259" cy="3837670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F13CCF9-DBEA-4387-919B-39796E54E25D}"/>
              </a:ext>
            </a:extLst>
          </p:cNvPr>
          <p:cNvCxnSpPr/>
          <p:nvPr/>
        </p:nvCxnSpPr>
        <p:spPr>
          <a:xfrm flipV="1">
            <a:off x="6279931" y="1981697"/>
            <a:ext cx="0" cy="3844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00784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Integrantes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F85690BC-8C6C-4F60-80AD-CA39895D3466}"/>
              </a:ext>
            </a:extLst>
          </p:cNvPr>
          <p:cNvSpPr/>
          <p:nvPr/>
        </p:nvSpPr>
        <p:spPr>
          <a:xfrm>
            <a:off x="509451" y="2915295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HERO" panose="00000500000000000000" pitchFamily="50" charset="0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FF7654C-5D02-48DC-8C9D-1DFC556DBA65}"/>
              </a:ext>
            </a:extLst>
          </p:cNvPr>
          <p:cNvSpPr/>
          <p:nvPr/>
        </p:nvSpPr>
        <p:spPr>
          <a:xfrm>
            <a:off x="4294942" y="2915291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HERO" panose="00000500000000000000" pitchFamily="50" charset="0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821C533-B6AD-4FE6-BF89-6B58C131F0CD}"/>
              </a:ext>
            </a:extLst>
          </p:cNvPr>
          <p:cNvSpPr/>
          <p:nvPr/>
        </p:nvSpPr>
        <p:spPr>
          <a:xfrm>
            <a:off x="8434720" y="2915292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HERO" panose="00000500000000000000" pitchFamily="50" charset="0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933C42F-90F1-4AF3-A2FA-DCB1FC97D05E}"/>
              </a:ext>
            </a:extLst>
          </p:cNvPr>
          <p:cNvSpPr/>
          <p:nvPr/>
        </p:nvSpPr>
        <p:spPr>
          <a:xfrm>
            <a:off x="6364831" y="2915290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HERO" panose="00000500000000000000" pitchFamily="50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663AA05-740A-4CDE-B1D5-80249D0F45FF}"/>
              </a:ext>
            </a:extLst>
          </p:cNvPr>
          <p:cNvSpPr/>
          <p:nvPr/>
        </p:nvSpPr>
        <p:spPr>
          <a:xfrm>
            <a:off x="10327465" y="2915290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HERO" panose="00000500000000000000" pitchFamily="50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8325861-1F2F-4268-ABB8-C47708A22645}"/>
              </a:ext>
            </a:extLst>
          </p:cNvPr>
          <p:cNvSpPr txBox="1"/>
          <p:nvPr/>
        </p:nvSpPr>
        <p:spPr>
          <a:xfrm>
            <a:off x="247054" y="4690253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HERO" panose="00000500000000000000" pitchFamily="50" charset="0"/>
              </a:rPr>
              <a:t>Gabriel Lázaro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1CD548A-80ED-4522-9EDB-054404B21EE9}"/>
              </a:ext>
            </a:extLst>
          </p:cNvPr>
          <p:cNvSpPr txBox="1"/>
          <p:nvPr/>
        </p:nvSpPr>
        <p:spPr>
          <a:xfrm>
            <a:off x="4032545" y="4668399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HERO" panose="00000500000000000000" pitchFamily="50" charset="0"/>
              </a:rPr>
              <a:t>João Baptista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943B0FE-F317-47B4-AF95-1BF63C89F003}"/>
              </a:ext>
            </a:extLst>
          </p:cNvPr>
          <p:cNvSpPr txBox="1"/>
          <p:nvPr/>
        </p:nvSpPr>
        <p:spPr>
          <a:xfrm>
            <a:off x="8172322" y="4690252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HERO" panose="00000500000000000000" pitchFamily="50" charset="0"/>
              </a:rPr>
              <a:t>Larissa</a:t>
            </a:r>
          </a:p>
          <a:p>
            <a:pPr algn="ctr"/>
            <a:r>
              <a:rPr lang="pt-BR" sz="2800" dirty="0">
                <a:latin typeface="HERO" panose="00000500000000000000" pitchFamily="50" charset="0"/>
              </a:rPr>
              <a:t>Custódio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9D4990C-EB5C-46BD-906D-1D4B714A6937}"/>
              </a:ext>
            </a:extLst>
          </p:cNvPr>
          <p:cNvSpPr txBox="1"/>
          <p:nvPr/>
        </p:nvSpPr>
        <p:spPr>
          <a:xfrm>
            <a:off x="10065068" y="4685234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HERO" panose="00000500000000000000" pitchFamily="50" charset="0"/>
              </a:rPr>
              <a:t>Lucas</a:t>
            </a:r>
          </a:p>
          <a:p>
            <a:pPr algn="ctr"/>
            <a:r>
              <a:rPr lang="pt-BR" sz="2800" dirty="0">
                <a:latin typeface="HERO" panose="00000500000000000000" pitchFamily="50" charset="0"/>
              </a:rPr>
              <a:t>Matheus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EEDA333-49AA-47A1-9E18-27FCA69C6ADA}"/>
              </a:ext>
            </a:extLst>
          </p:cNvPr>
          <p:cNvSpPr txBox="1"/>
          <p:nvPr/>
        </p:nvSpPr>
        <p:spPr>
          <a:xfrm>
            <a:off x="2139799" y="4646545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HERO" panose="00000500000000000000" pitchFamily="50" charset="0"/>
              </a:rPr>
              <a:t>Isabella Oliveira</a:t>
            </a:r>
          </a:p>
        </p:txBody>
      </p:sp>
      <p:pic>
        <p:nvPicPr>
          <p:cNvPr id="18" name="Imagem 17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AD26FE12-6C3C-42D5-8555-53AADF5A32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7D9F8C05-4696-45C8-A76A-B27C44BC7A12}"/>
              </a:ext>
            </a:extLst>
          </p:cNvPr>
          <p:cNvSpPr/>
          <p:nvPr/>
        </p:nvSpPr>
        <p:spPr>
          <a:xfrm>
            <a:off x="2402196" y="2915290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HERO" panose="00000500000000000000" pitchFamily="50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521C1D0-0445-4E7C-A6FE-73D8B2BC5B37}"/>
              </a:ext>
            </a:extLst>
          </p:cNvPr>
          <p:cNvSpPr txBox="1"/>
          <p:nvPr/>
        </p:nvSpPr>
        <p:spPr>
          <a:xfrm>
            <a:off x="6102434" y="4685234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HERO" panose="00000500000000000000" pitchFamily="50" charset="0"/>
              </a:rPr>
              <a:t>Julia </a:t>
            </a:r>
          </a:p>
          <a:p>
            <a:pPr algn="ctr"/>
            <a:r>
              <a:rPr lang="pt-BR" sz="2800" dirty="0">
                <a:latin typeface="HERO" panose="00000500000000000000" pitchFamily="50" charset="0"/>
              </a:rPr>
              <a:t>Lima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394" y="2855952"/>
            <a:ext cx="1503089" cy="153618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69" y="2860974"/>
            <a:ext cx="1572960" cy="157441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614" y="2922220"/>
            <a:ext cx="1563199" cy="149161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211" y="2922220"/>
            <a:ext cx="1569600" cy="146991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090" y="2894181"/>
            <a:ext cx="1569600" cy="154120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0" y="2904663"/>
            <a:ext cx="1499861" cy="150917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304562546"/>
      </p:ext>
    </p:extLst>
  </p:cSld>
  <p:clrMapOvr>
    <a:masterClrMapping/>
  </p:clrMapOvr>
  <p:transition advClick="0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2913"/>
            <a:ext cx="121920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Website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33CEE295-8B68-4E72-8E77-548A33B7E7B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5" name="Imagem 4" descr="Uma imagem contendo computador&#10;&#10;Descrição gerada automaticamente">
            <a:extLst>
              <a:ext uri="{FF2B5EF4-FFF2-40B4-BE49-F238E27FC236}">
                <a16:creationId xmlns:a16="http://schemas.microsoft.com/office/drawing/2014/main" id="{83C4BF57-CA9B-4FB0-826A-3CF89B791B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6"/>
          <a:stretch/>
        </p:blipFill>
        <p:spPr>
          <a:xfrm>
            <a:off x="5850817" y="2226264"/>
            <a:ext cx="6341183" cy="393100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42EEBB2-004D-463C-B41C-9AD2C75B6F96}"/>
              </a:ext>
            </a:extLst>
          </p:cNvPr>
          <p:cNvSpPr txBox="1"/>
          <p:nvPr/>
        </p:nvSpPr>
        <p:spPr>
          <a:xfrm>
            <a:off x="244443" y="1683388"/>
            <a:ext cx="705170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772FF"/>
              </a:buClr>
              <a:buSzPct val="80000"/>
            </a:pPr>
            <a:endParaRPr lang="pt-BR" sz="32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3200" dirty="0">
                <a:latin typeface="HERO" panose="00000500000000000000" pitchFamily="50" charset="0"/>
              </a:rPr>
              <a:t>Demonstração do institucional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32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3200" dirty="0">
                <a:latin typeface="HERO" panose="00000500000000000000" pitchFamily="50" charset="0"/>
              </a:rPr>
              <a:t>Dashboard</a:t>
            </a:r>
          </a:p>
          <a:p>
            <a:pPr>
              <a:buClr>
                <a:srgbClr val="4772FF"/>
              </a:buClr>
              <a:buSzPct val="80000"/>
            </a:pPr>
            <a:endParaRPr lang="pt-BR" sz="32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3200" dirty="0">
                <a:latin typeface="HERO" panose="00000500000000000000" pitchFamily="50" charset="0"/>
              </a:rPr>
              <a:t>Desafio </a:t>
            </a:r>
            <a:r>
              <a:rPr lang="pt-BR" sz="3200" dirty="0" err="1">
                <a:latin typeface="HERO" panose="00000500000000000000" pitchFamily="50" charset="0"/>
              </a:rPr>
              <a:t>Heatmap</a:t>
            </a:r>
            <a:endParaRPr lang="pt-BR" sz="32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32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3200" dirty="0">
                <a:latin typeface="HERO" panose="00000500000000000000" pitchFamily="50" charset="0"/>
              </a:rPr>
              <a:t>Demonstração da ferramenta helpdesk 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3200" dirty="0">
              <a:latin typeface="HERO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58627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2A0F740-B2A0-4F0E-8A83-24FC92E8FEA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alphaModFix amt="5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445" y="1248059"/>
            <a:ext cx="4819581" cy="4361882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1C6F79D6-DD38-4BA5-9935-110C2A2CB5B4}"/>
              </a:ext>
            </a:extLst>
          </p:cNvPr>
          <p:cNvSpPr txBox="1">
            <a:spLocks/>
          </p:cNvSpPr>
          <p:nvPr/>
        </p:nvSpPr>
        <p:spPr>
          <a:xfrm>
            <a:off x="2223507" y="2766218"/>
            <a:ext cx="83447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Considerações finais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EC14383-7F9B-4CF1-9904-7086E8DF9108}"/>
              </a:ext>
            </a:extLst>
          </p:cNvPr>
          <p:cNvSpPr txBox="1"/>
          <p:nvPr/>
        </p:nvSpPr>
        <p:spPr>
          <a:xfrm>
            <a:off x="1783664" y="7350485"/>
            <a:ext cx="92243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latin typeface="HERO" panose="00000500000000000000" pitchFamily="50" charset="0"/>
              </a:rPr>
              <a:t>Obrigada pela sua atenção</a:t>
            </a:r>
          </a:p>
        </p:txBody>
      </p:sp>
    </p:spTree>
    <p:extLst>
      <p:ext uri="{BB962C8B-B14F-4D97-AF65-F5344CB8AC3E}">
        <p14:creationId xmlns:p14="http://schemas.microsoft.com/office/powerpoint/2010/main" val="20471446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48148E-6 L 0.00299 0.9393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46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7 L 6.25E-7 -0.6361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Segmento/Mercado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111ADB1-2918-40BD-BC1F-D7866A69CB2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2274838"/>
            <a:ext cx="59958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HERO" panose="00000500000000000000" pitchFamily="50" charset="0"/>
              </a:rPr>
              <a:t>Transporte publico metroviário</a:t>
            </a:r>
          </a:p>
          <a:p>
            <a:pPr>
              <a:buClr>
                <a:srgbClr val="4772FF"/>
              </a:buClr>
              <a:buSzPct val="80000"/>
            </a:pPr>
            <a:endParaRPr lang="pt-BR" sz="24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HERO" panose="00000500000000000000" pitchFamily="50" charset="0"/>
              </a:rPr>
              <a:t>Uso de informações para fins comerciais e operacionais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31" y="3683723"/>
            <a:ext cx="4055556" cy="295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309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Contexto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111ADB1-2918-40BD-BC1F-D7866A69CB2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4" name="Imagem 3" descr="Uma imagem contendo homem, atletismo, em pé, segurando&#10;&#10;Descrição gerada automaticamente">
            <a:extLst>
              <a:ext uri="{FF2B5EF4-FFF2-40B4-BE49-F238E27FC236}">
                <a16:creationId xmlns:a16="http://schemas.microsoft.com/office/drawing/2014/main" id="{8225E120-3F94-4DBE-A2CA-7A5FDD96B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31" y="3429000"/>
            <a:ext cx="4400355" cy="3429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227483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RO" panose="00000500000000000000" pitchFamily="50" charset="0"/>
              </a:rPr>
              <a:t>O metro já chegou a transportar 7,8 milhões de pessoas em um dia.</a:t>
            </a:r>
          </a:p>
          <a:p>
            <a:pPr>
              <a:buClr>
                <a:srgbClr val="4772FF"/>
              </a:buClr>
              <a:buSzPct val="80000"/>
            </a:pP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RO" panose="00000500000000000000" pitchFamily="50" charset="0"/>
              </a:rPr>
              <a:t>                                                      - </a:t>
            </a:r>
            <a:endParaRPr lang="pt-BR" sz="24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HERO" panose="00000500000000000000" pitchFamily="50" charset="0"/>
              </a:rPr>
              <a:t>Intervalo de 99 segundos </a:t>
            </a:r>
          </a:p>
          <a:p>
            <a:pPr>
              <a:buClr>
                <a:srgbClr val="4772FF"/>
              </a:buClr>
              <a:buSzPct val="80000"/>
            </a:pPr>
            <a:r>
              <a:rPr lang="pt-BR" sz="2400" dirty="0">
                <a:latin typeface="HERO" panose="00000500000000000000" pitchFamily="50" charset="0"/>
              </a:rPr>
              <a:t>	</a:t>
            </a: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  <a:latin typeface="HERO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7927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Problema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EEEE33B3-A543-423F-AB5D-E72F151DB26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6" name="Imagem 5" descr="Uma imagem contendo computador, relógio&#10;&#10;Descrição gerada automaticamente">
            <a:extLst>
              <a:ext uri="{FF2B5EF4-FFF2-40B4-BE49-F238E27FC236}">
                <a16:creationId xmlns:a16="http://schemas.microsoft.com/office/drawing/2014/main" id="{DE7C8C4B-C07A-4DB4-90F8-0B5C50851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51" y="3434935"/>
            <a:ext cx="4824549" cy="342306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2274838"/>
            <a:ext cx="599585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HERO" panose="00000500000000000000" pitchFamily="50" charset="0"/>
              </a:rPr>
              <a:t>Grandes fluxos de pessoas atrapalhando rotas</a:t>
            </a:r>
          </a:p>
          <a:p>
            <a:pPr>
              <a:buClr>
                <a:srgbClr val="4772FF"/>
              </a:buClr>
              <a:buSzPct val="80000"/>
            </a:pPr>
            <a:endParaRPr lang="pt-BR" sz="24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HERO" panose="00000500000000000000" pitchFamily="50" charset="0"/>
              </a:rPr>
              <a:t>Superlotação é a maior reclamação dos usuários do Metrô e da CPTM.</a:t>
            </a:r>
          </a:p>
          <a:p>
            <a:pPr>
              <a:buClr>
                <a:srgbClr val="4772FF"/>
              </a:buClr>
              <a:buSzPct val="80000"/>
            </a:pPr>
            <a:r>
              <a:rPr lang="pt-BR" sz="2400" dirty="0">
                <a:latin typeface="HERO" panose="00000500000000000000" pitchFamily="50" charset="0"/>
              </a:rPr>
              <a:t>                                                     </a:t>
            </a:r>
            <a:r>
              <a:rPr lang="pt-BR" sz="2800" dirty="0">
                <a:latin typeface="HERO" panose="00000500000000000000" pitchFamily="50" charset="0"/>
              </a:rPr>
              <a:t> 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RO" panose="00000500000000000000" pitchFamily="50" charset="0"/>
              </a:rPr>
              <a:t>- Procon</a:t>
            </a:r>
            <a:endParaRPr lang="pt-BR" sz="2400" dirty="0">
              <a:latin typeface="HERO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3270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Solução Proposta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CB80E98D-A3E9-4C8F-95A5-D3B437CD7F1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5" name="Imagem 4" descr="Uma imagem contendo homem, atletismo, mulher, em pé&#10;&#10;Descrição gerada automaticamente">
            <a:extLst>
              <a:ext uri="{FF2B5EF4-FFF2-40B4-BE49-F238E27FC236}">
                <a16:creationId xmlns:a16="http://schemas.microsoft.com/office/drawing/2014/main" id="{135FDF74-BA6A-44A7-8374-E4D87D881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569" y="3429000"/>
            <a:ext cx="5043431" cy="3429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3ACB187-7D89-4633-A76D-27ED6A650CB3}"/>
              </a:ext>
            </a:extLst>
          </p:cNvPr>
          <p:cNvSpPr txBox="1"/>
          <p:nvPr/>
        </p:nvSpPr>
        <p:spPr>
          <a:xfrm>
            <a:off x="838200" y="2274838"/>
            <a:ext cx="59958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HERO" panose="00000500000000000000" pitchFamily="50" charset="0"/>
              </a:rPr>
              <a:t>Sistema Web</a:t>
            </a:r>
          </a:p>
          <a:p>
            <a:pPr>
              <a:buClr>
                <a:srgbClr val="4772FF"/>
              </a:buClr>
              <a:buSzPct val="80000"/>
            </a:pPr>
            <a:endParaRPr lang="pt-BR" sz="2400" dirty="0">
              <a:latin typeface="HERO" panose="00000500000000000000" pitchFamily="50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HERO" panose="00000500000000000000" pitchFamily="50" charset="0"/>
              </a:rPr>
              <a:t>Diversos tipos de consultas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400" dirty="0">
              <a:latin typeface="HERO" panose="00000500000000000000" pitchFamily="50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HERO" panose="00000500000000000000" pitchFamily="50" charset="0"/>
              </a:rPr>
              <a:t>Possibilidade de ver rotas alternativas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400" dirty="0">
              <a:latin typeface="HERO" panose="00000500000000000000" pitchFamily="50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HERO" panose="00000500000000000000" pitchFamily="50" charset="0"/>
              </a:rPr>
              <a:t>Aproveitar espaços para comércios e propagandas</a:t>
            </a:r>
          </a:p>
        </p:txBody>
      </p:sp>
    </p:spTree>
    <p:extLst>
      <p:ext uri="{BB962C8B-B14F-4D97-AF65-F5344CB8AC3E}">
        <p14:creationId xmlns:p14="http://schemas.microsoft.com/office/powerpoint/2010/main" val="12699806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14">
            <a:extLst>
              <a:ext uri="{FF2B5EF4-FFF2-40B4-BE49-F238E27FC236}">
                <a16:creationId xmlns:a16="http://schemas.microsoft.com/office/drawing/2014/main" id="{0102D479-09C2-49DB-A04B-2D35F705A0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139" y="2053750"/>
            <a:ext cx="2332204" cy="1636263"/>
          </a:xfrm>
          <a:prstGeom prst="rect">
            <a:avLst/>
          </a:prstGeom>
        </p:spPr>
      </p:pic>
      <p:sp>
        <p:nvSpPr>
          <p:cNvPr id="4" name="CaixaDeTexto 17">
            <a:extLst>
              <a:ext uri="{FF2B5EF4-FFF2-40B4-BE49-F238E27FC236}">
                <a16:creationId xmlns:a16="http://schemas.microsoft.com/office/drawing/2014/main" id="{8654993B-C2B9-4E5E-BA14-277418993EF0}"/>
              </a:ext>
            </a:extLst>
          </p:cNvPr>
          <p:cNvSpPr txBox="1"/>
          <p:nvPr/>
        </p:nvSpPr>
        <p:spPr>
          <a:xfrm>
            <a:off x="3337897" y="3487126"/>
            <a:ext cx="2592881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HERO" panose="00000500000000000000" pitchFamily="50" charset="0"/>
                <a:cs typeface="Arial"/>
              </a:rPr>
              <a:t>O  sistema web determina com esses dados o nível de circulação de pessoas em um determinado local da estação.</a:t>
            </a:r>
          </a:p>
        </p:txBody>
      </p:sp>
      <p:sp>
        <p:nvSpPr>
          <p:cNvPr id="5" name="CaixaDeTexto 18">
            <a:extLst>
              <a:ext uri="{FF2B5EF4-FFF2-40B4-BE49-F238E27FC236}">
                <a16:creationId xmlns:a16="http://schemas.microsoft.com/office/drawing/2014/main" id="{1B2E5927-A1FF-4781-8F5A-3031D47EFCC5}"/>
              </a:ext>
            </a:extLst>
          </p:cNvPr>
          <p:cNvSpPr txBox="1"/>
          <p:nvPr/>
        </p:nvSpPr>
        <p:spPr>
          <a:xfrm>
            <a:off x="338421" y="3582067"/>
            <a:ext cx="2434584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HERO" panose="00000500000000000000" pitchFamily="50" charset="0"/>
                <a:cs typeface="Arial"/>
              </a:rPr>
              <a:t>Coleta de dados através de sensor óptico reflexivo em estações do metrô.</a:t>
            </a:r>
          </a:p>
          <a:p>
            <a:endParaRPr lang="pt-BR" sz="1600" dirty="0">
              <a:latin typeface="HERO" panose="00000500000000000000" pitchFamily="50" charset="0"/>
            </a:endParaRPr>
          </a:p>
        </p:txBody>
      </p:sp>
      <p:sp>
        <p:nvSpPr>
          <p:cNvPr id="6" name="CaixaDeTexto 19">
            <a:extLst>
              <a:ext uri="{FF2B5EF4-FFF2-40B4-BE49-F238E27FC236}">
                <a16:creationId xmlns:a16="http://schemas.microsoft.com/office/drawing/2014/main" id="{D90E817B-B8F8-478D-882E-57FF9F8629F6}"/>
              </a:ext>
            </a:extLst>
          </p:cNvPr>
          <p:cNvSpPr txBox="1"/>
          <p:nvPr/>
        </p:nvSpPr>
        <p:spPr>
          <a:xfrm>
            <a:off x="6313814" y="3581069"/>
            <a:ext cx="2600438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HERO" panose="00000500000000000000" pitchFamily="50" charset="0"/>
                <a:cs typeface="Arial"/>
              </a:rPr>
              <a:t>Assim o metrô utiliza esses dados para tomada de decisões operacionais em suas dependências.</a:t>
            </a:r>
          </a:p>
        </p:txBody>
      </p:sp>
      <p:pic>
        <p:nvPicPr>
          <p:cNvPr id="9" name="Imagem 22">
            <a:extLst>
              <a:ext uri="{FF2B5EF4-FFF2-40B4-BE49-F238E27FC236}">
                <a16:creationId xmlns:a16="http://schemas.microsoft.com/office/drawing/2014/main" id="{CC39A08E-FA5A-4E74-8D88-F67EB85682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538" y="3408574"/>
            <a:ext cx="1953314" cy="1473180"/>
          </a:xfrm>
          <a:prstGeom prst="rect">
            <a:avLst/>
          </a:prstGeom>
        </p:spPr>
      </p:pic>
      <p:sp>
        <p:nvSpPr>
          <p:cNvPr id="10" name="CaixaDeTexto 23">
            <a:extLst>
              <a:ext uri="{FF2B5EF4-FFF2-40B4-BE49-F238E27FC236}">
                <a16:creationId xmlns:a16="http://schemas.microsoft.com/office/drawing/2014/main" id="{5727A1E5-3410-4EFE-A1BA-EFFC3D7A5FF0}"/>
              </a:ext>
            </a:extLst>
          </p:cNvPr>
          <p:cNvSpPr txBox="1"/>
          <p:nvPr/>
        </p:nvSpPr>
        <p:spPr>
          <a:xfrm>
            <a:off x="9489592" y="4962700"/>
            <a:ext cx="2700565" cy="1815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HERO" panose="00000500000000000000" pitchFamily="50" charset="0"/>
                <a:cs typeface="Arial"/>
              </a:rPr>
              <a:t> Pode disponibilizar informações para usuários do metrô. Dessa forma, eles podem optar por outras rotas alternativas evitando a lotação desse local.</a:t>
            </a:r>
          </a:p>
        </p:txBody>
      </p:sp>
      <p:sp>
        <p:nvSpPr>
          <p:cNvPr id="11" name="CaixaDeTexto 25">
            <a:extLst>
              <a:ext uri="{FF2B5EF4-FFF2-40B4-BE49-F238E27FC236}">
                <a16:creationId xmlns:a16="http://schemas.microsoft.com/office/drawing/2014/main" id="{A479C050-67C5-4ECD-8E6A-7D6E5F9C68DE}"/>
              </a:ext>
            </a:extLst>
          </p:cNvPr>
          <p:cNvSpPr txBox="1"/>
          <p:nvPr/>
        </p:nvSpPr>
        <p:spPr>
          <a:xfrm>
            <a:off x="9528661" y="1578047"/>
            <a:ext cx="2537460" cy="1815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HERO" panose="00000500000000000000" pitchFamily="50" charset="0"/>
                <a:cs typeface="Arial"/>
              </a:rPr>
              <a:t>Pode comercializar informações para empresas obterem posicionamento estratégico de franquias e marketing em tais locais.</a:t>
            </a:r>
          </a:p>
        </p:txBody>
      </p:sp>
      <p:pic>
        <p:nvPicPr>
          <p:cNvPr id="12" name="Imagem 26">
            <a:extLst>
              <a:ext uri="{FF2B5EF4-FFF2-40B4-BE49-F238E27FC236}">
                <a16:creationId xmlns:a16="http://schemas.microsoft.com/office/drawing/2014/main" id="{647E4D12-9DDE-4349-B506-7A31C7D502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213" y="136798"/>
            <a:ext cx="1633444" cy="1432287"/>
          </a:xfrm>
          <a:prstGeom prst="rect">
            <a:avLst/>
          </a:prstGeom>
        </p:spPr>
      </p:pic>
      <p:cxnSp>
        <p:nvCxnSpPr>
          <p:cNvPr id="13" name="Conector de Seta Reta 29">
            <a:extLst>
              <a:ext uri="{FF2B5EF4-FFF2-40B4-BE49-F238E27FC236}">
                <a16:creationId xmlns:a16="http://schemas.microsoft.com/office/drawing/2014/main" id="{FBACC7EF-E345-46C0-B2CA-72CAA9BF616D}"/>
              </a:ext>
            </a:extLst>
          </p:cNvPr>
          <p:cNvCxnSpPr/>
          <p:nvPr/>
        </p:nvCxnSpPr>
        <p:spPr>
          <a:xfrm flipV="1">
            <a:off x="2670662" y="2844171"/>
            <a:ext cx="649302" cy="5800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31">
            <a:extLst>
              <a:ext uri="{FF2B5EF4-FFF2-40B4-BE49-F238E27FC236}">
                <a16:creationId xmlns:a16="http://schemas.microsoft.com/office/drawing/2014/main" id="{B99DA12C-D861-481E-9560-876B08420FA1}"/>
              </a:ext>
            </a:extLst>
          </p:cNvPr>
          <p:cNvCxnSpPr/>
          <p:nvPr/>
        </p:nvCxnSpPr>
        <p:spPr>
          <a:xfrm>
            <a:off x="5752677" y="2866756"/>
            <a:ext cx="696927" cy="3725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27">
            <a:extLst>
              <a:ext uri="{FF2B5EF4-FFF2-40B4-BE49-F238E27FC236}">
                <a16:creationId xmlns:a16="http://schemas.microsoft.com/office/drawing/2014/main" id="{0210B87B-0C39-4E12-8DB3-C3541A192EE1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614" y="2101699"/>
            <a:ext cx="2078269" cy="147513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CF106F-3221-4973-889E-01689AEE6145}"/>
              </a:ext>
            </a:extLst>
          </p:cNvPr>
          <p:cNvSpPr txBox="1"/>
          <p:nvPr/>
        </p:nvSpPr>
        <p:spPr>
          <a:xfrm>
            <a:off x="219075" y="230916"/>
            <a:ext cx="451484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HERO" panose="00000500000000000000" pitchFamily="50" charset="0"/>
              </a:rPr>
              <a:t>Desenho de solução HLD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HERO" panose="00000500000000000000" pitchFamily="50" charset="0"/>
              <a:cs typeface="Calibri"/>
            </a:endParaRPr>
          </a:p>
        </p:txBody>
      </p:sp>
      <p:cxnSp>
        <p:nvCxnSpPr>
          <p:cNvPr id="21" name="Conector de Seta Reta 31">
            <a:extLst>
              <a:ext uri="{FF2B5EF4-FFF2-40B4-BE49-F238E27FC236}">
                <a16:creationId xmlns:a16="http://schemas.microsoft.com/office/drawing/2014/main" id="{51107802-5A8F-47FF-8AC7-D70854D9846D}"/>
              </a:ext>
            </a:extLst>
          </p:cNvPr>
          <p:cNvCxnSpPr>
            <a:cxnSpLocks/>
          </p:cNvCxnSpPr>
          <p:nvPr/>
        </p:nvCxnSpPr>
        <p:spPr>
          <a:xfrm flipV="1">
            <a:off x="8943551" y="2060856"/>
            <a:ext cx="563577" cy="348700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31">
            <a:extLst>
              <a:ext uri="{FF2B5EF4-FFF2-40B4-BE49-F238E27FC236}">
                <a16:creationId xmlns:a16="http://schemas.microsoft.com/office/drawing/2014/main" id="{A8295EC0-BBD2-4210-8CA5-472B12AD2021}"/>
              </a:ext>
            </a:extLst>
          </p:cNvPr>
          <p:cNvCxnSpPr>
            <a:cxnSpLocks/>
          </p:cNvCxnSpPr>
          <p:nvPr/>
        </p:nvCxnSpPr>
        <p:spPr>
          <a:xfrm>
            <a:off x="9019752" y="4047856"/>
            <a:ext cx="630252" cy="299000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 descr="A picture containing table, rack&#10;&#10;Description generated with very high confidence">
            <a:extLst>
              <a:ext uri="{FF2B5EF4-FFF2-40B4-BE49-F238E27FC236}">
                <a16:creationId xmlns:a16="http://schemas.microsoft.com/office/drawing/2014/main" id="{BB088FC8-76AB-4356-AAC5-4A0F18D85F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00" y="1943100"/>
            <a:ext cx="1743075" cy="1638300"/>
          </a:xfrm>
          <a:prstGeom prst="rect">
            <a:avLst/>
          </a:prstGeom>
        </p:spPr>
      </p:pic>
      <p:pic>
        <p:nvPicPr>
          <p:cNvPr id="17" name="Imagem 16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BC5E0AB-6EDC-4020-80FC-407DFD0D3C3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494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kern="1200" dirty="0">
                <a:solidFill>
                  <a:schemeClr val="tx1"/>
                </a:solidFill>
                <a:latin typeface="HERO" panose="00000500000000000000" pitchFamily="50" charset="0"/>
              </a:rPr>
              <a:t>Planejamento</a:t>
            </a:r>
            <a:r>
              <a:rPr lang="en-US" kern="1200" dirty="0">
                <a:solidFill>
                  <a:schemeClr val="tx1"/>
                </a:solidFill>
                <a:latin typeface="HERO" panose="00000500000000000000" pitchFamily="50" charset="0"/>
              </a:rPr>
              <a:t> do </a:t>
            </a:r>
            <a:r>
              <a:rPr lang="pt-BR" kern="1200" dirty="0">
                <a:solidFill>
                  <a:schemeClr val="tx1"/>
                </a:solidFill>
                <a:latin typeface="HERO" panose="00000500000000000000" pitchFamily="50" charset="0"/>
              </a:rPr>
              <a:t>projeto</a:t>
            </a:r>
          </a:p>
        </p:txBody>
      </p:sp>
      <p:pic>
        <p:nvPicPr>
          <p:cNvPr id="6" name="Imagem 5" descr="Uma imagem contendo guarda-chuva&#10;&#10;Descrição gerada automaticamente">
            <a:extLst>
              <a:ext uri="{FF2B5EF4-FFF2-40B4-BE49-F238E27FC236}">
                <a16:creationId xmlns:a16="http://schemas.microsoft.com/office/drawing/2014/main" id="{D62B1CC3-60C1-4DE7-A5AA-E47DADABEB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8" r="9091"/>
          <a:stretch/>
        </p:blipFill>
        <p:spPr>
          <a:xfrm>
            <a:off x="4235924" y="1690688"/>
            <a:ext cx="7735662" cy="4351338"/>
          </a:xfrm>
          <a:prstGeom prst="rect">
            <a:avLst/>
          </a:prstGeom>
        </p:spPr>
      </p:pic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59A68F05-1D84-4CD4-A095-E10372FD04A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304E767-7784-4C1C-BA27-C213CB6C2686}"/>
              </a:ext>
            </a:extLst>
          </p:cNvPr>
          <p:cNvSpPr txBox="1"/>
          <p:nvPr/>
        </p:nvSpPr>
        <p:spPr>
          <a:xfrm>
            <a:off x="538655" y="2065863"/>
            <a:ext cx="59958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772FF"/>
              </a:buClr>
              <a:buSzPct val="80000"/>
            </a:pPr>
            <a:endParaRPr lang="pt-BR" sz="32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3200" dirty="0">
                <a:latin typeface="HERO" panose="00000500000000000000" pitchFamily="50" charset="0"/>
              </a:rPr>
              <a:t>Ferramenta de gestão</a:t>
            </a:r>
          </a:p>
          <a:p>
            <a:pPr>
              <a:buClr>
                <a:srgbClr val="4772FF"/>
              </a:buClr>
              <a:buSzPct val="80000"/>
            </a:pPr>
            <a:endParaRPr lang="pt-BR" sz="32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3200" dirty="0">
                <a:latin typeface="HERO" panose="00000500000000000000" pitchFamily="50" charset="0"/>
              </a:rPr>
              <a:t>Backlog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32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3200" dirty="0">
                <a:latin typeface="HERO" panose="00000500000000000000" pitchFamily="50" charset="0"/>
              </a:rPr>
              <a:t>Planilha de Riscos</a:t>
            </a:r>
          </a:p>
        </p:txBody>
      </p:sp>
    </p:spTree>
    <p:extLst>
      <p:ext uri="{BB962C8B-B14F-4D97-AF65-F5344CB8AC3E}">
        <p14:creationId xmlns:p14="http://schemas.microsoft.com/office/powerpoint/2010/main" val="94326752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6FDDD-77DF-41F6-ACEC-61CAD62EA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31808" cy="1325563"/>
          </a:xfrm>
        </p:spPr>
        <p:txBody>
          <a:bodyPr/>
          <a:lstStyle/>
          <a:p>
            <a:r>
              <a:rPr lang="pt-BR" dirty="0">
                <a:latin typeface="HERO" panose="00000500000000000000" pitchFamily="50" charset="0"/>
              </a:rPr>
              <a:t>Ferramenta de planejamento </a:t>
            </a:r>
          </a:p>
        </p:txBody>
      </p:sp>
      <p:pic>
        <p:nvPicPr>
          <p:cNvPr id="4" name="Espaço Reservado para Imagem 7">
            <a:extLst>
              <a:ext uri="{FF2B5EF4-FFF2-40B4-BE49-F238E27FC236}">
                <a16:creationId xmlns:a16="http://schemas.microsoft.com/office/drawing/2014/main" id="{78B0CDEB-2E03-45D5-A9E0-399FF9350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>
          <a:xfrm>
            <a:off x="922282" y="1525151"/>
            <a:ext cx="3467221" cy="266259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1E7BDE8-F8D0-46C5-9B50-B6C61290813C}"/>
              </a:ext>
            </a:extLst>
          </p:cNvPr>
          <p:cNvSpPr txBox="1"/>
          <p:nvPr/>
        </p:nvSpPr>
        <p:spPr>
          <a:xfrm>
            <a:off x="4761186" y="2144110"/>
            <a:ext cx="67786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HERO" panose="00000500000000000000" pitchFamily="50" charset="0"/>
              </a:rPr>
              <a:t>Com o Asana determinamos qual é tema das reuniões, dividimos as função de cada integrante, deixamos o grupo atualizado sobre projeto e é onde definimos as regras do nosso projeto.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F9BCA5-BB5A-4BFD-9EB5-2F5567C98C96}"/>
              </a:ext>
            </a:extLst>
          </p:cNvPr>
          <p:cNvSpPr txBox="1"/>
          <p:nvPr/>
        </p:nvSpPr>
        <p:spPr>
          <a:xfrm>
            <a:off x="1351218" y="5209891"/>
            <a:ext cx="9489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7C5A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RO" panose="00000500000000000000" pitchFamily="50" charset="0"/>
              </a:rPr>
              <a:t>ORGANIZAÇÃO</a:t>
            </a:r>
            <a:r>
              <a:rPr lang="pt-BR" sz="2400" b="1" dirty="0">
                <a:latin typeface="HERO" panose="00000500000000000000" pitchFamily="50" charset="0"/>
              </a:rPr>
              <a:t>  </a:t>
            </a:r>
            <a:r>
              <a:rPr lang="pt-BR" sz="2400" b="1" dirty="0">
                <a:solidFill>
                  <a:schemeClr val="bg1">
                    <a:lumMod val="75000"/>
                  </a:schemeClr>
                </a:solidFill>
                <a:latin typeface="HERO" panose="00000500000000000000" pitchFamily="50" charset="0"/>
              </a:rPr>
              <a:t>-</a:t>
            </a:r>
            <a:r>
              <a:rPr lang="pt-BR" sz="2400" b="1" dirty="0">
                <a:latin typeface="HERO" panose="00000500000000000000" pitchFamily="50" charset="0"/>
              </a:rPr>
              <a:t>  </a:t>
            </a:r>
            <a:r>
              <a:rPr lang="pt-BR" sz="2400" b="1" dirty="0">
                <a:solidFill>
                  <a:srgbClr val="4186E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RO" panose="00000500000000000000" pitchFamily="50" charset="0"/>
              </a:rPr>
              <a:t>FOCO</a:t>
            </a:r>
            <a:r>
              <a:rPr lang="pt-BR" sz="2400" b="1" dirty="0">
                <a:solidFill>
                  <a:srgbClr val="4186E0"/>
                </a:solidFill>
                <a:latin typeface="HERO" panose="00000500000000000000" pitchFamily="50" charset="0"/>
              </a:rPr>
              <a:t> </a:t>
            </a:r>
            <a:r>
              <a:rPr lang="pt-BR" sz="2400" b="1" dirty="0">
                <a:latin typeface="HERO" panose="00000500000000000000" pitchFamily="50" charset="0"/>
              </a:rPr>
              <a:t> </a:t>
            </a:r>
            <a:r>
              <a:rPr lang="pt-BR" sz="2400" b="1" dirty="0">
                <a:solidFill>
                  <a:schemeClr val="bg1">
                    <a:lumMod val="75000"/>
                  </a:schemeClr>
                </a:solidFill>
                <a:latin typeface="HERO" panose="00000500000000000000" pitchFamily="50" charset="0"/>
              </a:rPr>
              <a:t>-</a:t>
            </a:r>
            <a:r>
              <a:rPr lang="pt-BR" sz="2400" b="1" dirty="0">
                <a:latin typeface="HERO" panose="00000500000000000000" pitchFamily="50" charset="0"/>
              </a:rPr>
              <a:t>  </a:t>
            </a:r>
            <a:r>
              <a:rPr lang="pt-BR" sz="2400" b="1" dirty="0">
                <a:solidFill>
                  <a:srgbClr val="EA4E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RO" panose="00000500000000000000" pitchFamily="50" charset="0"/>
              </a:rPr>
              <a:t>CONTROLE</a:t>
            </a:r>
            <a:r>
              <a:rPr lang="pt-BR" sz="2400" b="1" dirty="0">
                <a:solidFill>
                  <a:srgbClr val="EA4E9D"/>
                </a:solidFill>
                <a:latin typeface="HERO" panose="00000500000000000000" pitchFamily="50" charset="0"/>
              </a:rPr>
              <a:t> </a:t>
            </a:r>
            <a:r>
              <a:rPr lang="pt-BR" sz="2400" b="1" dirty="0">
                <a:latin typeface="HERO" panose="00000500000000000000" pitchFamily="50" charset="0"/>
              </a:rPr>
              <a:t> </a:t>
            </a:r>
            <a:r>
              <a:rPr lang="pt-BR" sz="2400" b="1" dirty="0">
                <a:solidFill>
                  <a:schemeClr val="bg1">
                    <a:lumMod val="75000"/>
                  </a:schemeClr>
                </a:solidFill>
                <a:latin typeface="HERO" panose="00000500000000000000" pitchFamily="50" charset="0"/>
              </a:rPr>
              <a:t>- </a:t>
            </a:r>
            <a:r>
              <a:rPr lang="pt-BR" sz="2400" b="1" dirty="0">
                <a:latin typeface="HERO" panose="00000500000000000000" pitchFamily="50" charset="0"/>
              </a:rPr>
              <a:t> </a:t>
            </a:r>
            <a:r>
              <a:rPr lang="pt-BR" sz="2400" b="1" dirty="0">
                <a:solidFill>
                  <a:srgbClr val="EEC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RO" panose="00000500000000000000" pitchFamily="50" charset="0"/>
              </a:rPr>
              <a:t>GERENCIAMETO</a:t>
            </a:r>
            <a:r>
              <a:rPr lang="pt-BR" sz="2400" b="1" dirty="0">
                <a:solidFill>
                  <a:srgbClr val="EEC300"/>
                </a:solidFill>
                <a:latin typeface="HERO" panose="00000500000000000000" pitchFamily="50" charset="0"/>
              </a:rPr>
              <a:t> 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66BC4C1-653A-4EC0-8C52-620D2CA8AAFE}"/>
              </a:ext>
            </a:extLst>
          </p:cNvPr>
          <p:cNvCxnSpPr>
            <a:cxnSpLocks/>
          </p:cNvCxnSpPr>
          <p:nvPr/>
        </p:nvCxnSpPr>
        <p:spPr>
          <a:xfrm>
            <a:off x="1064172" y="6038194"/>
            <a:ext cx="10725947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4E296DD-DEDC-4666-8665-776C9B75D8BD}"/>
              </a:ext>
            </a:extLst>
          </p:cNvPr>
          <p:cNvCxnSpPr>
            <a:cxnSpLocks/>
          </p:cNvCxnSpPr>
          <p:nvPr/>
        </p:nvCxnSpPr>
        <p:spPr>
          <a:xfrm>
            <a:off x="838199" y="1525151"/>
            <a:ext cx="10725947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9E81C02C-2F98-46FC-9C82-B2460A73A1A1}"/>
              </a:ext>
            </a:extLst>
          </p:cNvPr>
          <p:cNvSpPr txBox="1">
            <a:spLocks/>
          </p:cNvSpPr>
          <p:nvPr/>
        </p:nvSpPr>
        <p:spPr>
          <a:xfrm>
            <a:off x="1517705" y="4199547"/>
            <a:ext cx="2232714" cy="47679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HERO" panose="00000500000000000000" pitchFamily="50" charset="0"/>
              </a:rPr>
              <a:t>Software para gestão de projetos.</a:t>
            </a:r>
          </a:p>
        </p:txBody>
      </p:sp>
      <p:pic>
        <p:nvPicPr>
          <p:cNvPr id="16" name="Imagem 15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9C6EA35B-C17F-458F-8FB9-5924A777A54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79639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1291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2035</TotalTime>
  <Words>397</Words>
  <Application>Microsoft Office PowerPoint</Application>
  <PresentationFormat>Widescreen</PresentationFormat>
  <Paragraphs>102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HERO</vt:lpstr>
      <vt:lpstr>HERO</vt:lpstr>
      <vt:lpstr>Wingdings</vt:lpstr>
      <vt:lpstr>Tema do Office</vt:lpstr>
      <vt:lpstr>Apresentação do PowerPoint</vt:lpstr>
      <vt:lpstr>Integrantes</vt:lpstr>
      <vt:lpstr>Segmento/Mercado</vt:lpstr>
      <vt:lpstr>Contexto</vt:lpstr>
      <vt:lpstr>Problema</vt:lpstr>
      <vt:lpstr>Solução Proposta</vt:lpstr>
      <vt:lpstr>Apresentação do PowerPoint</vt:lpstr>
      <vt:lpstr>Planejamento do projeto</vt:lpstr>
      <vt:lpstr>Ferramenta de planejamento </vt:lpstr>
      <vt:lpstr>Ferramenta de organização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Ferramenta de Suporte </vt:lpstr>
      <vt:lpstr>Manual de instalação </vt:lpstr>
      <vt:lpstr>Website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Henrique Lazaro</dc:creator>
  <cp:lastModifiedBy>julia marle</cp:lastModifiedBy>
  <cp:revision>54</cp:revision>
  <dcterms:created xsi:type="dcterms:W3CDTF">2020-05-06T14:24:24Z</dcterms:created>
  <dcterms:modified xsi:type="dcterms:W3CDTF">2020-06-29T00:31:39Z</dcterms:modified>
</cp:coreProperties>
</file>