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2"/>
  </p:notesMasterIdLst>
  <p:sldIdLst>
    <p:sldId id="398" r:id="rId3"/>
    <p:sldId id="399" r:id="rId4"/>
    <p:sldId id="400" r:id="rId5"/>
    <p:sldId id="857" r:id="rId6"/>
    <p:sldId id="876" r:id="rId7"/>
    <p:sldId id="858" r:id="rId8"/>
    <p:sldId id="871" r:id="rId9"/>
    <p:sldId id="873" r:id="rId10"/>
    <p:sldId id="287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370AF60-E780-4006-BBAB-73EA7D953092}">
          <p14:sldIdLst>
            <p14:sldId id="398"/>
            <p14:sldId id="399"/>
            <p14:sldId id="400"/>
            <p14:sldId id="857"/>
            <p14:sldId id="876"/>
            <p14:sldId id="858"/>
            <p14:sldId id="871"/>
            <p14:sldId id="873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ED145B"/>
    <a:srgbClr val="ED7D31"/>
    <a:srgbClr val="4472C4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>
      <p:cViewPr varScale="1">
        <p:scale>
          <a:sx n="114" d="100"/>
          <a:sy n="114" d="100"/>
        </p:scale>
        <p:origin x="16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01/10/2023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https://www.arduinoecia.com.br/sensor-presenca-arduino-modulo-pir-dyp-me003/</a:t>
            </a:r>
          </a:p>
          <a:p>
            <a:endParaRPr lang="pt-BR" dirty="0"/>
          </a:p>
          <a:p>
            <a:r>
              <a:rPr lang="pt-BR" dirty="0"/>
              <a:t>https://www.arduinoecia.com.br/downloads/Datasheet-Sensor-PIR-DYP-ME003-SEN005.pdf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79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https://www.sta-eletronica.com.br/artigos/arduinos/sensor-ultrassonico-hc-sr04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36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https://www.arduinoecia.com.br/sensor-presenca-arduino-modulo-pir-dyp-me003/</a:t>
            </a:r>
          </a:p>
          <a:p>
            <a:endParaRPr lang="pt-BR" dirty="0"/>
          </a:p>
          <a:p>
            <a:r>
              <a:rPr lang="pt-BR" dirty="0"/>
              <a:t>https://www.arduinoecia.com.br/downloads/Datasheet-Sensor-PIR-DYP-ME003-SEN005.pdf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799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01/10/2023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beçalho da Seção">
  <p:cSld name="1_Cabeçalho da Seção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5644"/>
            <a:ext cx="9143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7"/>
          <p:cNvSpPr txBox="1">
            <a:spLocks noGrp="1"/>
          </p:cNvSpPr>
          <p:nvPr>
            <p:ph type="title"/>
          </p:nvPr>
        </p:nvSpPr>
        <p:spPr>
          <a:xfrm>
            <a:off x="628650" y="2073528"/>
            <a:ext cx="8387603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000"/>
              <a:buFont typeface="Arial"/>
              <a:buNone/>
              <a:defRPr sz="3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2" name="Google Shape;6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070" y="2039438"/>
            <a:ext cx="149369" cy="259293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7"/>
          <p:cNvSpPr txBox="1"/>
          <p:nvPr/>
        </p:nvSpPr>
        <p:spPr>
          <a:xfrm>
            <a:off x="628649" y="3357951"/>
            <a:ext cx="8024534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</a:pPr>
            <a:r>
              <a:rPr lang="pt-BR" sz="1400" b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Todos direitos reservados. Reprodução ou divulgação total ou parcial deste documento é expressamente proibido sem o consentimento formal, por escrito, do Professor (autor).</a:t>
            </a:r>
            <a:endParaRPr sz="2800" b="1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7770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01/10/2023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01/10/2023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01/10/2023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01/10/2023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01/10/2023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01/10/2023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01/10/2023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01/10/2023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01/10/2023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hK49bKPnCNt?sharecode=AVotTAIsVjYvuqDWnbUbipMfe7VnFUhMfYxuORJrZRM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inkercad.com/things/77WRtNJeQ6L?sharecode=dv12cxJ9XYNd4LfnT6joW0CIKSIr1PUTB0r34Z9fyI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06 – Sensores de Ambiente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2F81E7F6-F7FC-49D7-6C18-E60A732EA772}"/>
              </a:ext>
            </a:extLst>
          </p:cNvPr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Computer Systems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539552" y="1484784"/>
            <a:ext cx="462534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Sensor de </a:t>
            </a:r>
            <a:r>
              <a:rPr lang="en-US" sz="2000" dirty="0" err="1">
                <a:latin typeface="Gotham HTF Light"/>
                <a:cs typeface="Gotham HTF Light"/>
              </a:rPr>
              <a:t>Luminosidade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Sensor de </a:t>
            </a:r>
            <a:r>
              <a:rPr lang="en-US" sz="2000" dirty="0" err="1">
                <a:latin typeface="Gotham HTF Light"/>
                <a:cs typeface="Gotham HTF Light"/>
              </a:rPr>
              <a:t>Temperatura</a:t>
            </a:r>
            <a:r>
              <a:rPr lang="en-US" sz="2000" dirty="0">
                <a:latin typeface="Gotham HTF Light"/>
                <a:cs typeface="Gotham HTF Light"/>
              </a:rPr>
              <a:t> e </a:t>
            </a:r>
            <a:r>
              <a:rPr lang="en-US" sz="2000" dirty="0" err="1">
                <a:latin typeface="Gotham HTF Light"/>
                <a:cs typeface="Gotham HTF Light"/>
              </a:rPr>
              <a:t>Umidade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Sensor </a:t>
            </a:r>
            <a:r>
              <a:rPr lang="en-US" sz="2000" dirty="0" err="1">
                <a:latin typeface="Gotham HTF Light"/>
                <a:cs typeface="Gotham HTF Light"/>
              </a:rPr>
              <a:t>Proximidade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Laboratórios</a:t>
            </a:r>
            <a:endParaRPr lang="en-US" sz="20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88024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Sensor de Luminosidade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2F2BA3-B091-C930-C073-ED3C90BF63CB}"/>
              </a:ext>
            </a:extLst>
          </p:cNvPr>
          <p:cNvSpPr txBox="1"/>
          <p:nvPr/>
        </p:nvSpPr>
        <p:spPr>
          <a:xfrm>
            <a:off x="4644009" y="980728"/>
            <a:ext cx="42484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dirty="0">
                <a:solidFill>
                  <a:srgbClr val="111111"/>
                </a:solidFill>
                <a:effectLst/>
                <a:latin typeface="Gotham HTF"/>
              </a:rPr>
              <a:t>O LDR é um resistor sensível à luz que varia sua resistência conforme é alterada a intensidade luminosa que incide sobre ele. </a:t>
            </a:r>
          </a:p>
          <a:p>
            <a:r>
              <a:rPr lang="pt-BR" sz="1400" b="0" i="0" dirty="0">
                <a:solidFill>
                  <a:srgbClr val="111111"/>
                </a:solidFill>
                <a:effectLst/>
                <a:latin typeface="Gotham HTF"/>
              </a:rPr>
              <a:t>À medida que a intensidade luminosa aumenta (o ambiente fica mais claro) a sua resistência diminui para algumas dezenas de Ohms, e quando a intensidade luminosa diminui (o ambiente fica mais escuro) a sua resistência aumenta para alguns mega Ohms.</a:t>
            </a:r>
          </a:p>
          <a:p>
            <a:r>
              <a:rPr lang="pt-BR" sz="1400" b="0" i="0" dirty="0">
                <a:solidFill>
                  <a:srgbClr val="111111"/>
                </a:solidFill>
                <a:effectLst/>
                <a:latin typeface="Gotham HTF"/>
              </a:rPr>
              <a:t>Através dessa característica pode-se utilizar esse sensor para detectar a luminosidade do ambiente, para tomar uma decisão como, por exemplo, ligar uma lâmpada, como ocorre nas fotocélulas.</a:t>
            </a:r>
            <a:endParaRPr lang="pt-BR" sz="1400" dirty="0">
              <a:latin typeface="Gotham HTF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A1EC21-3A0D-386F-CC6B-2BE17D21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43" y="695325"/>
            <a:ext cx="4057650" cy="2733675"/>
          </a:xfrm>
          <a:prstGeom prst="rect">
            <a:avLst/>
          </a:prstGeom>
        </p:spPr>
      </p:pic>
      <p:pic>
        <p:nvPicPr>
          <p:cNvPr id="1028" name="Picture 4" descr="Arduino LDR -divisor-formula">
            <a:extLst>
              <a:ext uri="{FF2B5EF4-FFF2-40B4-BE49-F238E27FC236}">
                <a16:creationId xmlns:a16="http://schemas.microsoft.com/office/drawing/2014/main" id="{69353F80-759C-207C-3588-DD5AE62C0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4862591"/>
            <a:ext cx="34099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938AD89-4B2C-63B6-2604-69B119796300}"/>
              </a:ext>
            </a:extLst>
          </p:cNvPr>
          <p:cNvGrpSpPr/>
          <p:nvPr/>
        </p:nvGrpSpPr>
        <p:grpSpPr>
          <a:xfrm>
            <a:off x="1152525" y="4293096"/>
            <a:ext cx="3419475" cy="2076450"/>
            <a:chOff x="683568" y="4293096"/>
            <a:chExt cx="3419475" cy="207645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3D97EB9-7928-F98A-AC69-44B4F9328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293096"/>
              <a:ext cx="3419475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C9FDE56-243F-E250-E636-E42E537A939B}"/>
                </a:ext>
              </a:extLst>
            </p:cNvPr>
            <p:cNvSpPr/>
            <p:nvPr/>
          </p:nvSpPr>
          <p:spPr>
            <a:xfrm>
              <a:off x="3203848" y="5589240"/>
              <a:ext cx="540966" cy="2854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3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Laboratório – Sensor de Luminosidade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306452" y="2924944"/>
            <a:ext cx="3960440" cy="20355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b="1" dirty="0">
                <a:solidFill>
                  <a:srgbClr val="ED265B"/>
                </a:solidFill>
                <a:latin typeface="Gotham HTF"/>
              </a:rPr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400" dirty="0"/>
              <a:t>• 1 Arduino;</a:t>
            </a:r>
          </a:p>
          <a:p>
            <a:pPr marL="300038" lvl="1" indent="0">
              <a:buNone/>
            </a:pPr>
            <a:r>
              <a:rPr lang="pt-BR" sz="1400" dirty="0"/>
              <a:t>• 1 Sensor LDR;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400" dirty="0"/>
              <a:t>• 1 Resistores de </a:t>
            </a:r>
            <a:r>
              <a:rPr lang="pt-BR" sz="1100" dirty="0"/>
              <a:t>10K</a:t>
            </a:r>
            <a:r>
              <a:rPr lang="pt-BR" sz="1400" dirty="0"/>
              <a:t>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400" dirty="0"/>
              <a:t>• 1 Protoboard;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400" dirty="0"/>
              <a:t>• Jumpers </a:t>
            </a:r>
            <a:r>
              <a:rPr lang="pt-BR" sz="1400" dirty="0" err="1"/>
              <a:t>cables</a:t>
            </a:r>
            <a:r>
              <a:rPr lang="pt-BR" sz="14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46" y="3933056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76EC278-E11C-CE57-302F-F4E80D287644}"/>
              </a:ext>
            </a:extLst>
          </p:cNvPr>
          <p:cNvSpPr txBox="1"/>
          <p:nvPr/>
        </p:nvSpPr>
        <p:spPr>
          <a:xfrm>
            <a:off x="306452" y="6029887"/>
            <a:ext cx="376149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ED145B"/>
                </a:solidFill>
                <a:latin typeface="Gotham HTF"/>
              </a:rPr>
              <a:t>Link</a:t>
            </a:r>
            <a:r>
              <a:rPr lang="pt-BR" sz="1600" dirty="0">
                <a:latin typeface="Gotham HTF"/>
              </a:rPr>
              <a:t>: </a:t>
            </a:r>
            <a:r>
              <a:rPr lang="pt-BR" sz="1600" dirty="0">
                <a:latin typeface="Gotham HTF"/>
                <a:hlinkClick r:id="rId3"/>
              </a:rPr>
              <a:t>Projeto 08 – LDR</a:t>
            </a:r>
            <a:endParaRPr lang="pt-BR" sz="1600" dirty="0">
              <a:latin typeface="Gotham HTF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2DDF87-9850-32E7-430B-A391FE028282}"/>
              </a:ext>
            </a:extLst>
          </p:cNvPr>
          <p:cNvSpPr txBox="1"/>
          <p:nvPr/>
        </p:nvSpPr>
        <p:spPr>
          <a:xfrm>
            <a:off x="228600" y="1412776"/>
            <a:ext cx="3191272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dirty="0">
                <a:latin typeface="Gotham HTF"/>
              </a:rPr>
              <a:t>Neste laboratório, vamos explorar os o funcionamento do sensor de luminosidade LRD</a:t>
            </a:r>
            <a:endParaRPr lang="pt-BR" sz="1800" dirty="0">
              <a:latin typeface="Gotham HTF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7D43F1D-14F9-B188-161F-948A9121B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916" y="1377529"/>
            <a:ext cx="4613078" cy="41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9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Sensor de proximidade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7EA7682-9924-CC9F-08C2-2C269E960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96752"/>
            <a:ext cx="5616624" cy="327985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B9065D0-8BBD-80FE-1476-7DD6B1700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5013176"/>
            <a:ext cx="799422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4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C6F5BD8-63D6-136D-AADC-1D3EA0B0B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7" b="4507"/>
          <a:stretch/>
        </p:blipFill>
        <p:spPr>
          <a:xfrm>
            <a:off x="4036686" y="1124744"/>
            <a:ext cx="4791257" cy="4968552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Laboratório – Sensor de Proximidade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306452" y="2924944"/>
            <a:ext cx="3960440" cy="20355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b="1" dirty="0">
                <a:solidFill>
                  <a:srgbClr val="ED265B"/>
                </a:solidFill>
                <a:latin typeface="Gotham HTF"/>
              </a:rPr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400" dirty="0"/>
              <a:t>• 1 Arduino;</a:t>
            </a:r>
          </a:p>
          <a:p>
            <a:pPr marL="300038" lvl="1" indent="0">
              <a:buNone/>
            </a:pPr>
            <a:r>
              <a:rPr lang="pt-BR" sz="1400" dirty="0"/>
              <a:t>• 1 Sensor </a:t>
            </a:r>
            <a:r>
              <a:rPr lang="pt-BR" sz="1400" dirty="0" err="1"/>
              <a:t>Ultrasonico</a:t>
            </a:r>
            <a:r>
              <a:rPr lang="pt-BR" sz="1400" dirty="0"/>
              <a:t> HC-SR04;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400" dirty="0"/>
              <a:t>• 3 Resistores de </a:t>
            </a:r>
            <a:r>
              <a:rPr lang="pt-BR" sz="1100" dirty="0"/>
              <a:t>220</a:t>
            </a:r>
            <a:r>
              <a:rPr lang="pt-BR" sz="1400" dirty="0"/>
              <a:t> ohms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400" dirty="0"/>
              <a:t>• 1 Led Verde;</a:t>
            </a:r>
          </a:p>
          <a:p>
            <a:pPr marL="300038" lvl="1" indent="0">
              <a:buNone/>
            </a:pPr>
            <a:r>
              <a:rPr lang="pt-BR" sz="1400" dirty="0"/>
              <a:t>• 1 Led Vermelho;</a:t>
            </a:r>
          </a:p>
          <a:p>
            <a:pPr marL="300038" lvl="1" indent="0">
              <a:buNone/>
            </a:pPr>
            <a:r>
              <a:rPr lang="pt-BR" sz="1400" dirty="0"/>
              <a:t>• 1 Led Amarelo;</a:t>
            </a:r>
          </a:p>
          <a:p>
            <a:pPr marL="300038" lvl="1" indent="0">
              <a:buNone/>
            </a:pPr>
            <a:r>
              <a:rPr lang="pt-BR" sz="1400" dirty="0"/>
              <a:t>• 1 Protoboard;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400" dirty="0"/>
              <a:t>• Jumpers </a:t>
            </a:r>
            <a:r>
              <a:rPr lang="pt-BR" sz="1400" dirty="0" err="1"/>
              <a:t>cables</a:t>
            </a:r>
            <a:r>
              <a:rPr lang="pt-BR" sz="14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46" y="3933056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76EC278-E11C-CE57-302F-F4E80D287644}"/>
              </a:ext>
            </a:extLst>
          </p:cNvPr>
          <p:cNvSpPr txBox="1"/>
          <p:nvPr/>
        </p:nvSpPr>
        <p:spPr>
          <a:xfrm>
            <a:off x="306452" y="6029887"/>
            <a:ext cx="376149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ED145B"/>
                </a:solidFill>
                <a:latin typeface="Gotham HTF"/>
              </a:rPr>
              <a:t>Link</a:t>
            </a:r>
            <a:r>
              <a:rPr lang="pt-BR" sz="1600" dirty="0">
                <a:latin typeface="Gotham HTF"/>
              </a:rPr>
              <a:t>: </a:t>
            </a:r>
            <a:r>
              <a:rPr lang="pt-BR" sz="1600" dirty="0">
                <a:latin typeface="Gotham HTF"/>
                <a:hlinkClick r:id="rId4"/>
              </a:rPr>
              <a:t>Projeto 09 – Sensor </a:t>
            </a:r>
            <a:r>
              <a:rPr lang="pt-BR" sz="1600" dirty="0" err="1">
                <a:latin typeface="Gotham HTF"/>
                <a:hlinkClick r:id="rId4"/>
              </a:rPr>
              <a:t>Ultrasonico</a:t>
            </a:r>
            <a:endParaRPr lang="pt-BR" sz="1600" dirty="0">
              <a:latin typeface="Gotham HTF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2DDF87-9850-32E7-430B-A391FE028282}"/>
              </a:ext>
            </a:extLst>
          </p:cNvPr>
          <p:cNvSpPr txBox="1"/>
          <p:nvPr/>
        </p:nvSpPr>
        <p:spPr>
          <a:xfrm>
            <a:off x="228600" y="1412776"/>
            <a:ext cx="3191272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dirty="0">
                <a:latin typeface="Gotham HTF"/>
              </a:rPr>
              <a:t>Neste laboratório, vamos explorar os o funcionamento do sensor de proximidade</a:t>
            </a:r>
            <a:endParaRPr lang="pt-BR" sz="1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4158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583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DESAFIO - Sensor de Temperatura e Umidade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AF3AD7-11F5-F333-C220-ED2ABC98A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85828"/>
            <a:ext cx="3186174" cy="26138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6235C6-05F4-1170-91B3-221555E6F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861048"/>
            <a:ext cx="2401548" cy="214827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FAF8A03-4E01-3586-E5A4-2D7ABBA24F8D}"/>
              </a:ext>
            </a:extLst>
          </p:cNvPr>
          <p:cNvSpPr txBox="1"/>
          <p:nvPr/>
        </p:nvSpPr>
        <p:spPr>
          <a:xfrm>
            <a:off x="3447877" y="1556792"/>
            <a:ext cx="55336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O Módulo 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Gotham HTF"/>
              </a:rPr>
              <a:t>DHT11 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é um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Gotham HTF"/>
              </a:rPr>
              <a:t> Sensor de temperatura 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e ao mesmo tempo um 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Gotham HTF"/>
              </a:rPr>
              <a:t>Sensor de Umidade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.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Gotham HTF"/>
              </a:rPr>
              <a:t> 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 Como o próprio nome sugere é utilizado para medir a temperatura nas escalas de 0 a 50° graus celsius e a umidade do ar nas faixas de 20 a 90%. Especialmente, vem sendo empregado no desenvolvimento de projetos eletrônicos e robóticos.</a:t>
            </a:r>
            <a:br>
              <a:rPr lang="pt-BR" sz="1600" dirty="0">
                <a:latin typeface="Gotham HTF"/>
              </a:rPr>
            </a:br>
            <a:endParaRPr lang="pt-BR" sz="1600" dirty="0">
              <a:latin typeface="Gotham HTF"/>
            </a:endParaRP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O 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Gotham HTF"/>
              </a:rPr>
              <a:t>Sensor de Umidade e Temperatura DHT 11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 na prática detecta a umidade e a temperatura e envia estas informações para a placa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Gotham HTF"/>
              </a:rPr>
              <a:t>microcontroladora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, que deve estar programada para realizar alguma ação quando atingida determinada temperatura ou umidade. </a:t>
            </a:r>
          </a:p>
          <a:p>
            <a:endParaRPr lang="pt-BR" sz="1600" b="0" i="0" dirty="0">
              <a:solidFill>
                <a:srgbClr val="000000"/>
              </a:solidFill>
              <a:effectLst/>
              <a:latin typeface="Gotham HTF"/>
            </a:endParaRP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Gotham HTF"/>
              </a:rPr>
              <a:t>Um exemplo a ser destacado de sua utilização é por meio da placa Arduino, onde é possível programa-lo para ligar, por exemplo, o ar-condicionado quando o ambiente atingir determinada temperatura, ou ligar a função desumidificar quando atingir determinada umidade.</a:t>
            </a:r>
            <a:endParaRPr lang="pt-BR" sz="16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16123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"/>
          <p:cNvSpPr txBox="1">
            <a:spLocks noGrp="1"/>
          </p:cNvSpPr>
          <p:nvPr>
            <p:ph type="title"/>
          </p:nvPr>
        </p:nvSpPr>
        <p:spPr>
          <a:xfrm>
            <a:off x="628650" y="2073528"/>
            <a:ext cx="8387603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0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Copyright © 2023 </a:t>
            </a: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r>
              <a:rPr lang="pt-BR"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b="1"/>
              <a:t>Airton  /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Prof. </a:t>
            </a:r>
            <a:r>
              <a:rPr lang="pt-BR" b="1"/>
              <a:t>Fabio /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b="1"/>
              <a:t>Lucas /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b="1"/>
              <a:t>Yan </a:t>
            </a:r>
            <a:endParaRPr/>
          </a:p>
        </p:txBody>
      </p:sp>
      <p:sp>
        <p:nvSpPr>
          <p:cNvPr id="502" name="Google Shape;50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rgbClr val="1A1C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2"/>
          <p:cNvSpPr txBox="1"/>
          <p:nvPr/>
        </p:nvSpPr>
        <p:spPr>
          <a:xfrm>
            <a:off x="107504" y="5733256"/>
            <a:ext cx="869272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dirty="0" err="1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This</a:t>
            </a:r>
            <a:r>
              <a:rPr lang="pt-BR" sz="1200" b="0" i="0" dirty="0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200" b="0" i="0" dirty="0" err="1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presentation</a:t>
            </a:r>
            <a:r>
              <a:rPr lang="pt-BR" sz="1200" b="0" i="0" dirty="0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200" b="0" i="0" dirty="0" err="1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has</a:t>
            </a:r>
            <a:r>
              <a:rPr lang="pt-BR" sz="1200" b="0" i="0" dirty="0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200" b="0" i="0" dirty="0" err="1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been</a:t>
            </a:r>
            <a:r>
              <a:rPr lang="pt-BR" sz="1200" b="0" i="0" dirty="0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200" b="0" i="0" dirty="0" err="1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designed</a:t>
            </a:r>
            <a:r>
              <a:rPr lang="pt-BR" sz="1200" b="0" i="0" dirty="0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200" b="0" i="0" dirty="0" err="1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using</a:t>
            </a:r>
            <a:r>
              <a:rPr lang="pt-BR" sz="1200" b="0" i="0" dirty="0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200" b="0" i="0" dirty="0" err="1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images</a:t>
            </a:r>
            <a:r>
              <a:rPr lang="pt-BR" sz="1200" b="0" i="0" dirty="0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200" b="0" i="0" dirty="0" err="1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from</a:t>
            </a:r>
            <a:r>
              <a:rPr lang="pt-BR" sz="1200" b="0" i="0" dirty="0">
                <a:solidFill>
                  <a:srgbClr val="5F7D95"/>
                </a:solidFill>
                <a:latin typeface="Proxima Nova"/>
                <a:ea typeface="Proxima Nova"/>
                <a:cs typeface="Proxima Nova"/>
                <a:sym typeface="Proxima Nova"/>
              </a:rPr>
              <a:t> Flaticon.com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6394</TotalTime>
  <Words>508</Words>
  <Application>Microsoft Office PowerPoint</Application>
  <PresentationFormat>Apresentação na tela (4:3)</PresentationFormat>
  <Paragraphs>53</Paragraphs>
  <Slides>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 Prof. Airton  / Prof. Fabio / Prof. Lucas / Prof. Yan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Yan Gabriel</cp:lastModifiedBy>
  <cp:revision>442</cp:revision>
  <dcterms:created xsi:type="dcterms:W3CDTF">2018-08-18T04:32:45Z</dcterms:created>
  <dcterms:modified xsi:type="dcterms:W3CDTF">2023-10-01T23:32:51Z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