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0"/>
  </p:notesMasterIdLst>
  <p:sldIdLst>
    <p:sldId id="256" r:id="rId2"/>
    <p:sldId id="257" r:id="rId3"/>
    <p:sldId id="259" r:id="rId4"/>
    <p:sldId id="258" r:id="rId5"/>
    <p:sldId id="260" r:id="rId6"/>
    <p:sldId id="263" r:id="rId7"/>
    <p:sldId id="310" r:id="rId8"/>
    <p:sldId id="266" r:id="rId9"/>
    <p:sldId id="267" r:id="rId10"/>
    <p:sldId id="320" r:id="rId11"/>
    <p:sldId id="271" r:id="rId12"/>
    <p:sldId id="315" r:id="rId13"/>
    <p:sldId id="272" r:id="rId14"/>
    <p:sldId id="273" r:id="rId15"/>
    <p:sldId id="319" r:id="rId16"/>
    <p:sldId id="324" r:id="rId17"/>
    <p:sldId id="321" r:id="rId18"/>
    <p:sldId id="322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F9F4"/>
    <a:srgbClr val="FF6600"/>
    <a:srgbClr val="FF9966"/>
    <a:srgbClr val="66FF33"/>
    <a:srgbClr val="990099"/>
    <a:srgbClr val="33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0CA76-12D4-4681-BA6B-3EC21048C32D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B43A-CB02-4389-BA8F-3760B5703C1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41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22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4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60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81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7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9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01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021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391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5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4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517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65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119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79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992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01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02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793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54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72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32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49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369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81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C17-A349-478E-9319-255819989F55}" type="slidenum">
              <a:rPr lang="pt-BR" smtClean="0"/>
              <a:pPr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1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6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04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34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7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85D288-858E-4C4A-BFEE-048018FE6D29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1F8009-819E-49F8-9C26-5C990FFE5B1F}" type="datetimeFigureOut">
              <a:rPr lang="pt-BR" smtClean="0"/>
              <a:pPr/>
              <a:t>03/03/2015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1 </a:t>
            </a:r>
            <a:br>
              <a:rPr lang="pt-BR" dirty="0" smtClean="0"/>
            </a:br>
            <a:r>
              <a:rPr lang="pt-BR" sz="5000" dirty="0" smtClean="0"/>
              <a:t>Arquitetura de Computadores I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8889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Bibliografia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95400"/>
            <a:ext cx="84582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3200" b="1" dirty="0">
                <a:solidFill>
                  <a:srgbClr val="002060"/>
                </a:solidFill>
              </a:rPr>
              <a:t>Bibliografia </a:t>
            </a:r>
            <a:r>
              <a:rPr lang="pt-BR" sz="3200" b="1" dirty="0" smtClean="0">
                <a:solidFill>
                  <a:srgbClr val="002060"/>
                </a:solidFill>
              </a:rPr>
              <a:t>Complementar</a:t>
            </a:r>
            <a:endParaRPr lang="pt-BR" sz="32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sz="3200" dirty="0"/>
              <a:t> </a:t>
            </a:r>
            <a:endParaRPr lang="pt-BR" sz="3200" dirty="0">
              <a:solidFill>
                <a:srgbClr val="002060"/>
              </a:solidFill>
            </a:endParaRPr>
          </a:p>
          <a:p>
            <a:r>
              <a:rPr lang="pt-PT" sz="2400" dirty="0" smtClean="0">
                <a:solidFill>
                  <a:srgbClr val="002060"/>
                </a:solidFill>
              </a:rPr>
              <a:t>STALLINGS, William. </a:t>
            </a:r>
            <a:r>
              <a:rPr lang="pt-PT" sz="2400" b="1" dirty="0" smtClean="0">
                <a:solidFill>
                  <a:srgbClr val="002060"/>
                </a:solidFill>
              </a:rPr>
              <a:t>Arquitetura e Organização de Computadores. </a:t>
            </a:r>
            <a:r>
              <a:rPr lang="pt-PT" sz="2400" dirty="0" smtClean="0">
                <a:solidFill>
                  <a:srgbClr val="002060"/>
                </a:solidFill>
              </a:rPr>
              <a:t>5</a:t>
            </a:r>
            <a:r>
              <a:rPr lang="pt-PT" sz="2400" baseline="30000" dirty="0" smtClean="0">
                <a:solidFill>
                  <a:srgbClr val="002060"/>
                </a:solidFill>
              </a:rPr>
              <a:t>a</a:t>
            </a:r>
            <a:r>
              <a:rPr lang="pt-PT" sz="2400" dirty="0" smtClean="0">
                <a:solidFill>
                  <a:srgbClr val="002060"/>
                </a:solidFill>
              </a:rPr>
              <a:t>.ed. São Paulo: Prentice-Hall, 2002.</a:t>
            </a:r>
          </a:p>
          <a:p>
            <a:endParaRPr lang="pt-BR" sz="1000" dirty="0" smtClean="0">
              <a:solidFill>
                <a:srgbClr val="002060"/>
              </a:solidFill>
            </a:endParaRPr>
          </a:p>
          <a:p>
            <a:r>
              <a:rPr lang="pt-PT" sz="2400" dirty="0" smtClean="0">
                <a:solidFill>
                  <a:srgbClr val="002060"/>
                </a:solidFill>
              </a:rPr>
              <a:t>PATTERSON, David A.; HENESSY, John L. </a:t>
            </a:r>
            <a:r>
              <a:rPr lang="pt-PT" sz="2400" b="1" dirty="0" smtClean="0">
                <a:solidFill>
                  <a:srgbClr val="002060"/>
                </a:solidFill>
              </a:rPr>
              <a:t>Organização e Projeto de Computadores. </a:t>
            </a:r>
            <a:r>
              <a:rPr lang="pt-PT" sz="2400" dirty="0" smtClean="0">
                <a:solidFill>
                  <a:srgbClr val="002060"/>
                </a:solidFill>
              </a:rPr>
              <a:t>2</a:t>
            </a:r>
            <a:r>
              <a:rPr lang="pt-PT" sz="2400" baseline="30000" dirty="0" smtClean="0">
                <a:solidFill>
                  <a:srgbClr val="002060"/>
                </a:solidFill>
              </a:rPr>
              <a:t>a</a:t>
            </a:r>
            <a:r>
              <a:rPr lang="pt-PT" sz="2400" dirty="0" smtClean="0">
                <a:solidFill>
                  <a:srgbClr val="002060"/>
                </a:solidFill>
              </a:rPr>
              <a:t>.ed. Rio de Janeiro: LTC, 2000.</a:t>
            </a:r>
          </a:p>
          <a:p>
            <a:endParaRPr lang="pt-BR" sz="1000" dirty="0" smtClean="0">
              <a:solidFill>
                <a:srgbClr val="002060"/>
              </a:solidFill>
            </a:endParaRPr>
          </a:p>
          <a:p>
            <a:r>
              <a:rPr lang="pt-PT" sz="2400" dirty="0" smtClean="0">
                <a:solidFill>
                  <a:srgbClr val="002060"/>
                </a:solidFill>
              </a:rPr>
              <a:t>TANENBAUM, Andrew S. </a:t>
            </a:r>
            <a:r>
              <a:rPr lang="pt-PT" sz="2400" b="1" dirty="0" smtClean="0">
                <a:solidFill>
                  <a:srgbClr val="002060"/>
                </a:solidFill>
              </a:rPr>
              <a:t>Organização Estruturada de Computadores</a:t>
            </a:r>
            <a:r>
              <a:rPr lang="pt-PT" sz="2400" dirty="0" smtClean="0">
                <a:solidFill>
                  <a:srgbClr val="002060"/>
                </a:solidFill>
              </a:rPr>
              <a:t>. Rio de Janeiro: Livros Técnicos e Científicos, 1999.</a:t>
            </a:r>
            <a:endParaRPr lang="pt-BR" sz="32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sz="3200" dirty="0"/>
              <a:t> </a:t>
            </a:r>
          </a:p>
          <a:p>
            <a:pPr lvl="0"/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7391400" cy="2438400"/>
          </a:xfrm>
        </p:spPr>
        <p:txBody>
          <a:bodyPr/>
          <a:lstStyle/>
          <a:p>
            <a:r>
              <a:rPr lang="pt-BR" sz="6000" b="1" dirty="0" smtClean="0">
                <a:solidFill>
                  <a:srgbClr val="C00000"/>
                </a:solidFill>
              </a:rPr>
              <a:t>Discussões iniciais</a:t>
            </a:r>
            <a:endParaRPr lang="pt-BR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391400" cy="2438400"/>
          </a:xfrm>
        </p:spPr>
        <p:txBody>
          <a:bodyPr/>
          <a:lstStyle/>
          <a:p>
            <a:r>
              <a:rPr lang="pt-BR" sz="6000" b="1" dirty="0" smtClean="0">
                <a:solidFill>
                  <a:srgbClr val="C00000"/>
                </a:solidFill>
              </a:rPr>
              <a:t>Onde encontramos computadores?</a:t>
            </a:r>
            <a:endParaRPr lang="pt-BR" sz="60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7432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pt-BR" sz="3200" dirty="0" smtClean="0">
                <a:solidFill>
                  <a:srgbClr val="002060"/>
                </a:solidFill>
              </a:rPr>
              <a:t>Smartphones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Caixas eletrônicos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TVs digitais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Automóveis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Diversos aparelhos domésticos (geladeira, máquina de lavar...)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Diversas máquinas específicas na indústria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Sistemas embarcados em geral</a:t>
            </a:r>
          </a:p>
          <a:p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82000" cy="2438400"/>
          </a:xfrm>
        </p:spPr>
        <p:txBody>
          <a:bodyPr/>
          <a:lstStyle/>
          <a:p>
            <a:r>
              <a:rPr lang="pt-BR" sz="5000" b="1" dirty="0" smtClean="0">
                <a:solidFill>
                  <a:srgbClr val="C00000"/>
                </a:solidFill>
              </a:rPr>
              <a:t>Quais são as características desejadas de um computador?</a:t>
            </a:r>
            <a:endParaRPr lang="pt-BR" sz="5000" b="1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5" y="2895600"/>
            <a:ext cx="8458200" cy="39624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2060"/>
                </a:solidFill>
              </a:rPr>
              <a:t>Alto Desempenho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Baixo Custo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Baixo consumo de Potência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Baixo consumo de Energia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Tolerante à falhas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Outros</a:t>
            </a:r>
          </a:p>
          <a:p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1143000"/>
          </a:xfrm>
        </p:spPr>
        <p:txBody>
          <a:bodyPr/>
          <a:lstStyle/>
          <a:p>
            <a:r>
              <a:rPr lang="pt-BR" sz="5000" b="1" dirty="0" smtClean="0">
                <a:solidFill>
                  <a:srgbClr val="C00000"/>
                </a:solidFill>
              </a:rPr>
              <a:t>Mas o que é computador?</a:t>
            </a:r>
            <a:r>
              <a:rPr lang="pt-BR" sz="2000" b="1" dirty="0" smtClean="0">
                <a:solidFill>
                  <a:srgbClr val="C00000"/>
                </a:solidFill>
              </a:rPr>
              <a:t/>
            </a:r>
            <a:br>
              <a:rPr lang="pt-BR" sz="2000" b="1" dirty="0" smtClean="0">
                <a:solidFill>
                  <a:srgbClr val="C00000"/>
                </a:solidFill>
              </a:rPr>
            </a:br>
            <a:r>
              <a:rPr lang="pt-BR" sz="2000" b="1" dirty="0" smtClean="0">
                <a:solidFill>
                  <a:srgbClr val="C00000"/>
                </a:solidFill>
              </a:rPr>
              <a:t/>
            </a:r>
            <a:br>
              <a:rPr lang="pt-BR" sz="2000" b="1" dirty="0" smtClean="0">
                <a:solidFill>
                  <a:srgbClr val="C00000"/>
                </a:solidFill>
              </a:rPr>
            </a:br>
            <a:endParaRPr lang="pt-BR" sz="5000" b="1" dirty="0">
              <a:solidFill>
                <a:srgbClr val="C00000"/>
              </a:solidFill>
            </a:endParaRPr>
          </a:p>
        </p:txBody>
      </p:sp>
      <p:sp>
        <p:nvSpPr>
          <p:cNvPr id="5" name="AutoShape 2" descr="data:image/jpeg;base64,/9j/4AAQSkZJRgABAQAAAQABAAD/2wCEAAkGBhQGEBMSEggUERIVEBUSFRcTFRIRERYSFREfGBMQEhYYJyceGxomGxIUKy8gLzMpLy4uFSExNTwqNSYsLCkBCQoKBQUFDQUFDSkYEhgpKSkpKSkpKSkpKSkpKSkpKSkpKSkpKSkpKSkpKSkpKSkpKSkpKSkpKSkpKSkpKSkpKf/AABEIAKgBKwMBIgACEQEDEQH/xAAcAAEBAAEFAQAAAAAAAAAAAAAABQYBAgQHCAP/xABMEAABAwICAwgOBgkDBQEAAAABAAIDBBEFEgYTIQcVFjE1VXTTFCIjQVFWkZKTlLO00dIyNGFyg7EzQlJxc4GhssMkRFMlYmSC8EP/xAAUAQEAAAAAAAAAAAAAAAAAAAAA/8QAFBEBAAAAAAAAAAAAAAAAAAAAAP/aAAwDAQACEQMRAD8A7FwbRymxR1U+bCoJX9nTDNJDFI+wIsC5wJVPgZQ8wUnq8HyrbovxVXT5/wAwraCNwMoeYKT1eD5U4GUPMFJ6vB8qsogjcDKHmCk9Xg+VOBlDzBSerwfKrKII3Ayh5gpPV4PlTgZQ8wUnq8HyqyiCHoZGIaXK1ga1tTVtaGgNaGiulAa0DYAAOJXFF0R+rHpVZ79KrSAiIgIiICIiAiIgIiICIiAiIgIiICIiAsYlwWDF8SqNfh8U2WjpMutjjly3mqb5cwNuIeRZOotJylU9Do/bVKDXgZQ8wUnq8HypwMoeYKT1eD5VZRBG4GUPMFJ6vB8qcDKHmCk9Xg+VWUQRuBlDzBSerwfKnAyh5gpPV4PlVlEEbgZQ8wUnq8Hyrz7upYdFQ4tUsjpI42DU2axjGNF6ZhNmgWG0nyr02vNm65yzVfge6xoO+NF+Kq6fP+YVtYxh2JjCIauR0Tn2xGRgazLnc6SZkbGjMWt2ue3aSAqVBpC2ucY9Q+OZj2tkikMIkjD2F0chyuLXNcGmxaXbQRxtdYKqLiDFoXNzCuiLc2S+sZbN+ze/HtGz7V9BXxkvHZLLsF3jM27B4X/s/wA0H3RTp9IIaYNc6pbq3uY1rw5jmOfJLq2MGUlxOY8drCxuRYr7w4kyVoJlawnKC1z4y4Oc3MGHKSM1vAT9l0HKRcTfaEhp7Ois52Vp1jLOd+y032naNi5aCLoj9WPSqz36VWlF0R+rHpVZ79KrSAiIghY2+WeppoI698DXsne50bYHPJjyZR3VjwB2573gW7eCbxmq/Mw7qExDlCj/AINV/iVtBE3gm8ZqvzMO6hN4JvGar8zDuoVtEETeCbxmq/Mw7qE3gm8ZqvzMO6hW0QRN4JvGar8zDuoTeCbxmq/Mw7qFbS90ETeCbxmq/Mw7qE3gm8ZqvzMO6hW0QRN4JvGar8zDuoTeCbxmq/Mw7qFbRBi2O4dUYXS1EzdJKouip5ZGhzMPLS5kZcAQIAbXCyeJ2ZoPhAP9FK0v5PrOh1HsHKpD9Fv3R+SDeiIgKLScpVPQ6P21SrSgxzCnr6t54m0NI4247CWqJ/JBeRQqHSxtYO2opYXug7IjZIacOliFrvYWvcwWzsuHFp7YKocTiGf/AFkfabH9uztLmwz7dm3woOSi+Da6N7mtFSwuc3O1oc3M5v7TRxkfauLVY/DSxulNS10TM2sexzHiMMjc9xcAbnYziAJ2jZa5AUUXDjxaOQOJnY0AZrl8djHstKLE9r2w2my3PxSGMOJrIwGHK8l7AGu/Zft2HYdh8CDlLzZuucs1X4Husa9IseJACHAgi4I2gg8RBXm7dc5ZqvwPdY0HdFLhzsVgqmMkax4xN0jS8FzbxVLJQHAEGx1duPvr6z6Ly1zxPJWxiozs2tjcYgyKOZsbQ1zrk5qt5Jvt2DZa64Rxl2BwVD2mNubFXxF8xcIYw+QAyyW7w4uMC5FyBtUal0+no2NAjZUF89S/XCRgpZAypLG01M+SQHMQL7M9gRla/vB9n6Bz07Kenz08jQ+oIMkD5qeGN9K2IR5XvLyc2ctLnGwdk4gFyqTc3fSw6rsunLWUs1Mx3Y7mvlbM9peatzXguNmkEtLSS8uuDsXI0zrdTVwNdVsYw00zrSYhUYYwuEsYDg6EEvdYnYeK5WlXpJUxukbG6ARtldTMPdJpM4wjsxsusLgHjNYWtcjbfag3xaDSZIw+uY98eqsXRki0WIipaCSbntGhmY7SbuNyTfiz7mHZDY2nEbNbRNhLdUwsdUMgdDFUuB22Ec0oLL7cw27F8+HM1PS611TAe601Ow5LiSSSgjqJHuc6WONotI4glwAEffLgFOfujyYrHA7s2lgBmoszGySOqHhzWTTSRBpsYwc7C3bcRyjNmAaQrO3P53zicVtNE/WNfaGCSNrANWHZQH2dmbAA4OBGxtrFtznaxTQTS52lAmDzFmj1ZGrMebJIy4ztZJKGm4I+lfZtAWVoIuiP1Y9KrPfpVaWJ6N6SUtDC5kmLU8b21dXdr5omPH+ulO1pNxsIVXhhRc+0vrEPzIK6LFNJt0ikwCllnjroKlzA0iKOoizvu8NIba52BxPF3lIwfd0wzFdjqqSmcXEATsyiwbfMXMLmgHi2m9x+64ZPiHKFH/Bqv8StrFo8cgxuvozT18Uw7HqXdze15DXaqxcAbj+aylBC0mxIYW+je6q1URrCyRxdkjyuo5wxsh4rGTVWvszZe/ZY9LpfNE6qdTyxTRjs2pa6Rz3xmKkhpmuihLTa2smk27QC0rPHsEgsWgjwHaFxq2thwpgdLPHCy+QGRzI23O3IC6w22Oz7EGCYrplI6aogZUwQautpY7Onl7JlEz4y4wNOwAAluUXBs76Pf+lRukviqZIQ6nyaySNkkjhG1pjq2QudI0Pc/KNY7aWx3LRbtSXDLsPxqnxVtO8PY188DKiJjzGJtW9gdcNuTsB2kXGzjXEqcfjpppGHC5C1kscUkwbAYw+YNyNIzaw/pWXIafpfYUEB2Ly1eE1MhxYMJrHxGogcXsigNY2OSWFzr2a2MvN/1bEg7LrZV6WM0ee6KjqXVbXuDnPln18EDsn6HsmeVozPAaRHnJbZzrdsAsxbjNM0hgr4ATIYQ0SR3MosHRBt9rhnbdvH2w8KDEKYaxnZMHcgXytzR9zA2l8jf1QPCbIMbm0sqZXOyRQsbrOxwCXvkbKcJ7MDyQcpAcQ21toF1w49O5oaXWukgcdZS07CBfWyy0MdRI8kvZG0WlcbkgARnjJAWZMxinkcxoroS+RusjAkjLnsynujBe7hZrto7wPgW6jqoMVZeKWKaPNa8ZZIzMANl23FwLf0QQtDcedpA90plBD6OjkysfnjY94l1gbYkcbbH7v2LKVtZGI+JgH7hb/7jW5BI0v5PrOh1HsHKpD9Fv3R+Sl6X7cPrOh1HsHLZFpdRNaBv7S8Q/3EHg+8gtIpHDCi59pfWIfmUHSzdXo9FmRSCdlU18uR4p5oZJGNyFwfkvtF2gcY4/5EM1WP6jsqurGZrZqClbfjtmkqhf8Aqo2E7tOF4qB/1PUOy3LZ2OjI22yl21pP7iVy3Y+xk+IVMD2VIiw6ndaJ4eHPY6qdq8zM1jxeE7RsQbn6IzV0GqnrIrso30sZjjeG2ka0OfIHOJJ7k2wFu/xqbiGhk9OyoyyRSierppBHqpHxh2+Qmlmla952ZXHM1pa05SQASuBw9mp5J3NqaeqBNNGJKd96KG8UsjnS62RjQ5xs36YB7Tbm7Q3NJ8UfU0dLJr+xzI+OWRuukghc0Rlzqd9ZGO43JbZ+wOLAzieg4eE7mr8MItVU9uyhWFzKbJMyUAkQQOzWbCCQA3jDC5v61xuh3OZBSmndXxhoc8sDY5CxjX4fJS5W6x7nWzTB1iTaxaLDils3RDhVNS5alr7seZOyZIZHBrKt0Lh2SJWNlAyvDXNa9zhHmcLlfYaay4c+WPsqBn+pre7Vks2pAiqJDHALGwcQQBYjtYXbHEAIK0+592W+OR1Y1pFQZJWxxtEckDtU91NZ1yBraSEg+AEd+6nO3L5MjGCsp2iKEQNMcEkMkjQ/MJppI3h2uBAIcNl3yEg57D5YLp8+A4fA6pjfrKahErpS0S554Abh75Q+RxJB2McO3Fze9uyUHHw+B1LDGx8oke2NjXODQwOcGgOeGjY0Egmw4rrzpuucs1X4Husa9JrzZuucs1X4HusaDvjRgXFVs/38/wCYVrIP2VF0X4qrp8/5hW0GjmB/G0H96W+xaog2lgOzKLJkA/VC3Ig0awN4m2WqIgh6JRB1ObsH1qs73/nSqzqW/wDGPIFI0R+rHpVZ79KrSCPpRozHpTSS0sjjGyQNBdGG5xlkD9lwRxsHlWJ4TuD4ZhoGenkqXWIvLIQDc7DlZlFwNi7ERBi0WB0+BV1I2nw+KBphqcwijZHmIEQBdlAzHadpvxrKVExDlCj/AINV/iVtAUHSTRp2NSRSx1ETJImTRgTQCqiLJ2NDzkzNId3Nu2/EXNIIdsvIgw3B9zsYTJC/s3WCOOAODhNtfTwNia6Jok1bG2jBsWvILjY8VrDdFIH1MtTLSRTSOkjexz4o3SRauNrQGPdc/SZmFrWJ/mrS65dUNfJA6txd8dO+oxNxvK+mh1kdS2KngfICLWjbMQ24uQTY2Qc+s3N+yQ8CujAlhdBKX0zJX6t1W+cGBxd3N41zhc5xdjHWBat9VueGsbkdiDAxksksRjhMU+d9SJ7TTMeHPZmbYhurLrA3DmgiYaaXHJCKOoe9ow2nMEtRUVVO+NzpqlsdTq2tIlNo4zd4BcGNvfMVzZMea0PpjiB7KOMRtEWd+v1JxBknat+lqtRmNx2uW/2hAO5s5xI32DGPp5YZQyOTM9srJczSXyuDgJKgvBeHuuCM1nEK9o9o87CHzSyVET5JRE06mAU0QbCwtb2uZxLu2PbE8Qa0WDQtuhUjn0mV1TrtXUVELXklxcyKpexl3EkmzWgXuSbK8gIiIJGl/J9Z0Oo9g5UYYW5W9zH0R3h4FO0v5PrOh1HsHKpD9Fv3R+SBqW/8Y8gWN6caAw6dQxxSzPiayTWAxZAScpbY5gdnbLJ0QYJhG4phmE2O9xncC03nc6QXb38uxpueMEEH9ys4Lh8eF11RHDSshjFHSWZGxsbBeeqJs1oAFySsiUWk5Sqeh0ftqlBYyDiyiy1IzcYWqINurB/VHkWpaD3lqiDbkB/VC3IiAvNm65yzVfge6xr0mvNm65yzVfge6xoO+NF+Kq6fP+YVtRNF+Kq6fP8AmFbQEREBERAREQRdEfqx6VWe/Sq0ouiP1Y9KrPfpVaQEREETEOUKP+DVf4lbULG2yQVNNMygknaxk7HCIwhwMmTKe6PYLdo7iut+/wDL4t1floeuQWkUXf8Al8W6vy0PXJv/AC+LdX5aHrkFpfGCkZTZskYbneXutsu88bj9uweRSuEMt7cHKq/gzUN7DjP6b7R5Vrv/AC+LdX5aHrkFpaFubvqNv/L4t1floeuTf+Xxbq/LQ9cgp0NE3Do2xxtsxosBck/zJ2k/avuou/8AL4t1floeuWg0gldxaOVZ/wDah65BbRRd/wCXxbq/LQ9cm/8AL4t1floeuQb9L+T6zodR7ByqQ/Rb90fksZx7EZ8TpaiFmjlUHSU8sbbuoQMz4y0XOu4rlZPE3K0DwAD+iDciIgKLScpVPQ6P21SrSi0nKVT0Oj9tUoLSIiAiIgIiIC82brnLNV+B7rGvSa82brnLNV+B7rGg740X4qrp8/5hW1imE4/BhDqpk1Rq39mzOs5r/ouILXDZtBVHhnSc4DzX/BBaRReGdJzgPNf8E4Z0nOA81/wQWkUXhnSc4DzX/BOGdJzgPNf8EFpFF4Z0nOA81/wThnSc4DzX/BA0R+rHpVZ79KrSiaHHPS5rGzqiqe24LbtdWyOa6x22III/eraAiIgIiICIiCHVj/qdN0Gs9vSK4olXynTdCrPb0itoCIiDEd1jGxgeEVb7jM+IwMBdlJdMchLfC4Nc91v+xc3c+xcY7hlJMCCXQNa7KC1ofH2j2gHwOY4fy2bFi+7fgFXpLSRQ0lKZGtkM0vbwsaGsYcu15Dr9seL+feX23EcKq8Ew8xVVOWN1mtgJlZIDFKwOytDScgDgTbwyH7UHYaIiAiIgIiICi0nKVT0Oj9tUq0sZnxaLB8RnM02rD6OlykteQ4tlqMwBAtcZm+UIMmRReGdJzgPNf8E4Z0nOA81/wQWkUXhnSc4DzX/BOGdJzgPNf8EFpFF4Z0nOA81/wThnSc4DzX/BBaXmzdc5ZqvwPdY13zwzpOcB5r/guht0xrsWxSolhp5ZY3arK9kUzmnLTsabEN8II/kg9JoiICIiAiIgIiICIiAiIgIiICIiDpLE92t8GKiPg6XywGpocrKi4klfURAFhMYNs1NYC23P3rLu1dHY5orr9L4bsuyTJV9vsB1Ue0My7dhiHH3wu8UBERBxcU/QS/wn/wBhXw0c+p03RofZBffFP0Ev8J/9hXw0c+p03RofZBBRREQEREBERAREQEREBERAREQEREBERAREQEREBERAREQFExyWWSemhjrXQCTXOc5jYnu7m0FoGsDgB23gVtRcT+v0X3an+xqBvHP4yVHoqLqk3jn8ZKj0VF1StIgi7xz+MlR6Ki6pN45/GSo9FRdUrSIMaOhr3VAqd/p9eIXQB+ro76pzw8sI1dj2zAR4Lnwrl7xz+MlR6Ki6pWkQRd45/GSo9FRdUm8c/jJUeiouqVpEEKXR6aZpadJKixBB7lRcRFj/APkttNo3NSMbG3SOoDWNDG9zoj2rRYD9F4Ar6IIu8c/jJUeiouqTeOfxkqPRUXVK0iCLvHP4yVHoqLqlwMfo6nCaSonbpFM50VPLK0Oio8pdHEXAOtGDa7VlKjaacm1vQqj2DkFgbVqtGrVAREQEREBERAREQEREBERAREQEREBERAREQFFxP6/Rfdqf7Gq0ouJ/X6L7tT/Y1BaREQEREG1zwy13AXNhfZc+AeRGvD72cDY2Nu8fAfKsW0/o5ahtK+GB8j4Ks1IDACSYqWUhhuHfS+iNnG8cSxykGIUbZZWQPgFTV9kzuMZmnjElMwwxRxsidmAsGPOUkFh8JcA7ORYXkr6yZuaunhaXhrhFFSCMAUDJHObnZKRecyN+k4bLC9rnjYNiWISyRa01Oc/pY300TKZsPYYc2VsoaCZDLlu3NcEubkAAcgzwPBNswuADbv2PEf6HyLVdc19XiFGyO0lQXvpKdz5RTxvcJi2d0kb2xwPvYmJobZobe5O05s6wed1TTwvka4PdCwvDmljg8sGYOaQLG99iDmIiICjaacm1vQqj2DlZUbTTk2t6FUewcgsNWq0atUBERAREQEREBERAREQEREBERAREQEREBERAUXE/r9F92p/sarSi4n9fovu1P9jUFpERAREQFpb7FqiAtLfYtUQaW+xaoiAiIgKNppybW9CqPYOVlRtNOTa3oVR7ByCw1arRq1QEREBERAREQEREBERAREQEREBERAREQEREBQcec6lqaWYUksrGCdrtU3O4F7G5SRx27UrVEG7hQOaKz0DvinCgc0VnoHfFEQOFA5orPQO+KcKBzRWegd8URA4UDmis9A74pwoHNFZ6B3xREDhQOaKz0DvinCgc0VnoHfFEQOFA5orPQO+KcKBzRWegd8URA4UDmis9A74pwoHNFZ6B3xREDhQOaKz0Dvip2keNOxOjqYY8Hqy+SmmjYDCQC98Ra0Ek2G0jaiIMrC1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data:image/jpeg;base64,/9j/4AAQSkZJRgABAQAAAQABAAD/2wCEAAkGBhQGEBMSEggUERIVEBUSFRcTFRIRERYSFREfGBMQEhYYJyceGxomGxIUKy8gLzMpLy4uFSExNTwqNSYsLCkBCQoKBQUFDQUFDSkYEhgpKSkpKSkpKSkpKSkpKSkpKSkpKSkpKSkpKSkpKSkpKSkpKSkpKSkpKSkpKSkpKSkpKf/AABEIAKgBKwMBIgACEQEDEQH/xAAcAAEBAAEFAQAAAAAAAAAAAAAABQYBAgQHCAP/xABMEAABAwICAwgOBgkDBQEAAAABAAIDBBEFEgYTIQcVFjE1VXTTFCIjQVFWkZKTlLO00dIyNGFyg7EzQlJxc4GhssMkRFMlYmSC8EP/xAAUAQEAAAAAAAAAAAAAAAAAAAAA/8QAFBEBAAAAAAAAAAAAAAAAAAAAAP/aAAwDAQACEQMRAD8A7FwbRymxR1U+bCoJX9nTDNJDFI+wIsC5wJVPgZQ8wUnq8HyrbovxVXT5/wAwraCNwMoeYKT1eD5U4GUPMFJ6vB8qsogjcDKHmCk9Xg+VOBlDzBSerwfKrKII3Ayh5gpPV4PlTgZQ8wUnq8HyqyiCHoZGIaXK1ga1tTVtaGgNaGiulAa0DYAAOJXFF0R+rHpVZ79KrSAiIgIiICIiAiIgIiICIiAiIgIiICIiAsYlwWDF8SqNfh8U2WjpMutjjly3mqb5cwNuIeRZOotJylU9Do/bVKDXgZQ8wUnq8HypwMoeYKT1eD5VZRBG4GUPMFJ6vB8qcDKHmCk9Xg+VWUQRuBlDzBSerwfKnAyh5gpPV4PlVlEEbgZQ8wUnq8Hyrz7upYdFQ4tUsjpI42DU2axjGNF6ZhNmgWG0nyr02vNm65yzVfge6xoO+NF+Kq6fP+YVtYxh2JjCIauR0Tn2xGRgazLnc6SZkbGjMWt2ue3aSAqVBpC2ucY9Q+OZj2tkikMIkjD2F0chyuLXNcGmxaXbQRxtdYKqLiDFoXNzCuiLc2S+sZbN+ze/HtGz7V9BXxkvHZLLsF3jM27B4X/s/wA0H3RTp9IIaYNc6pbq3uY1rw5jmOfJLq2MGUlxOY8drCxuRYr7w4kyVoJlawnKC1z4y4Oc3MGHKSM1vAT9l0HKRcTfaEhp7Ois52Vp1jLOd+y032naNi5aCLoj9WPSqz36VWlF0R+rHpVZ79KrSAiIghY2+WeppoI698DXsne50bYHPJjyZR3VjwB2573gW7eCbxmq/Mw7qExDlCj/AINV/iVtBE3gm8ZqvzMO6hN4JvGar8zDuoVtEETeCbxmq/Mw7qE3gm8ZqvzMO6hW0QRN4JvGar8zDuoTeCbxmq/Mw7qFbS90ETeCbxmq/Mw7qE3gm8ZqvzMO6hW0QRN4JvGar8zDuoTeCbxmq/Mw7qFbRBi2O4dUYXS1EzdJKouip5ZGhzMPLS5kZcAQIAbXCyeJ2ZoPhAP9FK0v5PrOh1HsHKpD9Fv3R+SDeiIgKLScpVPQ6P21SrSgxzCnr6t54m0NI4247CWqJ/JBeRQqHSxtYO2opYXug7IjZIacOliFrvYWvcwWzsuHFp7YKocTiGf/AFkfabH9uztLmwz7dm3woOSi+Da6N7mtFSwuc3O1oc3M5v7TRxkfauLVY/DSxulNS10TM2sexzHiMMjc9xcAbnYziAJ2jZa5AUUXDjxaOQOJnY0AZrl8djHstKLE9r2w2my3PxSGMOJrIwGHK8l7AGu/Zft2HYdh8CDlLzZuucs1X4Husa9IseJACHAgi4I2gg8RBXm7dc5ZqvwPdY0HdFLhzsVgqmMkax4xN0jS8FzbxVLJQHAEGx1duPvr6z6Ly1zxPJWxiozs2tjcYgyKOZsbQ1zrk5qt5Jvt2DZa64Rxl2BwVD2mNubFXxF8xcIYw+QAyyW7w4uMC5FyBtUal0+no2NAjZUF89S/XCRgpZAypLG01M+SQHMQL7M9gRla/vB9n6Bz07Kenz08jQ+oIMkD5qeGN9K2IR5XvLyc2ctLnGwdk4gFyqTc3fSw6rsunLWUs1Mx3Y7mvlbM9peatzXguNmkEtLSS8uuDsXI0zrdTVwNdVsYw00zrSYhUYYwuEsYDg6EEvdYnYeK5WlXpJUxukbG6ARtldTMPdJpM4wjsxsusLgHjNYWtcjbfag3xaDSZIw+uY98eqsXRki0WIipaCSbntGhmY7SbuNyTfiz7mHZDY2nEbNbRNhLdUwsdUMgdDFUuB22Ec0oLL7cw27F8+HM1PS611TAe601Ow5LiSSSgjqJHuc6WONotI4glwAEffLgFOfujyYrHA7s2lgBmoszGySOqHhzWTTSRBpsYwc7C3bcRyjNmAaQrO3P53zicVtNE/WNfaGCSNrANWHZQH2dmbAA4OBGxtrFtznaxTQTS52lAmDzFmj1ZGrMebJIy4ztZJKGm4I+lfZtAWVoIuiP1Y9KrPfpVaWJ6N6SUtDC5kmLU8b21dXdr5omPH+ulO1pNxsIVXhhRc+0vrEPzIK6LFNJt0ikwCllnjroKlzA0iKOoizvu8NIba52BxPF3lIwfd0wzFdjqqSmcXEATsyiwbfMXMLmgHi2m9x+64ZPiHKFH/Bqv8StrFo8cgxuvozT18Uw7HqXdze15DXaqxcAbj+aylBC0mxIYW+je6q1URrCyRxdkjyuo5wxsh4rGTVWvszZe/ZY9LpfNE6qdTyxTRjs2pa6Rz3xmKkhpmuihLTa2smk27QC0rPHsEgsWgjwHaFxq2thwpgdLPHCy+QGRzI23O3IC6w22Oz7EGCYrplI6aogZUwQautpY7Onl7JlEz4y4wNOwAAluUXBs76Pf+lRukviqZIQ6nyaySNkkjhG1pjq2QudI0Pc/KNY7aWx3LRbtSXDLsPxqnxVtO8PY188DKiJjzGJtW9gdcNuTsB2kXGzjXEqcfjpppGHC5C1kscUkwbAYw+YNyNIzaw/pWXIafpfYUEB2Ly1eE1MhxYMJrHxGogcXsigNY2OSWFzr2a2MvN/1bEg7LrZV6WM0ee6KjqXVbXuDnPln18EDsn6HsmeVozPAaRHnJbZzrdsAsxbjNM0hgr4ATIYQ0SR3MosHRBt9rhnbdvH2w8KDEKYaxnZMHcgXytzR9zA2l8jf1QPCbIMbm0sqZXOyRQsbrOxwCXvkbKcJ7MDyQcpAcQ21toF1w49O5oaXWukgcdZS07CBfWyy0MdRI8kvZG0WlcbkgARnjJAWZMxinkcxoroS+RusjAkjLnsynujBe7hZrto7wPgW6jqoMVZeKWKaPNa8ZZIzMANl23FwLf0QQtDcedpA90plBD6OjkysfnjY94l1gbYkcbbH7v2LKVtZGI+JgH7hb/7jW5BI0v5PrOh1HsHKpD9Fv3R+Sl6X7cPrOh1HsHLZFpdRNaBv7S8Q/3EHg+8gtIpHDCi59pfWIfmUHSzdXo9FmRSCdlU18uR4p5oZJGNyFwfkvtF2gcY4/5EM1WP6jsqurGZrZqClbfjtmkqhf8Aqo2E7tOF4qB/1PUOy3LZ2OjI22yl21pP7iVy3Y+xk+IVMD2VIiw6ndaJ4eHPY6qdq8zM1jxeE7RsQbn6IzV0GqnrIrso30sZjjeG2ka0OfIHOJJ7k2wFu/xqbiGhk9OyoyyRSierppBHqpHxh2+Qmlmla952ZXHM1pa05SQASuBw9mp5J3NqaeqBNNGJKd96KG8UsjnS62RjQ5xs36YB7Tbm7Q3NJ8UfU0dLJr+xzI+OWRuukghc0Rlzqd9ZGO43JbZ+wOLAzieg4eE7mr8MItVU9uyhWFzKbJMyUAkQQOzWbCCQA3jDC5v61xuh3OZBSmndXxhoc8sDY5CxjX4fJS5W6x7nWzTB1iTaxaLDils3RDhVNS5alr7seZOyZIZHBrKt0Lh2SJWNlAyvDXNa9zhHmcLlfYaay4c+WPsqBn+pre7Vks2pAiqJDHALGwcQQBYjtYXbHEAIK0+592W+OR1Y1pFQZJWxxtEckDtU91NZ1yBraSEg+AEd+6nO3L5MjGCsp2iKEQNMcEkMkjQ/MJppI3h2uBAIcNl3yEg57D5YLp8+A4fA6pjfrKahErpS0S554Abh75Q+RxJB2McO3Fze9uyUHHw+B1LDGx8oke2NjXODQwOcGgOeGjY0Egmw4rrzpuucs1X4Husa9JrzZuucs1X4HusaDvjRgXFVs/38/wCYVrIP2VF0X4qrp8/5hW0GjmB/G0H96W+xaog2lgOzKLJkA/VC3Ig0awN4m2WqIgh6JRB1ObsH1qs73/nSqzqW/wDGPIFI0R+rHpVZ79KrSCPpRozHpTSS0sjjGyQNBdGG5xlkD9lwRxsHlWJ4TuD4ZhoGenkqXWIvLIQDc7DlZlFwNi7ERBi0WB0+BV1I2nw+KBphqcwijZHmIEQBdlAzHadpvxrKVExDlCj/AINV/iVtAUHSTRp2NSRSx1ETJImTRgTQCqiLJ2NDzkzNId3Nu2/EXNIIdsvIgw3B9zsYTJC/s3WCOOAODhNtfTwNia6Jok1bG2jBsWvILjY8VrDdFIH1MtTLSRTSOkjexz4o3SRauNrQGPdc/SZmFrWJ/mrS65dUNfJA6txd8dO+oxNxvK+mh1kdS2KngfICLWjbMQ24uQTY2Qc+s3N+yQ8CujAlhdBKX0zJX6t1W+cGBxd3N41zhc5xdjHWBat9VueGsbkdiDAxksksRjhMU+d9SJ7TTMeHPZmbYhurLrA3DmgiYaaXHJCKOoe9ow2nMEtRUVVO+NzpqlsdTq2tIlNo4zd4BcGNvfMVzZMea0PpjiB7KOMRtEWd+v1JxBknat+lqtRmNx2uW/2hAO5s5xI32DGPp5YZQyOTM9srJczSXyuDgJKgvBeHuuCM1nEK9o9o87CHzSyVET5JRE06mAU0QbCwtb2uZxLu2PbE8Qa0WDQtuhUjn0mV1TrtXUVELXklxcyKpexl3EkmzWgXuSbK8gIiIJGl/J9Z0Oo9g5UYYW5W9zH0R3h4FO0v5PrOh1HsHKpD9Fv3R+SBqW/8Y8gWN6caAw6dQxxSzPiayTWAxZAScpbY5gdnbLJ0QYJhG4phmE2O9xncC03nc6QXb38uxpueMEEH9ys4Lh8eF11RHDSshjFHSWZGxsbBeeqJs1oAFySsiUWk5Sqeh0ftqlBYyDiyiy1IzcYWqINurB/VHkWpaD3lqiDbkB/VC3IiAvNm65yzVfge6xr0mvNm65yzVfge6xoO+NF+Kq6fP+YVtRNF+Kq6fP8AmFbQEREBERAREQRdEfqx6VWe/Sq0ouiP1Y9KrPfpVaQEREETEOUKP+DVf4lbULG2yQVNNMygknaxk7HCIwhwMmTKe6PYLdo7iut+/wDL4t1floeuQWkUXf8Al8W6vy0PXJv/AC+LdX5aHrkFpfGCkZTZskYbneXutsu88bj9uweRSuEMt7cHKq/gzUN7DjP6b7R5Vrv/AC+LdX5aHrkFpaFubvqNv/L4t1floeuTf+Xxbq/LQ9cgp0NE3Do2xxtsxosBck/zJ2k/avuou/8AL4t1floeuWg0gldxaOVZ/wDah65BbRRd/wCXxbq/LQ9cm/8AL4t1floeuQb9L+T6zodR7ByqQ/Rb90fksZx7EZ8TpaiFmjlUHSU8sbbuoQMz4y0XOu4rlZPE3K0DwAD+iDciIgKLScpVPQ6P21SrSi0nKVT0Oj9tUoLSIiAiIgIiIC82brnLNV+B7rGvSa82brnLNV+B7rGg740X4qrp8/5hW1imE4/BhDqpk1Rq39mzOs5r/ouILXDZtBVHhnSc4DzX/BBaRReGdJzgPNf8E4Z0nOA81/wQWkUXhnSc4DzX/BOGdJzgPNf8EFpFF4Z0nOA81/wThnSc4DzX/BA0R+rHpVZ79KrSiaHHPS5rGzqiqe24LbtdWyOa6x22III/eraAiIgIiICIiCHVj/qdN0Gs9vSK4olXynTdCrPb0itoCIiDEd1jGxgeEVb7jM+IwMBdlJdMchLfC4Nc91v+xc3c+xcY7hlJMCCXQNa7KC1ofH2j2gHwOY4fy2bFi+7fgFXpLSRQ0lKZGtkM0vbwsaGsYcu15Dr9seL+feX23EcKq8Ew8xVVOWN1mtgJlZIDFKwOytDScgDgTbwyH7UHYaIiAiIgIiICi0nKVT0Oj9tUq0sZnxaLB8RnM02rD6OlykteQ4tlqMwBAtcZm+UIMmRReGdJzgPNf8E4Z0nOA81/wQWkUXhnSc4DzX/BOGdJzgPNf8EFpFF4Z0nOA81/wThnSc4DzX/BBaXmzdc5ZqvwPdY13zwzpOcB5r/guht0xrsWxSolhp5ZY3arK9kUzmnLTsabEN8II/kg9JoiICIiAiIgIiICIiAiIgIiICIiDpLE92t8GKiPg6XywGpocrKi4klfURAFhMYNs1NYC23P3rLu1dHY5orr9L4bsuyTJV9vsB1Ue0My7dhiHH3wu8UBERBxcU/QS/wn/wBhXw0c+p03RofZBffFP0Ev8J/9hXw0c+p03RofZBBRREQEREBERAREQEREBERAREQEREBERAREQEREBERAREQFExyWWSemhjrXQCTXOc5jYnu7m0FoGsDgB23gVtRcT+v0X3an+xqBvHP4yVHoqLqk3jn8ZKj0VF1StIgi7xz+MlR6Ki6pN45/GSo9FRdUrSIMaOhr3VAqd/p9eIXQB+ro76pzw8sI1dj2zAR4Lnwrl7xz+MlR6Ki6pWkQRd45/GSo9FRdUm8c/jJUeiouqVpEEKXR6aZpadJKixBB7lRcRFj/APkttNo3NSMbG3SOoDWNDG9zoj2rRYD9F4Ar6IIu8c/jJUeiouqTeOfxkqPRUXVK0iCLvHP4yVHoqLqlwMfo6nCaSonbpFM50VPLK0Oio8pdHEXAOtGDa7VlKjaacm1vQqj2DkFgbVqtGrVAREQEREBERAREQEREBERAREQEREBERAREQFFxP6/Rfdqf7Gq0ouJ/X6L7tT/Y1BaREQEREG1zwy13AXNhfZc+AeRGvD72cDY2Nu8fAfKsW0/o5ahtK+GB8j4Ks1IDACSYqWUhhuHfS+iNnG8cSxykGIUbZZWQPgFTV9kzuMZmnjElMwwxRxsidmAsGPOUkFh8JcA7ORYXkr6yZuaunhaXhrhFFSCMAUDJHObnZKRecyN+k4bLC9rnjYNiWISyRa01Oc/pY300TKZsPYYc2VsoaCZDLlu3NcEubkAAcgzwPBNswuADbv2PEf6HyLVdc19XiFGyO0lQXvpKdz5RTxvcJi2d0kb2xwPvYmJobZobe5O05s6wed1TTwvka4PdCwvDmljg8sGYOaQLG99iDmIiICjaacm1vQqj2DlZUbTTk2t6FUewcgsNWq0atUBERAREQEREBERAREQEREBERAREQEREBERAUXE/r9F92p/sarSi4n9fovu1P9jUFpERAREQFpb7FqiAtLfYtUQaW+xaoiAiIgKNppybW9CqPYOVlRtNOTa3oVR7ByCw1arRq1QEREBERAREQEREBERAREQEREBERAREQEREBQcec6lqaWYUksrGCdrtU3O4F7G5SRx27UrVEG7hQOaKz0DvinCgc0VnoHfFEQOFA5orPQO+KcKBzRWegd8URA4UDmis9A74pwoHNFZ6B3xREDhQOaKz0DvinCgc0VnoHfFEQOFA5orPQO+KcKBzRWegd8URA4UDmis9A74pwoHNFZ6B3xREDhQOaKz0Dvip2keNOxOjqYY8Hqy+SmmjYDCQC98Ra0Ek2G0jaiIMrC1REBERAREQEREBE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255" y="1371600"/>
            <a:ext cx="8458200" cy="54864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2060"/>
                </a:solidFill>
              </a:rPr>
              <a:t>Um computador é uma máquina eletrônica lógica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Programável</a:t>
            </a:r>
          </a:p>
          <a:p>
            <a:pPr lvl="1">
              <a:buFont typeface="Wingdings" pitchFamily="2" charset="2"/>
              <a:buChar char="ü"/>
            </a:pPr>
            <a:r>
              <a:rPr lang="pt-BR" sz="3200" dirty="0" smtClean="0">
                <a:solidFill>
                  <a:srgbClr val="002060"/>
                </a:solidFill>
              </a:rPr>
              <a:t>Programa</a:t>
            </a:r>
          </a:p>
          <a:p>
            <a:pPr lvl="2">
              <a:buNone/>
            </a:pPr>
            <a:r>
              <a:rPr lang="pt-BR" sz="3200" dirty="0" smtClean="0">
                <a:solidFill>
                  <a:srgbClr val="002060"/>
                </a:solidFill>
              </a:rPr>
              <a:t>- Instruções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Representável por uma hierarquia de níveis de</a:t>
            </a:r>
          </a:p>
          <a:p>
            <a:pPr>
              <a:buNone/>
            </a:pPr>
            <a:r>
              <a:rPr lang="pt-BR" sz="3200" dirty="0" smtClean="0">
                <a:solidFill>
                  <a:srgbClr val="002060"/>
                </a:solidFill>
              </a:rPr>
              <a:t>abstração</a:t>
            </a:r>
          </a:p>
          <a:p>
            <a:pPr lvl="1">
              <a:buFont typeface="Wingdings" pitchFamily="2" charset="2"/>
              <a:buChar char="ü"/>
            </a:pPr>
            <a:r>
              <a:rPr lang="pt-BR" sz="3000" dirty="0" smtClean="0">
                <a:solidFill>
                  <a:srgbClr val="002060"/>
                </a:solidFill>
              </a:rPr>
              <a:t>Microeletrônica (nível mais baixo)</a:t>
            </a:r>
          </a:p>
          <a:p>
            <a:pPr lvl="1">
              <a:buFont typeface="Wingdings" pitchFamily="2" charset="2"/>
              <a:buChar char="ü"/>
            </a:pPr>
            <a:r>
              <a:rPr lang="pt-BR" sz="3000" dirty="0" smtClean="0">
                <a:solidFill>
                  <a:srgbClr val="002060"/>
                </a:solidFill>
              </a:rPr>
              <a:t>Softwares (nível mais alto)</a:t>
            </a:r>
          </a:p>
          <a:p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5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382000" cy="1143000"/>
          </a:xfrm>
        </p:spPr>
        <p:txBody>
          <a:bodyPr/>
          <a:lstStyle/>
          <a:p>
            <a:r>
              <a:rPr lang="pt-BR" sz="5000" b="1" dirty="0" smtClean="0">
                <a:solidFill>
                  <a:srgbClr val="C00000"/>
                </a:solidFill>
              </a:rPr>
              <a:t>Mas o que é computador?</a:t>
            </a:r>
            <a:r>
              <a:rPr lang="pt-BR" sz="2000" b="1" dirty="0" smtClean="0">
                <a:solidFill>
                  <a:srgbClr val="C00000"/>
                </a:solidFill>
              </a:rPr>
              <a:t/>
            </a:r>
            <a:br>
              <a:rPr lang="pt-BR" sz="2000" b="1" dirty="0" smtClean="0">
                <a:solidFill>
                  <a:srgbClr val="C00000"/>
                </a:solidFill>
              </a:rPr>
            </a:br>
            <a:r>
              <a:rPr lang="pt-BR" sz="2000" b="1" dirty="0" smtClean="0">
                <a:solidFill>
                  <a:srgbClr val="C00000"/>
                </a:solidFill>
              </a:rPr>
              <a:t/>
            </a:r>
            <a:br>
              <a:rPr lang="pt-BR" sz="2000" b="1" dirty="0" smtClean="0">
                <a:solidFill>
                  <a:srgbClr val="C00000"/>
                </a:solidFill>
              </a:rPr>
            </a:br>
            <a:endParaRPr lang="pt-BR" sz="5000" b="1" dirty="0">
              <a:solidFill>
                <a:srgbClr val="C00000"/>
              </a:solidFill>
            </a:endParaRPr>
          </a:p>
        </p:txBody>
      </p:sp>
      <p:sp>
        <p:nvSpPr>
          <p:cNvPr id="5" name="AutoShape 2" descr="data:image/jpeg;base64,/9j/4AAQSkZJRgABAQAAAQABAAD/2wCEAAkGBhQGEBMSEggUERIVEBUSFRcTFRIRERYSFREfGBMQEhYYJyceGxomGxIUKy8gLzMpLy4uFSExNTwqNSYsLCkBCQoKBQUFDQUFDSkYEhgpKSkpKSkpKSkpKSkpKSkpKSkpKSkpKSkpKSkpKSkpKSkpKSkpKSkpKSkpKSkpKSkpKf/AABEIAKgBKwMBIgACEQEDEQH/xAAcAAEBAAEFAQAAAAAAAAAAAAAABQYBAgQHCAP/xABMEAABAwICAwgOBgkDBQEAAAABAAIDBBEFEgYTIQcVFjE1VXTTFCIjQVFWkZKTlLO00dIyNGFyg7EzQlJxc4GhssMkRFMlYmSC8EP/xAAUAQEAAAAAAAAAAAAAAAAAAAAA/8QAFBEBAAAAAAAAAAAAAAAAAAAAAP/aAAwDAQACEQMRAD8A7FwbRymxR1U+bCoJX9nTDNJDFI+wIsC5wJVPgZQ8wUnq8HyrbovxVXT5/wAwraCNwMoeYKT1eD5U4GUPMFJ6vB8qsogjcDKHmCk9Xg+VOBlDzBSerwfKrKII3Ayh5gpPV4PlTgZQ8wUnq8HyqyiCHoZGIaXK1ga1tTVtaGgNaGiulAa0DYAAOJXFF0R+rHpVZ79KrSAiIgIiICIiAiIgIiICIiAiIgIiICIiAsYlwWDF8SqNfh8U2WjpMutjjly3mqb5cwNuIeRZOotJylU9Do/bVKDXgZQ8wUnq8HypwMoeYKT1eD5VZRBG4GUPMFJ6vB8qcDKHmCk9Xg+VWUQRuBlDzBSerwfKnAyh5gpPV4PlVlEEbgZQ8wUnq8Hyrz7upYdFQ4tUsjpI42DU2axjGNF6ZhNmgWG0nyr02vNm65yzVfge6xoO+NF+Kq6fP+YVtYxh2JjCIauR0Tn2xGRgazLnc6SZkbGjMWt2ue3aSAqVBpC2ucY9Q+OZj2tkikMIkjD2F0chyuLXNcGmxaXbQRxtdYKqLiDFoXNzCuiLc2S+sZbN+ze/HtGz7V9BXxkvHZLLsF3jM27B4X/s/wA0H3RTp9IIaYNc6pbq3uY1rw5jmOfJLq2MGUlxOY8drCxuRYr7w4kyVoJlawnKC1z4y4Oc3MGHKSM1vAT9l0HKRcTfaEhp7Ois52Vp1jLOd+y032naNi5aCLoj9WPSqz36VWlF0R+rHpVZ79KrSAiIghY2+WeppoI698DXsne50bYHPJjyZR3VjwB2573gW7eCbxmq/Mw7qExDlCj/AINV/iVtBE3gm8ZqvzMO6hN4JvGar8zDuoVtEETeCbxmq/Mw7qE3gm8ZqvzMO6hW0QRN4JvGar8zDuoTeCbxmq/Mw7qFbS90ETeCbxmq/Mw7qE3gm8ZqvzMO6hW0QRN4JvGar8zDuoTeCbxmq/Mw7qFbRBi2O4dUYXS1EzdJKouip5ZGhzMPLS5kZcAQIAbXCyeJ2ZoPhAP9FK0v5PrOh1HsHKpD9Fv3R+SDeiIgKLScpVPQ6P21SrSgxzCnr6t54m0NI4247CWqJ/JBeRQqHSxtYO2opYXug7IjZIacOliFrvYWvcwWzsuHFp7YKocTiGf/AFkfabH9uztLmwz7dm3woOSi+Da6N7mtFSwuc3O1oc3M5v7TRxkfauLVY/DSxulNS10TM2sexzHiMMjc9xcAbnYziAJ2jZa5AUUXDjxaOQOJnY0AZrl8djHstKLE9r2w2my3PxSGMOJrIwGHK8l7AGu/Zft2HYdh8CDlLzZuucs1X4Husa9IseJACHAgi4I2gg8RBXm7dc5ZqvwPdY0HdFLhzsVgqmMkax4xN0jS8FzbxVLJQHAEGx1duPvr6z6Ly1zxPJWxiozs2tjcYgyKOZsbQ1zrk5qt5Jvt2DZa64Rxl2BwVD2mNubFXxF8xcIYw+QAyyW7w4uMC5FyBtUal0+no2NAjZUF89S/XCRgpZAypLG01M+SQHMQL7M9gRla/vB9n6Bz07Kenz08jQ+oIMkD5qeGN9K2IR5XvLyc2ctLnGwdk4gFyqTc3fSw6rsunLWUs1Mx3Y7mvlbM9peatzXguNmkEtLSS8uuDsXI0zrdTVwNdVsYw00zrSYhUYYwuEsYDg6EEvdYnYeK5WlXpJUxukbG6ARtldTMPdJpM4wjsxsusLgHjNYWtcjbfag3xaDSZIw+uY98eqsXRki0WIipaCSbntGhmY7SbuNyTfiz7mHZDY2nEbNbRNhLdUwsdUMgdDFUuB22Ec0oLL7cw27F8+HM1PS611TAe601Ow5LiSSSgjqJHuc6WONotI4glwAEffLgFOfujyYrHA7s2lgBmoszGySOqHhzWTTSRBpsYwc7C3bcRyjNmAaQrO3P53zicVtNE/WNfaGCSNrANWHZQH2dmbAA4OBGxtrFtznaxTQTS52lAmDzFmj1ZGrMebJIy4ztZJKGm4I+lfZtAWVoIuiP1Y9KrPfpVaWJ6N6SUtDC5kmLU8b21dXdr5omPH+ulO1pNxsIVXhhRc+0vrEPzIK6LFNJt0ikwCllnjroKlzA0iKOoizvu8NIba52BxPF3lIwfd0wzFdjqqSmcXEATsyiwbfMXMLmgHi2m9x+64ZPiHKFH/Bqv8StrFo8cgxuvozT18Uw7HqXdze15DXaqxcAbj+aylBC0mxIYW+je6q1URrCyRxdkjyuo5wxsh4rGTVWvszZe/ZY9LpfNE6qdTyxTRjs2pa6Rz3xmKkhpmuihLTa2smk27QC0rPHsEgsWgjwHaFxq2thwpgdLPHCy+QGRzI23O3IC6w22Oz7EGCYrplI6aogZUwQautpY7Onl7JlEz4y4wNOwAAluUXBs76Pf+lRukviqZIQ6nyaySNkkjhG1pjq2QudI0Pc/KNY7aWx3LRbtSXDLsPxqnxVtO8PY188DKiJjzGJtW9gdcNuTsB2kXGzjXEqcfjpppGHC5C1kscUkwbAYw+YNyNIzaw/pWXIafpfYUEB2Ly1eE1MhxYMJrHxGogcXsigNY2OSWFzr2a2MvN/1bEg7LrZV6WM0ee6KjqXVbXuDnPln18EDsn6HsmeVozPAaRHnJbZzrdsAsxbjNM0hgr4ATIYQ0SR3MosHRBt9rhnbdvH2w8KDEKYaxnZMHcgXytzR9zA2l8jf1QPCbIMbm0sqZXOyRQsbrOxwCXvkbKcJ7MDyQcpAcQ21toF1w49O5oaXWukgcdZS07CBfWyy0MdRI8kvZG0WlcbkgARnjJAWZMxinkcxoroS+RusjAkjLnsynujBe7hZrto7wPgW6jqoMVZeKWKaPNa8ZZIzMANl23FwLf0QQtDcedpA90plBD6OjkysfnjY94l1gbYkcbbH7v2LKVtZGI+JgH7hb/7jW5BI0v5PrOh1HsHKpD9Fv3R+Sl6X7cPrOh1HsHLZFpdRNaBv7S8Q/3EHg+8gtIpHDCi59pfWIfmUHSzdXo9FmRSCdlU18uR4p5oZJGNyFwfkvtF2gcY4/5EM1WP6jsqurGZrZqClbfjtmkqhf8Aqo2E7tOF4qB/1PUOy3LZ2OjI22yl21pP7iVy3Y+xk+IVMD2VIiw6ndaJ4eHPY6qdq8zM1jxeE7RsQbn6IzV0GqnrIrso30sZjjeG2ka0OfIHOJJ7k2wFu/xqbiGhk9OyoyyRSierppBHqpHxh2+Qmlmla952ZXHM1pa05SQASuBw9mp5J3NqaeqBNNGJKd96KG8UsjnS62RjQ5xs36YB7Tbm7Q3NJ8UfU0dLJr+xzI+OWRuukghc0Rlzqd9ZGO43JbZ+wOLAzieg4eE7mr8MItVU9uyhWFzKbJMyUAkQQOzWbCCQA3jDC5v61xuh3OZBSmndXxhoc8sDY5CxjX4fJS5W6x7nWzTB1iTaxaLDils3RDhVNS5alr7seZOyZIZHBrKt0Lh2SJWNlAyvDXNa9zhHmcLlfYaay4c+WPsqBn+pre7Vks2pAiqJDHALGwcQQBYjtYXbHEAIK0+592W+OR1Y1pFQZJWxxtEckDtU91NZ1yBraSEg+AEd+6nO3L5MjGCsp2iKEQNMcEkMkjQ/MJppI3h2uBAIcNl3yEg57D5YLp8+A4fA6pjfrKahErpS0S554Abh75Q+RxJB2McO3Fze9uyUHHw+B1LDGx8oke2NjXODQwOcGgOeGjY0Egmw4rrzpuucs1X4Husa9JrzZuucs1X4HusaDvjRgXFVs/38/wCYVrIP2VF0X4qrp8/5hW0GjmB/G0H96W+xaog2lgOzKLJkA/VC3Ig0awN4m2WqIgh6JRB1ObsH1qs73/nSqzqW/wDGPIFI0R+rHpVZ79KrSCPpRozHpTSS0sjjGyQNBdGG5xlkD9lwRxsHlWJ4TuD4ZhoGenkqXWIvLIQDc7DlZlFwNi7ERBi0WB0+BV1I2nw+KBphqcwijZHmIEQBdlAzHadpvxrKVExDlCj/AINV/iVtAUHSTRp2NSRSx1ETJImTRgTQCqiLJ2NDzkzNId3Nu2/EXNIIdsvIgw3B9zsYTJC/s3WCOOAODhNtfTwNia6Jok1bG2jBsWvILjY8VrDdFIH1MtTLSRTSOkjexz4o3SRauNrQGPdc/SZmFrWJ/mrS65dUNfJA6txd8dO+oxNxvK+mh1kdS2KngfICLWjbMQ24uQTY2Qc+s3N+yQ8CujAlhdBKX0zJX6t1W+cGBxd3N41zhc5xdjHWBat9VueGsbkdiDAxksksRjhMU+d9SJ7TTMeHPZmbYhurLrA3DmgiYaaXHJCKOoe9ow2nMEtRUVVO+NzpqlsdTq2tIlNo4zd4BcGNvfMVzZMea0PpjiB7KOMRtEWd+v1JxBknat+lqtRmNx2uW/2hAO5s5xI32DGPp5YZQyOTM9srJczSXyuDgJKgvBeHuuCM1nEK9o9o87CHzSyVET5JRE06mAU0QbCwtb2uZxLu2PbE8Qa0WDQtuhUjn0mV1TrtXUVELXklxcyKpexl3EkmzWgXuSbK8gIiIJGl/J9Z0Oo9g5UYYW5W9zH0R3h4FO0v5PrOh1HsHKpD9Fv3R+SBqW/8Y8gWN6caAw6dQxxSzPiayTWAxZAScpbY5gdnbLJ0QYJhG4phmE2O9xncC03nc6QXb38uxpueMEEH9ys4Lh8eF11RHDSshjFHSWZGxsbBeeqJs1oAFySsiUWk5Sqeh0ftqlBYyDiyiy1IzcYWqINurB/VHkWpaD3lqiDbkB/VC3IiAvNm65yzVfge6xr0mvNm65yzVfge6xoO+NF+Kq6fP+YVtRNF+Kq6fP8AmFbQEREBERAREQRdEfqx6VWe/Sq0ouiP1Y9KrPfpVaQEREETEOUKP+DVf4lbULG2yQVNNMygknaxk7HCIwhwMmTKe6PYLdo7iut+/wDL4t1floeuQWkUXf8Al8W6vy0PXJv/AC+LdX5aHrkFpfGCkZTZskYbneXutsu88bj9uweRSuEMt7cHKq/gzUN7DjP6b7R5Vrv/AC+LdX5aHrkFpaFubvqNv/L4t1floeuTf+Xxbq/LQ9cgp0NE3Do2xxtsxosBck/zJ2k/avuou/8AL4t1floeuWg0gldxaOVZ/wDah65BbRRd/wCXxbq/LQ9cm/8AL4t1floeuQb9L+T6zodR7ByqQ/Rb90fksZx7EZ8TpaiFmjlUHSU8sbbuoQMz4y0XOu4rlZPE3K0DwAD+iDciIgKLScpVPQ6P21SrSi0nKVT0Oj9tUoLSIiAiIgIiIC82brnLNV+B7rGvSa82brnLNV+B7rGg740X4qrp8/5hW1imE4/BhDqpk1Rq39mzOs5r/ouILXDZtBVHhnSc4DzX/BBaRReGdJzgPNf8E4Z0nOA81/wQWkUXhnSc4DzX/BOGdJzgPNf8EFpFF4Z0nOA81/wThnSc4DzX/BA0R+rHpVZ79KrSiaHHPS5rGzqiqe24LbtdWyOa6x22III/eraAiIgIiICIiCHVj/qdN0Gs9vSK4olXynTdCrPb0itoCIiDEd1jGxgeEVb7jM+IwMBdlJdMchLfC4Nc91v+xc3c+xcY7hlJMCCXQNa7KC1ofH2j2gHwOY4fy2bFi+7fgFXpLSRQ0lKZGtkM0vbwsaGsYcu15Dr9seL+feX23EcKq8Ew8xVVOWN1mtgJlZIDFKwOytDScgDgTbwyH7UHYaIiAiIgIiICi0nKVT0Oj9tUq0sZnxaLB8RnM02rD6OlykteQ4tlqMwBAtcZm+UIMmRReGdJzgPNf8E4Z0nOA81/wQWkUXhnSc4DzX/BOGdJzgPNf8EFpFF4Z0nOA81/wThnSc4DzX/BBaXmzdc5ZqvwPdY13zwzpOcB5r/guht0xrsWxSolhp5ZY3arK9kUzmnLTsabEN8II/kg9JoiICIiAiIgIiICIiAiIgIiICIiDpLE92t8GKiPg6XywGpocrKi4klfURAFhMYNs1NYC23P3rLu1dHY5orr9L4bsuyTJV9vsB1Ue0My7dhiHH3wu8UBERBxcU/QS/wn/wBhXw0c+p03RofZBffFP0Ev8J/9hXw0c+p03RofZBBRREQEREBERAREQEREBERAREQEREBERAREQEREBERAREQFExyWWSemhjrXQCTXOc5jYnu7m0FoGsDgB23gVtRcT+v0X3an+xqBvHP4yVHoqLqk3jn8ZKj0VF1StIgi7xz+MlR6Ki6pN45/GSo9FRdUrSIMaOhr3VAqd/p9eIXQB+ro76pzw8sI1dj2zAR4Lnwrl7xz+MlR6Ki6pWkQRd45/GSo9FRdUm8c/jJUeiouqVpEEKXR6aZpadJKixBB7lRcRFj/APkttNo3NSMbG3SOoDWNDG9zoj2rRYD9F4Ar6IIu8c/jJUeiouqTeOfxkqPRUXVK0iCLvHP4yVHoqLqlwMfo6nCaSonbpFM50VPLK0Oio8pdHEXAOtGDa7VlKjaacm1vQqj2DkFgbVqtGrVAREQEREBERAREQEREBERAREQEREBERAREQFFxP6/Rfdqf7Gq0ouJ/X6L7tT/Y1BaREQEREG1zwy13AXNhfZc+AeRGvD72cDY2Nu8fAfKsW0/o5ahtK+GB8j4Ks1IDACSYqWUhhuHfS+iNnG8cSxykGIUbZZWQPgFTV9kzuMZmnjElMwwxRxsidmAsGPOUkFh8JcA7ORYXkr6yZuaunhaXhrhFFSCMAUDJHObnZKRecyN+k4bLC9rnjYNiWISyRa01Oc/pY300TKZsPYYc2VsoaCZDLlu3NcEubkAAcgzwPBNswuADbv2PEf6HyLVdc19XiFGyO0lQXvpKdz5RTxvcJi2d0kb2xwPvYmJobZobe5O05s6wed1TTwvka4PdCwvDmljg8sGYOaQLG99iDmIiICjaacm1vQqj2DlZUbTTk2t6FUewcgsNWq0atUBERAREQEREBERAREQEREBERAREQEREBERAUXE/r9F92p/sarSi4n9fovu1P9jUFpERAREQFpb7FqiAtLfYtUQaW+xaoiAiIgKNppybW9CqPYOVlRtNOTa3oVR7ByCw1arRq1QEREBERAREQEREBERAREQEREBERAREQEREBQcec6lqaWYUksrGCdrtU3O4F7G5SRx27UrVEG7hQOaKz0DvinCgc0VnoHfFEQOFA5orPQO+KcKBzRWegd8URA4UDmis9A74pwoHNFZ6B3xREDhQOaKz0DvinCgc0VnoHfFEQOFA5orPQO+KcKBzRWegd8URA4UDmis9A74pwoHNFZ6B3xREDhQOaKz0Dvip2keNOxOjqYY8Hqy+SmmjYDCQC98Ra0Ek2G0jaiIMrC1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4" descr="data:image/jpeg;base64,/9j/4AAQSkZJRgABAQAAAQABAAD/2wCEAAkGBhQGEBMSEggUERIVEBUSFRcTFRIRERYSFREfGBMQEhYYJyceGxomGxIUKy8gLzMpLy4uFSExNTwqNSYsLCkBCQoKBQUFDQUFDSkYEhgpKSkpKSkpKSkpKSkpKSkpKSkpKSkpKSkpKSkpKSkpKSkpKSkpKSkpKSkpKSkpKSkpKf/AABEIAKgBKwMBIgACEQEDEQH/xAAcAAEBAAEFAQAAAAAAAAAAAAAABQYBAgQHCAP/xABMEAABAwICAwgOBgkDBQEAAAABAAIDBBEFEgYTIQcVFjE1VXTTFCIjQVFWkZKTlLO00dIyNGFyg7EzQlJxc4GhssMkRFMlYmSC8EP/xAAUAQEAAAAAAAAAAAAAAAAAAAAA/8QAFBEBAAAAAAAAAAAAAAAAAAAAAP/aAAwDAQACEQMRAD8A7FwbRymxR1U+bCoJX9nTDNJDFI+wIsC5wJVPgZQ8wUnq8HyrbovxVXT5/wAwraCNwMoeYKT1eD5U4GUPMFJ6vB8qsogjcDKHmCk9Xg+VOBlDzBSerwfKrKII3Ayh5gpPV4PlTgZQ8wUnq8HyqyiCHoZGIaXK1ga1tTVtaGgNaGiulAa0DYAAOJXFF0R+rHpVZ79KrSAiIgIiICIiAiIgIiICIiAiIgIiICIiAsYlwWDF8SqNfh8U2WjpMutjjly3mqb5cwNuIeRZOotJylU9Do/bVKDXgZQ8wUnq8HypwMoeYKT1eD5VZRBG4GUPMFJ6vB8qcDKHmCk9Xg+VWUQRuBlDzBSerwfKnAyh5gpPV4PlVlEEbgZQ8wUnq8Hyrz7upYdFQ4tUsjpI42DU2axjGNF6ZhNmgWG0nyr02vNm65yzVfge6xoO+NF+Kq6fP+YVtYxh2JjCIauR0Tn2xGRgazLnc6SZkbGjMWt2ue3aSAqVBpC2ucY9Q+OZj2tkikMIkjD2F0chyuLXNcGmxaXbQRxtdYKqLiDFoXNzCuiLc2S+sZbN+ze/HtGz7V9BXxkvHZLLsF3jM27B4X/s/wA0H3RTp9IIaYNc6pbq3uY1rw5jmOfJLq2MGUlxOY8drCxuRYr7w4kyVoJlawnKC1z4y4Oc3MGHKSM1vAT9l0HKRcTfaEhp7Ois52Vp1jLOd+y032naNi5aCLoj9WPSqz36VWlF0R+rHpVZ79KrSAiIghY2+WeppoI698DXsne50bYHPJjyZR3VjwB2573gW7eCbxmq/Mw7qExDlCj/AINV/iVtBE3gm8ZqvzMO6hN4JvGar8zDuoVtEETeCbxmq/Mw7qE3gm8ZqvzMO6hW0QRN4JvGar8zDuoTeCbxmq/Mw7qFbS90ETeCbxmq/Mw7qE3gm8ZqvzMO6hW0QRN4JvGar8zDuoTeCbxmq/Mw7qFbRBi2O4dUYXS1EzdJKouip5ZGhzMPLS5kZcAQIAbXCyeJ2ZoPhAP9FK0v5PrOh1HsHKpD9Fv3R+SDeiIgKLScpVPQ6P21SrSgxzCnr6t54m0NI4247CWqJ/JBeRQqHSxtYO2opYXug7IjZIacOliFrvYWvcwWzsuHFp7YKocTiGf/AFkfabH9uztLmwz7dm3woOSi+Da6N7mtFSwuc3O1oc3M5v7TRxkfauLVY/DSxulNS10TM2sexzHiMMjc9xcAbnYziAJ2jZa5AUUXDjxaOQOJnY0AZrl8djHstKLE9r2w2my3PxSGMOJrIwGHK8l7AGu/Zft2HYdh8CDlLzZuucs1X4Husa9IseJACHAgi4I2gg8RBXm7dc5ZqvwPdY0HdFLhzsVgqmMkax4xN0jS8FzbxVLJQHAEGx1duPvr6z6Ly1zxPJWxiozs2tjcYgyKOZsbQ1zrk5qt5Jvt2DZa64Rxl2BwVD2mNubFXxF8xcIYw+QAyyW7w4uMC5FyBtUal0+no2NAjZUF89S/XCRgpZAypLG01M+SQHMQL7M9gRla/vB9n6Bz07Kenz08jQ+oIMkD5qeGN9K2IR5XvLyc2ctLnGwdk4gFyqTc3fSw6rsunLWUs1Mx3Y7mvlbM9peatzXguNmkEtLSS8uuDsXI0zrdTVwNdVsYw00zrSYhUYYwuEsYDg6EEvdYnYeK5WlXpJUxukbG6ARtldTMPdJpM4wjsxsusLgHjNYWtcjbfag3xaDSZIw+uY98eqsXRki0WIipaCSbntGhmY7SbuNyTfiz7mHZDY2nEbNbRNhLdUwsdUMgdDFUuB22Ec0oLL7cw27F8+HM1PS611TAe601Ow5LiSSSgjqJHuc6WONotI4glwAEffLgFOfujyYrHA7s2lgBmoszGySOqHhzWTTSRBpsYwc7C3bcRyjNmAaQrO3P53zicVtNE/WNfaGCSNrANWHZQH2dmbAA4OBGxtrFtznaxTQTS52lAmDzFmj1ZGrMebJIy4ztZJKGm4I+lfZtAWVoIuiP1Y9KrPfpVaWJ6N6SUtDC5kmLU8b21dXdr5omPH+ulO1pNxsIVXhhRc+0vrEPzIK6LFNJt0ikwCllnjroKlzA0iKOoizvu8NIba52BxPF3lIwfd0wzFdjqqSmcXEATsyiwbfMXMLmgHi2m9x+64ZPiHKFH/Bqv8StrFo8cgxuvozT18Uw7HqXdze15DXaqxcAbj+aylBC0mxIYW+je6q1URrCyRxdkjyuo5wxsh4rGTVWvszZe/ZY9LpfNE6qdTyxTRjs2pa6Rz3xmKkhpmuihLTa2smk27QC0rPHsEgsWgjwHaFxq2thwpgdLPHCy+QGRzI23O3IC6w22Oz7EGCYrplI6aogZUwQautpY7Onl7JlEz4y4wNOwAAluUXBs76Pf+lRukviqZIQ6nyaySNkkjhG1pjq2QudI0Pc/KNY7aWx3LRbtSXDLsPxqnxVtO8PY188DKiJjzGJtW9gdcNuTsB2kXGzjXEqcfjpppGHC5C1kscUkwbAYw+YNyNIzaw/pWXIafpfYUEB2Ly1eE1MhxYMJrHxGogcXsigNY2OSWFzr2a2MvN/1bEg7LrZV6WM0ee6KjqXVbXuDnPln18EDsn6HsmeVozPAaRHnJbZzrdsAsxbjNM0hgr4ATIYQ0SR3MosHRBt9rhnbdvH2w8KDEKYaxnZMHcgXytzR9zA2l8jf1QPCbIMbm0sqZXOyRQsbrOxwCXvkbKcJ7MDyQcpAcQ21toF1w49O5oaXWukgcdZS07CBfWyy0MdRI8kvZG0WlcbkgARnjJAWZMxinkcxoroS+RusjAkjLnsynujBe7hZrto7wPgW6jqoMVZeKWKaPNa8ZZIzMANl23FwLf0QQtDcedpA90plBD6OjkysfnjY94l1gbYkcbbH7v2LKVtZGI+JgH7hb/7jW5BI0v5PrOh1HsHKpD9Fv3R+Sl6X7cPrOh1HsHLZFpdRNaBv7S8Q/3EHg+8gtIpHDCi59pfWIfmUHSzdXo9FmRSCdlU18uR4p5oZJGNyFwfkvtF2gcY4/5EM1WP6jsqurGZrZqClbfjtmkqhf8Aqo2E7tOF4qB/1PUOy3LZ2OjI22yl21pP7iVy3Y+xk+IVMD2VIiw6ndaJ4eHPY6qdq8zM1jxeE7RsQbn6IzV0GqnrIrso30sZjjeG2ka0OfIHOJJ7k2wFu/xqbiGhk9OyoyyRSierppBHqpHxh2+Qmlmla952ZXHM1pa05SQASuBw9mp5J3NqaeqBNNGJKd96KG8UsjnS62RjQ5xs36YB7Tbm7Q3NJ8UfU0dLJr+xzI+OWRuukghc0Rlzqd9ZGO43JbZ+wOLAzieg4eE7mr8MItVU9uyhWFzKbJMyUAkQQOzWbCCQA3jDC5v61xuh3OZBSmndXxhoc8sDY5CxjX4fJS5W6x7nWzTB1iTaxaLDils3RDhVNS5alr7seZOyZIZHBrKt0Lh2SJWNlAyvDXNa9zhHmcLlfYaay4c+WPsqBn+pre7Vks2pAiqJDHALGwcQQBYjtYXbHEAIK0+592W+OR1Y1pFQZJWxxtEckDtU91NZ1yBraSEg+AEd+6nO3L5MjGCsp2iKEQNMcEkMkjQ/MJppI3h2uBAIcNl3yEg57D5YLp8+A4fA6pjfrKahErpS0S554Abh75Q+RxJB2McO3Fze9uyUHHw+B1LDGx8oke2NjXODQwOcGgOeGjY0Egmw4rrzpuucs1X4Husa9JrzZuucs1X4HusaDvjRgXFVs/38/wCYVrIP2VF0X4qrp8/5hW0GjmB/G0H96W+xaog2lgOzKLJkA/VC3Ig0awN4m2WqIgh6JRB1ObsH1qs73/nSqzqW/wDGPIFI0R+rHpVZ79KrSCPpRozHpTSS0sjjGyQNBdGG5xlkD9lwRxsHlWJ4TuD4ZhoGenkqXWIvLIQDc7DlZlFwNi7ERBi0WB0+BV1I2nw+KBphqcwijZHmIEQBdlAzHadpvxrKVExDlCj/AINV/iVtAUHSTRp2NSRSx1ETJImTRgTQCqiLJ2NDzkzNId3Nu2/EXNIIdsvIgw3B9zsYTJC/s3WCOOAODhNtfTwNia6Jok1bG2jBsWvILjY8VrDdFIH1MtTLSRTSOkjexz4o3SRauNrQGPdc/SZmFrWJ/mrS65dUNfJA6txd8dO+oxNxvK+mh1kdS2KngfICLWjbMQ24uQTY2Qc+s3N+yQ8CujAlhdBKX0zJX6t1W+cGBxd3N41zhc5xdjHWBat9VueGsbkdiDAxksksRjhMU+d9SJ7TTMeHPZmbYhurLrA3DmgiYaaXHJCKOoe9ow2nMEtRUVVO+NzpqlsdTq2tIlNo4zd4BcGNvfMVzZMea0PpjiB7KOMRtEWd+v1JxBknat+lqtRmNx2uW/2hAO5s5xI32DGPp5YZQyOTM9srJczSXyuDgJKgvBeHuuCM1nEK9o9o87CHzSyVET5JRE06mAU0QbCwtb2uZxLu2PbE8Qa0WDQtuhUjn0mV1TrtXUVELXklxcyKpexl3EkmzWgXuSbK8gIiIJGl/J9Z0Oo9g5UYYW5W9zH0R3h4FO0v5PrOh1HsHKpD9Fv3R+SBqW/8Y8gWN6caAw6dQxxSzPiayTWAxZAScpbY5gdnbLJ0QYJhG4phmE2O9xncC03nc6QXb38uxpueMEEH9ys4Lh8eF11RHDSshjFHSWZGxsbBeeqJs1oAFySsiUWk5Sqeh0ftqlBYyDiyiy1IzcYWqINurB/VHkWpaD3lqiDbkB/VC3IiAvNm65yzVfge6xr0mvNm65yzVfge6xoO+NF+Kq6fP+YVtRNF+Kq6fP8AmFbQEREBERAREQRdEfqx6VWe/Sq0ouiP1Y9KrPfpVaQEREETEOUKP+DVf4lbULG2yQVNNMygknaxk7HCIwhwMmTKe6PYLdo7iut+/wDL4t1floeuQWkUXf8Al8W6vy0PXJv/AC+LdX5aHrkFpfGCkZTZskYbneXutsu88bj9uweRSuEMt7cHKq/gzUN7DjP6b7R5Vrv/AC+LdX5aHrkFpaFubvqNv/L4t1floeuTf+Xxbq/LQ9cgp0NE3Do2xxtsxosBck/zJ2k/avuou/8AL4t1floeuWg0gldxaOVZ/wDah65BbRRd/wCXxbq/LQ9cm/8AL4t1floeuQb9L+T6zodR7ByqQ/Rb90fksZx7EZ8TpaiFmjlUHSU8sbbuoQMz4y0XOu4rlZPE3K0DwAD+iDciIgKLScpVPQ6P21SrSi0nKVT0Oj9tUoLSIiAiIgIiIC82brnLNV+B7rGvSa82brnLNV+B7rGg740X4qrp8/5hW1imE4/BhDqpk1Rq39mzOs5r/ouILXDZtBVHhnSc4DzX/BBaRReGdJzgPNf8E4Z0nOA81/wQWkUXhnSc4DzX/BOGdJzgPNf8EFpFF4Z0nOA81/wThnSc4DzX/BA0R+rHpVZ79KrSiaHHPS5rGzqiqe24LbtdWyOa6x22III/eraAiIgIiICIiCHVj/qdN0Gs9vSK4olXynTdCrPb0itoCIiDEd1jGxgeEVb7jM+IwMBdlJdMchLfC4Nc91v+xc3c+xcY7hlJMCCXQNa7KC1ofH2j2gHwOY4fy2bFi+7fgFXpLSRQ0lKZGtkM0vbwsaGsYcu15Dr9seL+feX23EcKq8Ew8xVVOWN1mtgJlZIDFKwOytDScgDgTbwyH7UHYaIiAiIgIiICi0nKVT0Oj9tUq0sZnxaLB8RnM02rD6OlykteQ4tlqMwBAtcZm+UIMmRReGdJzgPNf8E4Z0nOA81/wQWkUXhnSc4DzX/BOGdJzgPNf8EFpFF4Z0nOA81/wThnSc4DzX/BBaXmzdc5ZqvwPdY13zwzpOcB5r/guht0xrsWxSolhp5ZY3arK9kUzmnLTsabEN8II/kg9JoiICIiAiIgIiICIiAiIgIiICIiDpLE92t8GKiPg6XywGpocrKi4klfURAFhMYNs1NYC23P3rLu1dHY5orr9L4bsuyTJV9vsB1Ue0My7dhiHH3wu8UBERBxcU/QS/wn/wBhXw0c+p03RofZBffFP0Ev8J/9hXw0c+p03RofZBBRREQEREBERAREQEREBERAREQEREBERAREQEREBERAREQFExyWWSemhjrXQCTXOc5jYnu7m0FoGsDgB23gVtRcT+v0X3an+xqBvHP4yVHoqLqk3jn8ZKj0VF1StIgi7xz+MlR6Ki6pN45/GSo9FRdUrSIMaOhr3VAqd/p9eIXQB+ro76pzw8sI1dj2zAR4Lnwrl7xz+MlR6Ki6pWkQRd45/GSo9FRdUm8c/jJUeiouqVpEEKXR6aZpadJKixBB7lRcRFj/APkttNo3NSMbG3SOoDWNDG9zoj2rRYD9F4Ar6IIu8c/jJUeiouqTeOfxkqPRUXVK0iCLvHP4yVHoqLqlwMfo6nCaSonbpFM50VPLK0Oio8pdHEXAOtGDa7VlKjaacm1vQqj2DkFgbVqtGrVAREQEREBERAREQEREBERAREQEREBERAREQFFxP6/Rfdqf7Gq0ouJ/X6L7tT/Y1BaREQEREG1zwy13AXNhfZc+AeRGvD72cDY2Nu8fAfKsW0/o5ahtK+GB8j4Ks1IDACSYqWUhhuHfS+iNnG8cSxykGIUbZZWQPgFTV9kzuMZmnjElMwwxRxsidmAsGPOUkFh8JcA7ORYXkr6yZuaunhaXhrhFFSCMAUDJHObnZKRecyN+k4bLC9rnjYNiWISyRa01Oc/pY300TKZsPYYc2VsoaCZDLlu3NcEubkAAcgzwPBNswuADbv2PEf6HyLVdc19XiFGyO0lQXvpKdz5RTxvcJi2d0kb2xwPvYmJobZobe5O05s6wed1TTwvka4PdCwvDmljg8sGYOaQLG99iDmIiICjaacm1vQqj2DlZUbTTk2t6FUewcgsNWq0atUBERAREQEREBERAREQEREBERAREQEREBERAUXE/r9F92p/sarSi4n9fovu1P9jUFpERAREQFpb7FqiAtLfYtUQaW+xaoiAiIgKNppybW9CqPYOVlRtNOTa3oVR7ByCw1arRq1QEREBERAREQEREBERAREQEREBERAREQEREBQcec6lqaWYUksrGCdrtU3O4F7G5SRx27UrVEG7hQOaKz0DvinCgc0VnoHfFEQOFA5orPQO+KcKBzRWegd8URA4UDmis9A74pwoHNFZ6B3xREDhQOaKz0DvinCgc0VnoHfFEQOFA5orPQO+KcKBzRWegd8URA4UDmis9A74pwoHNFZ6B3xREDhQOaKz0Dvip2keNOxOjqYY8Hqy+SmmjYDCQC98Ra0Ek2G0jaiIMrC1REBERAREQEREBERAREQ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5255" y="1371600"/>
            <a:ext cx="8458200" cy="54864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rgbClr val="002060"/>
                </a:solidFill>
              </a:rPr>
              <a:t>Um computador é qualquer dispositivo utilizado para processar informação de acordo com um procedimento bem definido.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6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2286000"/>
            <a:ext cx="8382000" cy="3276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5000" dirty="0" smtClean="0">
                <a:solidFill>
                  <a:srgbClr val="C00000"/>
                </a:solidFill>
              </a:rPr>
              <a:t>Em computação, a base é o </a:t>
            </a:r>
            <a:r>
              <a:rPr lang="pt-BR" sz="5000" b="1" dirty="0" smtClean="0">
                <a:solidFill>
                  <a:srgbClr val="C00000"/>
                </a:solidFill>
              </a:rPr>
              <a:t>sistema binário.</a:t>
            </a:r>
          </a:p>
          <a:p>
            <a:endParaRPr lang="pt-BR" sz="5000" dirty="0" smtClean="0">
              <a:solidFill>
                <a:srgbClr val="C0000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4600" spc="-1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650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371600"/>
            <a:ext cx="8382000" cy="4495800"/>
          </a:xfrm>
        </p:spPr>
        <p:txBody>
          <a:bodyPr>
            <a:normAutofit lnSpcReduction="10000"/>
          </a:bodyPr>
          <a:lstStyle/>
          <a:p>
            <a:r>
              <a:rPr lang="pt-BR" sz="3400" dirty="0" smtClean="0">
                <a:solidFill>
                  <a:srgbClr val="002060"/>
                </a:solidFill>
              </a:rPr>
              <a:t>Cada dígito do sistema binário é denominado </a:t>
            </a:r>
            <a:r>
              <a:rPr lang="pt-BR" sz="3400" b="1" dirty="0" smtClean="0">
                <a:solidFill>
                  <a:srgbClr val="FF0000"/>
                </a:solidFill>
              </a:rPr>
              <a:t>BIT</a:t>
            </a:r>
            <a:r>
              <a:rPr lang="pt-BR" sz="3400" dirty="0" smtClean="0">
                <a:solidFill>
                  <a:srgbClr val="002060"/>
                </a:solidFill>
              </a:rPr>
              <a:t> (</a:t>
            </a:r>
            <a:r>
              <a:rPr lang="pt-BR" sz="3400" dirty="0" err="1" smtClean="0">
                <a:solidFill>
                  <a:srgbClr val="002060"/>
                </a:solidFill>
              </a:rPr>
              <a:t>binary</a:t>
            </a:r>
            <a:r>
              <a:rPr lang="pt-BR" sz="3400" dirty="0" smtClean="0">
                <a:solidFill>
                  <a:srgbClr val="002060"/>
                </a:solidFill>
              </a:rPr>
              <a:t> </a:t>
            </a:r>
            <a:r>
              <a:rPr lang="pt-BR" sz="3400" dirty="0" err="1" smtClean="0">
                <a:solidFill>
                  <a:srgbClr val="002060"/>
                </a:solidFill>
              </a:rPr>
              <a:t>digit</a:t>
            </a:r>
            <a:r>
              <a:rPr lang="pt-BR" sz="3400" dirty="0" smtClean="0">
                <a:solidFill>
                  <a:srgbClr val="002060"/>
                </a:solidFill>
              </a:rPr>
              <a:t>);</a:t>
            </a:r>
          </a:p>
          <a:p>
            <a:pPr>
              <a:buNone/>
            </a:pPr>
            <a:endParaRPr lang="pt-BR" sz="3400" dirty="0" smtClean="0">
              <a:solidFill>
                <a:srgbClr val="002060"/>
              </a:solidFill>
            </a:endParaRPr>
          </a:p>
          <a:p>
            <a:r>
              <a:rPr lang="pt-BR" sz="3400" dirty="0" smtClean="0">
                <a:solidFill>
                  <a:srgbClr val="002060"/>
                </a:solidFill>
              </a:rPr>
              <a:t>Um quarteto (4) de bits é denominado de </a:t>
            </a:r>
            <a:r>
              <a:rPr lang="pt-BR" sz="3400" b="1" dirty="0" smtClean="0">
                <a:solidFill>
                  <a:srgbClr val="FF0000"/>
                </a:solidFill>
              </a:rPr>
              <a:t>NIBBLE</a:t>
            </a:r>
            <a:r>
              <a:rPr lang="pt-BR" sz="3400" dirty="0" smtClean="0">
                <a:solidFill>
                  <a:srgbClr val="002060"/>
                </a:solidFill>
              </a:rPr>
              <a:t>;</a:t>
            </a:r>
          </a:p>
          <a:p>
            <a:endParaRPr lang="pt-BR" sz="3400" dirty="0" smtClean="0">
              <a:solidFill>
                <a:srgbClr val="002060"/>
              </a:solidFill>
            </a:endParaRPr>
          </a:p>
          <a:p>
            <a:r>
              <a:rPr lang="pt-BR" sz="3400" dirty="0" smtClean="0">
                <a:solidFill>
                  <a:srgbClr val="002060"/>
                </a:solidFill>
              </a:rPr>
              <a:t>Um octeto (8) de bits é chamado de </a:t>
            </a:r>
            <a:r>
              <a:rPr lang="pt-BR" sz="3400" b="1" dirty="0" smtClean="0">
                <a:solidFill>
                  <a:srgbClr val="FF0000"/>
                </a:solidFill>
              </a:rPr>
              <a:t>BYTE</a:t>
            </a:r>
            <a:r>
              <a:rPr lang="pt-BR" sz="3400" dirty="0" smtClean="0">
                <a:solidFill>
                  <a:srgbClr val="002060"/>
                </a:solidFill>
              </a:rPr>
              <a:t>;</a:t>
            </a:r>
          </a:p>
          <a:p>
            <a:pPr marL="114300" indent="0">
              <a:buNone/>
            </a:pPr>
            <a:r>
              <a:rPr lang="pt-BR" sz="3000" dirty="0" smtClean="0">
                <a:solidFill>
                  <a:schemeClr val="bg1"/>
                </a:solidFill>
              </a:rPr>
              <a:t>0, 1, 2, 3, 4, 5, 6, 7, 8, 9, A, B, C, D, E, F.</a:t>
            </a:r>
          </a:p>
          <a:p>
            <a:endParaRPr lang="pt-BR" sz="34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600" spc="-1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21956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Representação de números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8077200" cy="4421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4964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Cronograma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Representação de números</a:t>
            </a:r>
          </a:p>
          <a:p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Conversão entre bases</a:t>
            </a:r>
          </a:p>
          <a:p>
            <a:pPr lvl="1"/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Polinomial</a:t>
            </a:r>
          </a:p>
          <a:p>
            <a:pPr lvl="1"/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lvl="1"/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lvl="1"/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Exercícios </a:t>
            </a:r>
            <a:r>
              <a:rPr lang="pt-BR" sz="3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 Revisão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3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086600" cy="1143000"/>
          </a:xfrm>
        </p:spPr>
        <p:txBody>
          <a:bodyPr/>
          <a:lstStyle/>
          <a:p>
            <a:r>
              <a:rPr lang="pt-BR" dirty="0" smtClean="0"/>
              <a:t>Visão Geral da Aula</a:t>
            </a: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447800" y="1905000"/>
            <a:ext cx="6553200" cy="9906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Apresentação da disciplina</a:t>
            </a:r>
          </a:p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Plano de ensino</a:t>
            </a:r>
            <a:endParaRPr lang="pt-B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447800" y="3048000"/>
            <a:ext cx="6553200" cy="762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Avaliação da disciplina</a:t>
            </a:r>
            <a:endParaRPr lang="pt-B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447800" y="3962400"/>
            <a:ext cx="6553200" cy="114300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>
                <a:solidFill>
                  <a:schemeClr val="bg2">
                    <a:lumMod val="10000"/>
                  </a:schemeClr>
                </a:solidFill>
              </a:rPr>
              <a:t>Introdução a Arquitetura de Computadores I</a:t>
            </a:r>
            <a:endParaRPr lang="pt-BR" sz="3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533400" y="1905000"/>
            <a:ext cx="914400" cy="990600"/>
          </a:xfrm>
          <a:prstGeom prst="round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/>
              <a:t>1</a:t>
            </a:r>
            <a:endParaRPr lang="pt-BR" sz="35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914400" y="25146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533400" y="3048000"/>
            <a:ext cx="914400" cy="762000"/>
          </a:xfrm>
          <a:prstGeom prst="round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 smtClean="0"/>
              <a:t>2</a:t>
            </a:r>
            <a:endParaRPr lang="pt-BR" sz="35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3400" y="3962400"/>
            <a:ext cx="914400" cy="1143000"/>
          </a:xfrm>
          <a:prstGeom prst="round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7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600" y="1143000"/>
            <a:ext cx="7620000" cy="5029200"/>
          </a:xfrm>
        </p:spPr>
        <p:txBody>
          <a:bodyPr>
            <a:normAutofit fontScale="92500"/>
          </a:bodyPr>
          <a:lstStyle/>
          <a:p>
            <a:r>
              <a:rPr lang="pt-BR" sz="3400" dirty="0" smtClean="0">
                <a:solidFill>
                  <a:srgbClr val="002060"/>
                </a:solidFill>
              </a:rPr>
              <a:t>Os computadores utilizam o sistema binário de computação.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Exemplos: </a:t>
            </a:r>
            <a:r>
              <a:rPr lang="pt-BR" sz="3000" dirty="0">
                <a:solidFill>
                  <a:srgbClr val="FF0000"/>
                </a:solidFill>
              </a:rPr>
              <a:t>100010, 1101010, 11101000</a:t>
            </a:r>
          </a:p>
          <a:p>
            <a:r>
              <a:rPr lang="pt-BR" sz="3400" dirty="0" smtClean="0">
                <a:solidFill>
                  <a:srgbClr val="002060"/>
                </a:solidFill>
              </a:rPr>
              <a:t>Sistemas mais utilizados: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decimal: </a:t>
            </a:r>
            <a:r>
              <a:rPr lang="pt-BR" sz="3000" dirty="0">
                <a:solidFill>
                  <a:srgbClr val="FF0000"/>
                </a:solidFill>
              </a:rPr>
              <a:t>0, 1, 2, 3, 4, 5, 6, 7, 8, 9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binária: </a:t>
            </a:r>
            <a:r>
              <a:rPr lang="pt-BR" sz="3000" dirty="0">
                <a:solidFill>
                  <a:srgbClr val="FF0000"/>
                </a:solidFill>
              </a:rPr>
              <a:t>0,1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</a:t>
            </a:r>
            <a:r>
              <a:rPr lang="pt-BR" sz="3000" dirty="0" err="1" smtClean="0">
                <a:solidFill>
                  <a:srgbClr val="002060"/>
                </a:solidFill>
              </a:rPr>
              <a:t>octal</a:t>
            </a:r>
            <a:r>
              <a:rPr lang="pt-BR" sz="3000" dirty="0" smtClean="0">
                <a:solidFill>
                  <a:srgbClr val="002060"/>
                </a:solidFill>
              </a:rPr>
              <a:t>: </a:t>
            </a:r>
            <a:r>
              <a:rPr lang="pt-BR" sz="3000" dirty="0">
                <a:solidFill>
                  <a:srgbClr val="FF0000"/>
                </a:solidFill>
              </a:rPr>
              <a:t>0, 1, 2, 3, 4, 5, 6, 7</a:t>
            </a:r>
          </a:p>
          <a:p>
            <a:pPr lvl="1"/>
            <a:r>
              <a:rPr lang="pt-BR" sz="3000" dirty="0" smtClean="0">
                <a:solidFill>
                  <a:srgbClr val="002060"/>
                </a:solidFill>
              </a:rPr>
              <a:t>Numeração hexadecimal: </a:t>
            </a:r>
            <a:r>
              <a:rPr lang="pt-BR" sz="3000" dirty="0">
                <a:solidFill>
                  <a:srgbClr val="FF0000"/>
                </a:solidFill>
              </a:rPr>
              <a:t>0, 1, 2, 3, 4, 5, 6, 7, 8, 9, A, B, C, D, E, F.</a:t>
            </a:r>
            <a:r>
              <a:rPr lang="pt-BR" sz="3000" dirty="0" smtClean="0">
                <a:solidFill>
                  <a:schemeClr val="bg1"/>
                </a:solidFill>
              </a:rPr>
              <a:t>, 1, 2, 3, 4, 5, 6, 7, 8, 9, A, B, C, D, E, F.</a:t>
            </a:r>
          </a:p>
          <a:p>
            <a:endParaRPr lang="pt-BR" sz="34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Representação de números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73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14733"/>
              </p:ext>
            </p:extLst>
          </p:nvPr>
        </p:nvGraphicFramePr>
        <p:xfrm>
          <a:off x="2286000" y="990600"/>
          <a:ext cx="4191000" cy="5699760"/>
        </p:xfrm>
        <a:graphic>
          <a:graphicData uri="http://schemas.openxmlformats.org/drawingml/2006/table">
            <a:tbl>
              <a:tblPr/>
              <a:tblGrid>
                <a:gridCol w="1047750"/>
                <a:gridCol w="1047750"/>
                <a:gridCol w="1047750"/>
                <a:gridCol w="1047750"/>
              </a:tblGrid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Binário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  <a:endParaRPr kumimoji="0" lang="pt-B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3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381000" y="762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Representação de números</a:t>
            </a:r>
          </a:p>
        </p:txBody>
      </p:sp>
    </p:spTree>
    <p:extLst>
      <p:ext uri="{BB962C8B-B14F-4D97-AF65-F5344CB8AC3E}">
        <p14:creationId xmlns:p14="http://schemas.microsoft.com/office/powerpoint/2010/main" val="2812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bases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potencias inteiras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410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Cada número pode ser representado como um polinômio em uma certa base: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Onde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65760" lvl="2" indent="0">
              <a:buNone/>
            </a:pPr>
            <a:r>
              <a:rPr lang="pt-BR" sz="3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 = base do sistema de numeração</a:t>
            </a:r>
          </a:p>
          <a:p>
            <a:pPr marL="365760" lvl="2" indent="0">
              <a:buNone/>
            </a:pPr>
            <a:r>
              <a:rPr lang="pt-BR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pt-BR" sz="3200" baseline="-20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dígito de ordem n</a:t>
            </a:r>
          </a:p>
          <a:p>
            <a:pPr marL="365760" lvl="2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 = número da ordem</a:t>
            </a:r>
          </a:p>
          <a:p>
            <a:pPr marL="365760" lvl="2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= valor na base decimal</a:t>
            </a: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04800" y="2438400"/>
            <a:ext cx="8001000" cy="685800"/>
            <a:chOff x="304800" y="2438400"/>
            <a:chExt cx="8001000" cy="685800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304800" y="2438400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81000" y="2514600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1"/>
            <a:ext cx="8839200" cy="4343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Exemplos:</a:t>
            </a:r>
          </a:p>
          <a:p>
            <a:pPr marL="0" lvl="1" indent="0">
              <a:buNone/>
            </a:pP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1001</a:t>
            </a:r>
            <a:r>
              <a:rPr lang="pt-BR" sz="2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pPr marL="0" lvl="2">
              <a:buNone/>
            </a:pP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D5</a:t>
            </a:r>
            <a:r>
              <a:rPr lang="pt-BR" sz="26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2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6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514</a:t>
            </a:r>
            <a:r>
              <a:rPr lang="pt-BR" sz="26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2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2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28600" y="1143000"/>
            <a:ext cx="8001000" cy="685800"/>
            <a:chOff x="762000" y="1245405"/>
            <a:chExt cx="8001000" cy="68580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762000" y="1245405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38200" y="1301007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6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Polinomial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600199"/>
            <a:ext cx="8839200" cy="501641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1" indent="0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Exemplos:</a:t>
            </a:r>
          </a:p>
          <a:p>
            <a:pPr marL="0" lvl="1" indent="0">
              <a:buNone/>
            </a:pPr>
            <a:endParaRPr lang="pt-BR" sz="13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1001</a:t>
            </a:r>
            <a:r>
              <a:rPr lang="pt-BR" sz="31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</a:t>
            </a: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1x2³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0x2</a:t>
            </a:r>
            <a:r>
              <a:rPr lang="pt-BR" sz="3100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+ 0x2¹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+ 1x2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9</a:t>
            </a: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D5</a:t>
            </a:r>
            <a:r>
              <a:rPr lang="pt-BR" sz="3100" b="1" baseline="-25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Dx16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+ 5x16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213</a:t>
            </a:r>
          </a:p>
          <a:p>
            <a:pPr marL="0" lvl="2">
              <a:buNone/>
            </a:pPr>
            <a:endParaRPr lang="pt-BR" sz="1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514</a:t>
            </a:r>
            <a:r>
              <a:rPr lang="pt-BR" sz="3100" b="1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endParaRPr lang="pt-BR" sz="31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1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+ 1x7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+4x7</a:t>
            </a:r>
            <a:r>
              <a:rPr lang="pt-BR" sz="3100" baseline="30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pt-BR" sz="31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256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2"/>
            <a:endParaRPr lang="pt-BR" sz="2600" dirty="0" smtClean="0">
              <a:solidFill>
                <a:srgbClr val="002060"/>
              </a:solidFill>
            </a:endParaRPr>
          </a:p>
        </p:txBody>
      </p:sp>
      <p:cxnSp>
        <p:nvCxnSpPr>
          <p:cNvPr id="8" name="Conector em curva 7"/>
          <p:cNvCxnSpPr/>
          <p:nvPr/>
        </p:nvCxnSpPr>
        <p:spPr>
          <a:xfrm rot="5400000">
            <a:off x="219383" y="3044949"/>
            <a:ext cx="531321" cy="6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em curva 14"/>
          <p:cNvCxnSpPr/>
          <p:nvPr/>
        </p:nvCxnSpPr>
        <p:spPr>
          <a:xfrm rot="16200000" flipH="1">
            <a:off x="789108" y="2660900"/>
            <a:ext cx="460860" cy="768100"/>
          </a:xfrm>
          <a:prstGeom prst="curvedConnector3">
            <a:avLst>
              <a:gd name="adj1" fmla="val 61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/>
          <p:nvPr/>
        </p:nvCxnSpPr>
        <p:spPr>
          <a:xfrm rot="16200000" flipH="1">
            <a:off x="1307576" y="2257647"/>
            <a:ext cx="499265" cy="1536200"/>
          </a:xfrm>
          <a:prstGeom prst="curvedConnector3">
            <a:avLst>
              <a:gd name="adj1" fmla="val 554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em curva 28"/>
          <p:cNvCxnSpPr/>
          <p:nvPr/>
        </p:nvCxnSpPr>
        <p:spPr>
          <a:xfrm rot="16200000" flipH="1">
            <a:off x="1883650" y="1912002"/>
            <a:ext cx="537670" cy="2265895"/>
          </a:xfrm>
          <a:prstGeom prst="curvedConnector3">
            <a:avLst>
              <a:gd name="adj1" fmla="val 373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em curva 49"/>
          <p:cNvCxnSpPr/>
          <p:nvPr/>
        </p:nvCxnSpPr>
        <p:spPr>
          <a:xfrm rot="5400000">
            <a:off x="232236" y="4408327"/>
            <a:ext cx="49926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/>
          <p:nvPr/>
        </p:nvCxnSpPr>
        <p:spPr>
          <a:xfrm rot="16200000" flipH="1">
            <a:off x="923526" y="3928265"/>
            <a:ext cx="460860" cy="9217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em curva 59"/>
          <p:cNvCxnSpPr/>
          <p:nvPr/>
        </p:nvCxnSpPr>
        <p:spPr>
          <a:xfrm rot="5400000">
            <a:off x="232236" y="5637287"/>
            <a:ext cx="4224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em curva 66"/>
          <p:cNvCxnSpPr/>
          <p:nvPr/>
        </p:nvCxnSpPr>
        <p:spPr>
          <a:xfrm rot="16200000" flipH="1">
            <a:off x="808310" y="5253237"/>
            <a:ext cx="460860" cy="8065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em curva 71"/>
          <p:cNvCxnSpPr/>
          <p:nvPr/>
        </p:nvCxnSpPr>
        <p:spPr>
          <a:xfrm rot="16200000" flipH="1">
            <a:off x="1307575" y="4945997"/>
            <a:ext cx="460860" cy="1420985"/>
          </a:xfrm>
          <a:prstGeom prst="curvedConnector3">
            <a:avLst>
              <a:gd name="adj1" fmla="val 38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228600" y="1143000"/>
            <a:ext cx="8001000" cy="685800"/>
            <a:chOff x="762000" y="1245405"/>
            <a:chExt cx="8001000" cy="685800"/>
          </a:xfrm>
        </p:grpSpPr>
        <p:sp>
          <p:nvSpPr>
            <p:cNvPr id="16" name="Retângulo de cantos arredondados 15"/>
            <p:cNvSpPr/>
            <p:nvPr/>
          </p:nvSpPr>
          <p:spPr>
            <a:xfrm>
              <a:off x="762000" y="1245405"/>
              <a:ext cx="8001000" cy="6858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02060"/>
                </a:solidFill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838200" y="1301007"/>
              <a:ext cx="7843135" cy="5539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a =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-1 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+ 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X</a:t>
              </a:r>
              <a:r>
                <a:rPr lang="pt-BR" sz="3000" baseline="-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</a:t>
              </a:r>
              <a:r>
                <a:rPr lang="pt-BR" sz="3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pt-BR" sz="3000" baseline="20000" dirty="0" err="1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-2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...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</a:t>
              </a:r>
              <a:r>
                <a:rPr lang="pt-BR" sz="3000" baseline="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+ 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.B+X</a:t>
              </a:r>
              <a:r>
                <a:rPr lang="pt-BR" sz="3000" baseline="-20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pt-BR" sz="3000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8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514599"/>
            <a:ext cx="8686800" cy="3917731"/>
          </a:xfrm>
        </p:spPr>
        <p:txBody>
          <a:bodyPr>
            <a:normAutofit fontScale="70000" lnSpcReduction="20000"/>
          </a:bodyPr>
          <a:lstStyle/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101010001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1011101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AB3D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312401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pPr marL="0" lvl="2">
              <a:buNone/>
            </a:pPr>
            <a:endParaRPr lang="pt-BR" sz="3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56741</a:t>
            </a:r>
            <a:r>
              <a:rPr lang="pt-BR" sz="39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39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</a:p>
          <a:p>
            <a:pPr marL="0" lvl="2">
              <a:buNone/>
            </a:pPr>
            <a:endParaRPr lang="pt-BR" sz="2600" dirty="0" smtClean="0"/>
          </a:p>
          <a:p>
            <a:pPr marL="0" lvl="2">
              <a:buNone/>
            </a:pPr>
            <a:endParaRPr lang="pt-BR" sz="2600" baseline="20000" dirty="0" smtClean="0"/>
          </a:p>
          <a:p>
            <a:pPr marL="0" lvl="2">
              <a:buNone/>
            </a:pPr>
            <a:endParaRPr lang="pt-BR" sz="2600" dirty="0" smtClean="0"/>
          </a:p>
          <a:p>
            <a:pPr lvl="2">
              <a:buNone/>
            </a:pPr>
            <a:endParaRPr lang="pt-BR" sz="2600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4800" y="1143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28600">
              <a:lnSpc>
                <a:spcPct val="90000"/>
              </a:lnSpc>
              <a:spcBef>
                <a:spcPct val="20000"/>
              </a:spcBef>
              <a:buClr>
                <a:schemeClr val="accent3"/>
              </a:buClr>
            </a:pPr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Transforme para a base decimal os seguintes valores na sua respectiva base:</a:t>
            </a:r>
          </a:p>
        </p:txBody>
      </p:sp>
    </p:spTree>
    <p:extLst>
      <p:ext uri="{BB962C8B-B14F-4D97-AF65-F5344CB8AC3E}">
        <p14:creationId xmlns:p14="http://schemas.microsoft.com/office/powerpoint/2010/main" val="5489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2514600"/>
            <a:ext cx="8686800" cy="4012324"/>
          </a:xfrm>
        </p:spPr>
        <p:txBody>
          <a:bodyPr>
            <a:normAutofit fontScale="92500" lnSpcReduction="10000"/>
          </a:bodyPr>
          <a:lstStyle/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101010001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337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1011101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93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AB3D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16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43837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312401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10351</a:t>
            </a:r>
          </a:p>
          <a:p>
            <a:pPr marL="0" lvl="2">
              <a:buNone/>
            </a:pPr>
            <a:endParaRPr lang="pt-BR" sz="27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lvl="2">
              <a:buNone/>
            </a:pP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56741</a:t>
            </a:r>
            <a:r>
              <a:rPr lang="pt-BR" sz="2700" baseline="-25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pt-BR" sz="27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24033</a:t>
            </a:r>
          </a:p>
          <a:p>
            <a:pPr marL="0" lvl="2">
              <a:buNone/>
            </a:pPr>
            <a:endParaRPr lang="pt-BR" sz="2600" dirty="0" smtClean="0"/>
          </a:p>
          <a:p>
            <a:pPr marL="0" lvl="2">
              <a:buNone/>
            </a:pPr>
            <a:endParaRPr lang="pt-BR" sz="2600" baseline="20000" dirty="0" smtClean="0"/>
          </a:p>
          <a:p>
            <a:pPr marL="0" lvl="2">
              <a:buNone/>
            </a:pPr>
            <a:endParaRPr lang="pt-BR" sz="2600" dirty="0" smtClean="0"/>
          </a:p>
          <a:p>
            <a:pPr lvl="2">
              <a:buNone/>
            </a:pPr>
            <a:endParaRPr lang="pt-BR" sz="2600" dirty="0" smtClean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04800" y="114300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Transforme para a base decimal os seguintes valores na sua respectiva base:</a:t>
            </a:r>
          </a:p>
        </p:txBody>
      </p:sp>
    </p:spTree>
    <p:extLst>
      <p:ext uri="{BB962C8B-B14F-4D97-AF65-F5344CB8AC3E}">
        <p14:creationId xmlns:p14="http://schemas.microsoft.com/office/powerpoint/2010/main" val="10366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743200"/>
            <a:ext cx="6858000" cy="1143000"/>
          </a:xfrm>
        </p:spPr>
        <p:txBody>
          <a:bodyPr/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Quem é o professor?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52400" y="1143000"/>
            <a:ext cx="83820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3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Regras:</a:t>
            </a:r>
          </a:p>
          <a:p>
            <a:pPr marL="0" lvl="1" indent="0"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 valor no final das subtrações deve ser sempre zero (0)!!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 respostas das subtrações intermediárias nunca devem ser negativas!!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3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777240" lvl="2" indent="0">
              <a:buNone/>
            </a:pPr>
            <a:endParaRPr lang="pt-BR" sz="2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de cantos arredondados 55"/>
          <p:cNvSpPr/>
          <p:nvPr/>
        </p:nvSpPr>
        <p:spPr>
          <a:xfrm>
            <a:off x="2971800" y="5658930"/>
            <a:ext cx="4572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Converter de decimal para binário o número 681:</a:t>
            </a:r>
            <a:endParaRPr lang="pt-BR" sz="3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681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681 - 512 = 169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169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169 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169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169 -128 = 41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41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41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41 – 32 = 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9-8 =1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23095"/>
              </p:ext>
            </p:extLst>
          </p:nvPr>
        </p:nvGraphicFramePr>
        <p:xfrm>
          <a:off x="6019800" y="1905000"/>
          <a:ext cx="1752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b="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pt-BR" sz="1800" b="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pt-BR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16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pt-BR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64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endParaRPr lang="pt-BR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002060"/>
                          </a:solidFill>
                        </a:rPr>
                        <a:t>256</a:t>
                      </a:r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pt-BR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pt-BR" sz="1800" kern="1200" baseline="300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pt-BR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" name="Conector em curva 6"/>
          <p:cNvCxnSpPr/>
          <p:nvPr/>
        </p:nvCxnSpPr>
        <p:spPr>
          <a:xfrm rot="5400000">
            <a:off x="2819400" y="76200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 rot="5400000">
            <a:off x="1981200" y="1409699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5400000">
            <a:off x="2705100" y="1104900"/>
            <a:ext cx="266700" cy="3848100"/>
          </a:xfrm>
          <a:prstGeom prst="curvedConnector4">
            <a:avLst>
              <a:gd name="adj1" fmla="val 28571"/>
              <a:gd name="adj2" fmla="val 105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/>
          <p:nvPr/>
        </p:nvCxnSpPr>
        <p:spPr>
          <a:xfrm rot="5400000">
            <a:off x="1943100" y="2400301"/>
            <a:ext cx="190500" cy="2247900"/>
          </a:xfrm>
          <a:prstGeom prst="curvedConnector4">
            <a:avLst>
              <a:gd name="adj1" fmla="val 20000"/>
              <a:gd name="adj2" fmla="val 1101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5400000">
            <a:off x="2590800" y="2133600"/>
            <a:ext cx="266700" cy="3619500"/>
          </a:xfrm>
          <a:prstGeom prst="curvedConnector4">
            <a:avLst>
              <a:gd name="adj1" fmla="val 28571"/>
              <a:gd name="adj2" fmla="val 1063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>
            <a:off x="1866900" y="3314700"/>
            <a:ext cx="266700" cy="2171700"/>
          </a:xfrm>
          <a:prstGeom prst="curvedConnector4">
            <a:avLst>
              <a:gd name="adj1" fmla="val 28571"/>
              <a:gd name="adj2" fmla="val 110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/>
          <p:nvPr/>
        </p:nvCxnSpPr>
        <p:spPr>
          <a:xfrm rot="5400000">
            <a:off x="2247900" y="3429000"/>
            <a:ext cx="342900" cy="2857500"/>
          </a:xfrm>
          <a:prstGeom prst="curvedConnector4">
            <a:avLst>
              <a:gd name="adj1" fmla="val 33333"/>
              <a:gd name="adj2" fmla="val 10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em curva 43"/>
          <p:cNvCxnSpPr/>
          <p:nvPr/>
        </p:nvCxnSpPr>
        <p:spPr>
          <a:xfrm rot="5400000">
            <a:off x="1828800" y="4267200"/>
            <a:ext cx="342900" cy="2095500"/>
          </a:xfrm>
          <a:prstGeom prst="curvedConnector4">
            <a:avLst>
              <a:gd name="adj1" fmla="val 33333"/>
              <a:gd name="adj2" fmla="val 11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em curva 51"/>
          <p:cNvCxnSpPr/>
          <p:nvPr/>
        </p:nvCxnSpPr>
        <p:spPr>
          <a:xfrm rot="5400000">
            <a:off x="1866900" y="4686300"/>
            <a:ext cx="342900" cy="2095500"/>
          </a:xfrm>
          <a:prstGeom prst="curvedConnector4">
            <a:avLst>
              <a:gd name="adj1" fmla="val 33333"/>
              <a:gd name="adj2" fmla="val 11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4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996966" y="1600200"/>
            <a:ext cx="245680" cy="4495800"/>
          </a:xfrm>
          <a:prstGeom prst="roundRect">
            <a:avLst/>
          </a:prstGeom>
          <a:solidFill>
            <a:srgbClr val="FF99FF"/>
          </a:solidFill>
          <a:ln w="3175">
            <a:solidFill>
              <a:srgbClr val="CC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2971800" y="5658930"/>
            <a:ext cx="457200" cy="381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35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Converter de decimal para binário o número 681:</a:t>
            </a:r>
            <a:endParaRPr lang="pt-BR" sz="35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681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681 - 512 = 169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169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169 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169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169 -128 = 41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41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41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41 – 32 = 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9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9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9-8 =1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0x2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1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1x2</a:t>
            </a:r>
            <a:r>
              <a:rPr lang="pt-BR" sz="32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ector em curva 6"/>
          <p:cNvCxnSpPr/>
          <p:nvPr/>
        </p:nvCxnSpPr>
        <p:spPr>
          <a:xfrm rot="5400000">
            <a:off x="2819400" y="76200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em curva 12"/>
          <p:cNvCxnSpPr/>
          <p:nvPr/>
        </p:nvCxnSpPr>
        <p:spPr>
          <a:xfrm rot="5400000">
            <a:off x="1981200" y="1409699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5400000">
            <a:off x="2705100" y="1104900"/>
            <a:ext cx="266700" cy="3848100"/>
          </a:xfrm>
          <a:prstGeom prst="curvedConnector4">
            <a:avLst>
              <a:gd name="adj1" fmla="val 28571"/>
              <a:gd name="adj2" fmla="val 1059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em curva 23"/>
          <p:cNvCxnSpPr/>
          <p:nvPr/>
        </p:nvCxnSpPr>
        <p:spPr>
          <a:xfrm rot="5400000">
            <a:off x="1943100" y="2400301"/>
            <a:ext cx="190500" cy="2247900"/>
          </a:xfrm>
          <a:prstGeom prst="curvedConnector4">
            <a:avLst>
              <a:gd name="adj1" fmla="val 20000"/>
              <a:gd name="adj2" fmla="val 1101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em curva 26"/>
          <p:cNvCxnSpPr/>
          <p:nvPr/>
        </p:nvCxnSpPr>
        <p:spPr>
          <a:xfrm rot="5400000">
            <a:off x="2590800" y="2133600"/>
            <a:ext cx="266700" cy="3619500"/>
          </a:xfrm>
          <a:prstGeom prst="curvedConnector4">
            <a:avLst>
              <a:gd name="adj1" fmla="val 28571"/>
              <a:gd name="adj2" fmla="val 1063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rot="5400000">
            <a:off x="1866900" y="3314700"/>
            <a:ext cx="266700" cy="2171700"/>
          </a:xfrm>
          <a:prstGeom prst="curvedConnector4">
            <a:avLst>
              <a:gd name="adj1" fmla="val 28571"/>
              <a:gd name="adj2" fmla="val 110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em curva 38"/>
          <p:cNvCxnSpPr/>
          <p:nvPr/>
        </p:nvCxnSpPr>
        <p:spPr>
          <a:xfrm rot="5400000">
            <a:off x="2247900" y="3429000"/>
            <a:ext cx="342900" cy="2857500"/>
          </a:xfrm>
          <a:prstGeom prst="curvedConnector4">
            <a:avLst>
              <a:gd name="adj1" fmla="val 33333"/>
              <a:gd name="adj2" fmla="val 108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em curva 43"/>
          <p:cNvCxnSpPr/>
          <p:nvPr/>
        </p:nvCxnSpPr>
        <p:spPr>
          <a:xfrm rot="5400000">
            <a:off x="1828800" y="4267200"/>
            <a:ext cx="342900" cy="2095500"/>
          </a:xfrm>
          <a:prstGeom prst="curvedConnector4">
            <a:avLst>
              <a:gd name="adj1" fmla="val 33333"/>
              <a:gd name="adj2" fmla="val 11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em curva 51"/>
          <p:cNvCxnSpPr/>
          <p:nvPr/>
        </p:nvCxnSpPr>
        <p:spPr>
          <a:xfrm rot="5400000">
            <a:off x="1866900" y="4686300"/>
            <a:ext cx="342900" cy="2095500"/>
          </a:xfrm>
          <a:prstGeom prst="curvedConnector4">
            <a:avLst>
              <a:gd name="adj1" fmla="val 33333"/>
              <a:gd name="adj2" fmla="val 1109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724400" y="3429000"/>
            <a:ext cx="3695242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500" dirty="0" smtClean="0"/>
              <a:t>Resultado = 1010101001</a:t>
            </a:r>
            <a:r>
              <a:rPr lang="pt-BR" sz="2500" baseline="-25000" dirty="0" smtClean="0"/>
              <a:t>2</a:t>
            </a:r>
            <a:endParaRPr lang="pt-BR" sz="2500" baseline="-25000" dirty="0"/>
          </a:p>
        </p:txBody>
      </p:sp>
      <p:sp>
        <p:nvSpPr>
          <p:cNvPr id="18" name="Seta para baixo 17"/>
          <p:cNvSpPr/>
          <p:nvPr/>
        </p:nvSpPr>
        <p:spPr>
          <a:xfrm>
            <a:off x="304800" y="2286000"/>
            <a:ext cx="228600" cy="2743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61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1631732" y="2362200"/>
            <a:ext cx="228600" cy="2971800"/>
          </a:xfrm>
          <a:prstGeom prst="roundRect">
            <a:avLst/>
          </a:prstGeom>
          <a:solidFill>
            <a:srgbClr val="FF99FF"/>
          </a:solidFill>
          <a:ln w="3175">
            <a:solidFill>
              <a:srgbClr val="CC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066800"/>
            <a:ext cx="8077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Converter 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um número decimal para binário</a:t>
            </a:r>
            <a:r>
              <a:rPr lang="pt-BR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680 –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681 - 512 = 168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168 –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168 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168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168 -128 = 40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–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40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40 – 32 = 8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–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8</a:t>
            </a:r>
          </a:p>
          <a:p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     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8-8 =0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29200" y="3429000"/>
            <a:ext cx="3033203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500" dirty="0" smtClean="0"/>
              <a:t>Binário = 1010101000</a:t>
            </a:r>
            <a:endParaRPr lang="pt-BR" sz="25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em curva 8"/>
          <p:cNvCxnSpPr/>
          <p:nvPr/>
        </p:nvCxnSpPr>
        <p:spPr>
          <a:xfrm rot="5400000">
            <a:off x="2667000" y="762000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/>
          <p:nvPr/>
        </p:nvCxnSpPr>
        <p:spPr>
          <a:xfrm rot="5400000">
            <a:off x="1828800" y="2057400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 rot="5400000">
            <a:off x="2667000" y="1638299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5400000">
            <a:off x="1752600" y="2933700"/>
            <a:ext cx="266700" cy="2400300"/>
          </a:xfrm>
          <a:prstGeom prst="curvedConnector4">
            <a:avLst>
              <a:gd name="adj1" fmla="val 28571"/>
              <a:gd name="adj2" fmla="val 1088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13"/>
          <p:cNvCxnSpPr/>
          <p:nvPr/>
        </p:nvCxnSpPr>
        <p:spPr>
          <a:xfrm rot="10800000" flipV="1">
            <a:off x="685800" y="4457699"/>
            <a:ext cx="3657600" cy="342900"/>
          </a:xfrm>
          <a:prstGeom prst="curvedConnector3">
            <a:avLst>
              <a:gd name="adj1" fmla="val 1047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5400000">
            <a:off x="1752600" y="3771900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ta para baixo 20"/>
          <p:cNvSpPr/>
          <p:nvPr/>
        </p:nvSpPr>
        <p:spPr>
          <a:xfrm>
            <a:off x="178672" y="2286000"/>
            <a:ext cx="228600" cy="2743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91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de cantos arredondados 19"/>
          <p:cNvSpPr/>
          <p:nvPr/>
        </p:nvSpPr>
        <p:spPr>
          <a:xfrm>
            <a:off x="1631732" y="2362200"/>
            <a:ext cx="228600" cy="2971800"/>
          </a:xfrm>
          <a:prstGeom prst="roundRect">
            <a:avLst/>
          </a:prstGeom>
          <a:solidFill>
            <a:srgbClr val="FF99FF"/>
          </a:solidFill>
          <a:ln w="3175">
            <a:solidFill>
              <a:srgbClr val="CC00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066800"/>
            <a:ext cx="80772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Converter 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um número decimal para binário</a:t>
            </a:r>
            <a:r>
              <a:rPr lang="pt-BR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pt-BR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680 –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681 - 512 = 168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168 –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168 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168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168 -128 = 40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–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40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40 – 32 = 8</a:t>
            </a:r>
          </a:p>
          <a:p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–  0x2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8</a:t>
            </a:r>
          </a:p>
          <a:p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     –  1x2</a:t>
            </a:r>
            <a:r>
              <a:rPr lang="pt-BR" sz="2800" baseline="30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8-8 =0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029200" y="3429000"/>
            <a:ext cx="3033203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2500" dirty="0" smtClean="0"/>
              <a:t>Binário = 1010101000</a:t>
            </a:r>
            <a:endParaRPr lang="pt-BR" sz="2500" dirty="0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9" name="Conector em curva 8"/>
          <p:cNvCxnSpPr/>
          <p:nvPr/>
        </p:nvCxnSpPr>
        <p:spPr>
          <a:xfrm rot="5400000">
            <a:off x="2667000" y="762000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em curva 9"/>
          <p:cNvCxnSpPr/>
          <p:nvPr/>
        </p:nvCxnSpPr>
        <p:spPr>
          <a:xfrm rot="5400000">
            <a:off x="1828800" y="2057400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em curva 10"/>
          <p:cNvCxnSpPr/>
          <p:nvPr/>
        </p:nvCxnSpPr>
        <p:spPr>
          <a:xfrm rot="5400000">
            <a:off x="2667000" y="1638299"/>
            <a:ext cx="266700" cy="4076700"/>
          </a:xfrm>
          <a:prstGeom prst="curvedConnector4">
            <a:avLst>
              <a:gd name="adj1" fmla="val 28571"/>
              <a:gd name="adj2" fmla="val 1056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em curva 11"/>
          <p:cNvCxnSpPr/>
          <p:nvPr/>
        </p:nvCxnSpPr>
        <p:spPr>
          <a:xfrm rot="5400000">
            <a:off x="1752600" y="2933700"/>
            <a:ext cx="266700" cy="2400300"/>
          </a:xfrm>
          <a:prstGeom prst="curvedConnector4">
            <a:avLst>
              <a:gd name="adj1" fmla="val 28571"/>
              <a:gd name="adj2" fmla="val 1088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em curva 13"/>
          <p:cNvCxnSpPr/>
          <p:nvPr/>
        </p:nvCxnSpPr>
        <p:spPr>
          <a:xfrm rot="10800000" flipV="1">
            <a:off x="685800" y="4457699"/>
            <a:ext cx="3657600" cy="342900"/>
          </a:xfrm>
          <a:prstGeom prst="curvedConnector3">
            <a:avLst>
              <a:gd name="adj1" fmla="val 1047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em curva 16"/>
          <p:cNvCxnSpPr/>
          <p:nvPr/>
        </p:nvCxnSpPr>
        <p:spPr>
          <a:xfrm rot="5400000">
            <a:off x="1752600" y="3771900"/>
            <a:ext cx="266700" cy="2400300"/>
          </a:xfrm>
          <a:prstGeom prst="curvedConnector4">
            <a:avLst>
              <a:gd name="adj1" fmla="val 28571"/>
              <a:gd name="adj2" fmla="val 1095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have esquerda 1"/>
          <p:cNvSpPr/>
          <p:nvPr/>
        </p:nvSpPr>
        <p:spPr>
          <a:xfrm rot="16200000">
            <a:off x="7508331" y="3732483"/>
            <a:ext cx="354722" cy="457203"/>
          </a:xfrm>
          <a:prstGeom prst="leftBrace">
            <a:avLst/>
          </a:prstGeom>
          <a:ln w="285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5718707" y="4099035"/>
            <a:ext cx="274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9E0075"/>
                </a:solidFill>
              </a:rPr>
              <a:t>Adicionado para </a:t>
            </a:r>
          </a:p>
          <a:p>
            <a:pPr algn="ctr"/>
            <a:r>
              <a:rPr lang="pt-BR" b="1" dirty="0" smtClean="0">
                <a:solidFill>
                  <a:srgbClr val="9E0075"/>
                </a:solidFill>
              </a:rPr>
              <a:t>completar a representação</a:t>
            </a:r>
            <a:endParaRPr lang="pt-BR" b="1" dirty="0">
              <a:solidFill>
                <a:srgbClr val="9E0075"/>
              </a:solidFill>
            </a:endParaRPr>
          </a:p>
        </p:txBody>
      </p:sp>
      <p:sp>
        <p:nvSpPr>
          <p:cNvPr id="15" name="Seta para baixo 14"/>
          <p:cNvSpPr/>
          <p:nvPr/>
        </p:nvSpPr>
        <p:spPr>
          <a:xfrm>
            <a:off x="304800" y="2286000"/>
            <a:ext cx="228600" cy="27432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43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09600" y="1066800"/>
            <a:ext cx="807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7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27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Converter 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um número decimal fracionário para binário: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6,125 – 1x2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6,125 - 4 = 2,125</a:t>
            </a: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2,125 – 1x2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2,125 – 2 = 0,125 </a:t>
            </a: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0,125 – 0x2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0,125 </a:t>
            </a: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0,125 – 0x2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0,125</a:t>
            </a: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0,125 – 0x2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0,125</a:t>
            </a:r>
          </a:p>
          <a:p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0,125 – 1x2</a:t>
            </a:r>
            <a:r>
              <a:rPr lang="pt-BR" sz="27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pt-BR" sz="27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0,125 - 0,125 = 0</a:t>
            </a:r>
          </a:p>
          <a:p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916620" y="5478517"/>
            <a:ext cx="2465740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500"/>
            </a:lvl1pPr>
          </a:lstStyle>
          <a:p>
            <a:r>
              <a:rPr lang="pt-BR" dirty="0"/>
              <a:t>Binário = 110,001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Subtrações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26430" y="2696091"/>
            <a:ext cx="14209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0,5</a:t>
            </a:r>
          </a:p>
          <a:p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-2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0,25</a:t>
            </a:r>
          </a:p>
          <a:p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pt-BR" baseline="30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-3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= 0,125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3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potencias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3931" y="1035269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Converter um número decimal para binário: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O número é dividido pela nova base e o resto da divisão forma o algarismo mais à direita do resultado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e8wssa.bn1301.livefilestore.com/y2mDOdETrrTemPT5esvJwR4_2R8NPb8yYdQSZDQZCXJtRjCFAIaMn3vyVfTpnglKLYv8ERDr9SvM-Ns3j50Qxb5XiCGFFZjv026vf3H1vSKqPoQLRlOjB1PPdEv2pbbHApP/image%5b5%5d%20475E4EE4.png?rdrts=68834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3" y="3146479"/>
            <a:ext cx="2686050" cy="248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</p:pic>
      <p:sp>
        <p:nvSpPr>
          <p:cNvPr id="3" name="Retângulo 2"/>
          <p:cNvSpPr/>
          <p:nvPr/>
        </p:nvSpPr>
        <p:spPr>
          <a:xfrm>
            <a:off x="4997672" y="3087861"/>
            <a:ext cx="356300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Exemplo:</a:t>
            </a:r>
          </a:p>
          <a:p>
            <a:r>
              <a:rPr lang="pt-BR" sz="2500" dirty="0" smtClean="0">
                <a:latin typeface="Times New Roman" pitchFamily="18" charset="0"/>
                <a:cs typeface="Times New Roman" pitchFamily="18" charset="0"/>
              </a:rPr>
              <a:t>53 para binário</a:t>
            </a:r>
            <a:endParaRPr lang="pt-B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3931" y="1035269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Converter um número decimal para binário: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O número é dividido pela nova base e o resto da divisão forma o algarismo mais à direita do resultado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903076" y="5746531"/>
            <a:ext cx="2385589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500"/>
            </a:lvl1pPr>
          </a:lstStyle>
          <a:p>
            <a:r>
              <a:rPr lang="pt-BR" dirty="0"/>
              <a:t>Binário = 110101</a:t>
            </a:r>
          </a:p>
        </p:txBody>
      </p:sp>
      <p:pic>
        <p:nvPicPr>
          <p:cNvPr id="1026" name="Picture 2" descr="https://e8wssa.bn1301.livefilestore.com/y2mDOdETrrTemPT5esvJwR4_2R8NPb8yYdQSZDQZCXJtRjCFAIaMn3vyVfTpnglKLYv8ERDr9SvM-Ns3j50Qxb5XiCGFFZjv026vf3H1vSKqPoQLRlOjB1PPdEv2pbbHApP/image%5b5%5d%20475E4EE4.png?rdrts=688348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23" y="3146479"/>
            <a:ext cx="2686050" cy="248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xtLst/>
        </p:spPr>
      </p:pic>
      <p:sp>
        <p:nvSpPr>
          <p:cNvPr id="3" name="Retângulo 2"/>
          <p:cNvSpPr/>
          <p:nvPr/>
        </p:nvSpPr>
        <p:spPr>
          <a:xfrm>
            <a:off x="4997672" y="3213989"/>
            <a:ext cx="35630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53 / 2 = 26,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26 / 2 = 13, resta 0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13 / 2 = 6,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6 / 2 = 3, resta 0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3 / 2 = 1, resta 1</a:t>
            </a:r>
          </a:p>
          <a:p>
            <a:r>
              <a:rPr lang="pt-BR" sz="2500" dirty="0">
                <a:latin typeface="Times New Roman" pitchFamily="18" charset="0"/>
                <a:cs typeface="Times New Roman" pitchFamily="18" charset="0"/>
              </a:rPr>
              <a:t>1 / 2 = 0, resta 1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2248" y="1195457"/>
            <a:ext cx="8229600" cy="481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Consiste em dividir sucessivamente o número em decimal pelo quociente da base desejada.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38" y="2430470"/>
            <a:ext cx="7275360" cy="414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819400"/>
            <a:ext cx="6858000" cy="1143000"/>
          </a:xfrm>
        </p:spPr>
        <p:txBody>
          <a:bodyPr/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Quem são os alunos?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0717" y="1226988"/>
            <a:ext cx="8229600" cy="481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Consiste em dividir sucessivamente o número em decimal pelo quociente da base desejada.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2055" y="2468875"/>
            <a:ext cx="5086350" cy="41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73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6477" y="814544"/>
            <a:ext cx="833995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Converter um número decimal fracionário para binário:</a:t>
            </a:r>
          </a:p>
          <a:p>
            <a:endParaRPr lang="pt-BR" sz="1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fração é multiplicada pela nova base. A parte inteira resultante forma o algarismo mais à esquerda da fração na nova base. 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0,828125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,65625    parte inteira: 1     R=0,1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0,65625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,3125        parte inteira: 1     R=0,11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0,3125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,625            parte inteira: 0     R=0,110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0,625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,25                parte inteira: 1     R=0,1101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0,25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,5                    parte inteira: 0     R=0,11010</a:t>
            </a:r>
          </a:p>
          <a:p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0,5 x 2 = </a:t>
            </a:r>
            <a:r>
              <a:rPr lang="pt-B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,0                      parte inteira: 1     R=0,110101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68014" y="6380946"/>
            <a:ext cx="2627642" cy="4770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2500"/>
            </a:lvl1pPr>
          </a:lstStyle>
          <a:p>
            <a:r>
              <a:rPr lang="pt-BR" dirty="0"/>
              <a:t>Binário = 0,110101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173426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36477" y="1019502"/>
            <a:ext cx="833995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Converter um número decimal fracionário para binário:</a:t>
            </a:r>
          </a:p>
          <a:p>
            <a:endParaRPr lang="pt-BR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fração é multiplicada pela nova base. </a:t>
            </a: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parte inteira resultante forma o algarismo mais à esquerda da fração na nova base. </a:t>
            </a: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parte fracionária é submetida novamente ao método. </a:t>
            </a:r>
          </a:p>
          <a:p>
            <a:pPr marL="514350" indent="-514350">
              <a:buAutoNum type="arabicParenR"/>
            </a:pPr>
            <a:r>
              <a:rPr lang="pt-BR" sz="28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Esse método é realizado até o resultado ser zero ou até atingir-se o número de dígitos significativos desejado.</a:t>
            </a: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-173426"/>
            <a:ext cx="8229600" cy="12954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Método das Divisões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Conversão de Bases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Métodos </a:t>
            </a:r>
            <a:r>
              <a:rPr lang="pt-BR" sz="36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mais utilizados</a:t>
            </a:r>
            <a:r>
              <a:rPr lang="pt-BR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Polinomial:  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 qualquer base para a base decimal</a:t>
            </a: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de Subtrações</a:t>
            </a:r>
          </a:p>
          <a:p>
            <a:pPr marL="914400" lvl="2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Método das Divisões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da base decimal para qualquer base</a:t>
            </a:r>
            <a:endParaRPr lang="pt-BR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pt-BR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Método da Substituição Direta</a:t>
            </a:r>
          </a:p>
          <a:p>
            <a:pPr marL="457200" lvl="1" indent="0">
              <a:buNone/>
            </a:pP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apenas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entre </a:t>
            </a:r>
            <a:r>
              <a:rPr lang="pt-BR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bases potências </a:t>
            </a:r>
            <a:r>
              <a:rPr lang="pt-BR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inteiras entre si</a:t>
            </a:r>
          </a:p>
          <a:p>
            <a:pPr marL="457200" lvl="1" indent="0"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9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89188" y="1114097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Só funciona para bases que são potências inteiras entre si. </a:t>
            </a:r>
          </a:p>
          <a:p>
            <a:endParaRPr lang="pt-BR" sz="3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Exemplos: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517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101 001 111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1274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001 010 111 100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70C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0111 0000 1100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CCE2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1100 1100 1110 0010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100010110111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100 010 110 111 = 4267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10111000110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0101 1100 0110 = </a:t>
            </a:r>
            <a:r>
              <a:rPr lang="pt-BR" sz="3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5C6</a:t>
            </a:r>
            <a:r>
              <a:rPr lang="pt-BR" sz="30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54942"/>
            <a:ext cx="9374430" cy="1295400"/>
          </a:xfrm>
        </p:spPr>
        <p:txBody>
          <a:bodyPr/>
          <a:lstStyle/>
          <a:p>
            <a:r>
              <a:rPr lang="pt-BR" sz="5000" dirty="0" smtClean="0">
                <a:solidFill>
                  <a:srgbClr val="C00000"/>
                </a:solidFill>
              </a:rPr>
              <a:t>Método da Substituição Direta</a:t>
            </a:r>
            <a:endParaRPr lang="pt-BR" sz="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99545" y="1066800"/>
            <a:ext cx="88444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1) Converter para a base decimal os seguintes números: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101010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1010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1021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1025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2165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1FA2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E1A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707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endParaRPr lang="pt-BR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52248" y="1066800"/>
            <a:ext cx="82296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2) Converta os seguintes números decimais para a base indicada utilizando os dois métodos para cada caso: o método das divisões e das subtrações: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96 para a base ternária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96 para a base </a:t>
            </a:r>
            <a:r>
              <a:rPr lang="pt-BR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octal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258 para a base hexadecimal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49 para a base </a:t>
            </a:r>
            <a:r>
              <a:rPr lang="pt-BR" sz="32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quartenária</a:t>
            </a:r>
            <a:endParaRPr lang="pt-BR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57 para a base ternária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56 para a base binária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56 para a base hexadecimal</a:t>
            </a: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41890" y="1066800"/>
            <a:ext cx="900211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320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pt-BR" dirty="0"/>
              <a:t>3) Usando o método das substituições, converter os seguintes números para a base indicada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101100011010</a:t>
            </a:r>
            <a:r>
              <a:rPr lang="pt-BR" baseline="-25000" dirty="0"/>
              <a:t>2</a:t>
            </a:r>
            <a:r>
              <a:rPr lang="pt-BR" dirty="0"/>
              <a:t> para a base </a:t>
            </a:r>
            <a:r>
              <a:rPr lang="pt-BR" dirty="0" err="1"/>
              <a:t>octal</a:t>
            </a:r>
            <a:endParaRPr lang="pt-BR" dirty="0"/>
          </a:p>
          <a:p>
            <a:r>
              <a:rPr lang="pt-BR" dirty="0"/>
              <a:t>101100011010</a:t>
            </a:r>
            <a:r>
              <a:rPr lang="pt-BR" baseline="-25000" dirty="0"/>
              <a:t>2</a:t>
            </a:r>
            <a:r>
              <a:rPr lang="pt-BR" dirty="0"/>
              <a:t> para a base hexadecimal</a:t>
            </a:r>
          </a:p>
          <a:p>
            <a:r>
              <a:rPr lang="pt-BR" dirty="0"/>
              <a:t>101100101</a:t>
            </a:r>
            <a:r>
              <a:rPr lang="pt-BR" baseline="-25000" dirty="0"/>
              <a:t>2</a:t>
            </a:r>
            <a:r>
              <a:rPr lang="pt-BR" dirty="0"/>
              <a:t> para a base </a:t>
            </a:r>
            <a:r>
              <a:rPr lang="pt-BR" dirty="0" err="1"/>
              <a:t>octal</a:t>
            </a:r>
            <a:endParaRPr lang="pt-BR" dirty="0"/>
          </a:p>
          <a:p>
            <a:r>
              <a:rPr lang="pt-BR" dirty="0"/>
              <a:t>101100101</a:t>
            </a:r>
            <a:r>
              <a:rPr lang="pt-BR" baseline="-25000" dirty="0"/>
              <a:t>2</a:t>
            </a:r>
            <a:r>
              <a:rPr lang="pt-BR" dirty="0"/>
              <a:t> para a base hexadecimal</a:t>
            </a:r>
          </a:p>
          <a:p>
            <a:r>
              <a:rPr lang="pt-BR" dirty="0"/>
              <a:t>347</a:t>
            </a:r>
            <a:r>
              <a:rPr lang="pt-BR" baseline="-25000" dirty="0"/>
              <a:t>8</a:t>
            </a:r>
            <a:r>
              <a:rPr lang="pt-BR" dirty="0"/>
              <a:t> para a base binária</a:t>
            </a:r>
          </a:p>
          <a:p>
            <a:r>
              <a:rPr lang="pt-BR" dirty="0"/>
              <a:t>7241</a:t>
            </a:r>
            <a:r>
              <a:rPr lang="pt-BR" baseline="-25000" dirty="0"/>
              <a:t>8</a:t>
            </a:r>
            <a:r>
              <a:rPr lang="pt-BR" dirty="0"/>
              <a:t>  para a base binária</a:t>
            </a:r>
          </a:p>
          <a:p>
            <a:r>
              <a:rPr lang="pt-BR" dirty="0"/>
              <a:t>3AF</a:t>
            </a:r>
            <a:r>
              <a:rPr lang="pt-BR" baseline="-25000" dirty="0"/>
              <a:t>16</a:t>
            </a:r>
            <a:r>
              <a:rPr lang="pt-BR" dirty="0"/>
              <a:t> para a base binária</a:t>
            </a:r>
          </a:p>
          <a:p>
            <a:r>
              <a:rPr lang="pt-BR" dirty="0"/>
              <a:t>7E4B</a:t>
            </a:r>
            <a:r>
              <a:rPr lang="pt-BR" baseline="-25000" dirty="0"/>
              <a:t>16</a:t>
            </a:r>
            <a:r>
              <a:rPr lang="pt-BR" dirty="0"/>
              <a:t> para a base binária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4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Exercícios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8600" y="1145024"/>
            <a:ext cx="8534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4) Converter para binário os seguintes números decimais:</a:t>
            </a:r>
          </a:p>
          <a:p>
            <a:pPr marL="514350" indent="-514350">
              <a:buAutoNum type="alphaLcParenR"/>
            </a:pP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39    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b) 0,4475           c) 256,75</a:t>
            </a:r>
          </a:p>
          <a:p>
            <a:pPr marL="514350" indent="-514350"/>
            <a:endParaRPr lang="pt-BR" sz="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5) Converter para decimal os seguintes números binários:</a:t>
            </a:r>
          </a:p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01101</a:t>
            </a:r>
            <a:r>
              <a:rPr lang="pt-BR" sz="32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0,001101</a:t>
            </a:r>
            <a:r>
              <a:rPr lang="pt-BR" sz="32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111011,1011</a:t>
            </a:r>
            <a:r>
              <a:rPr lang="pt-BR" sz="32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pt-BR" sz="32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pt-BR" sz="15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6) Converter os seguintes números hexadecimais em binários:</a:t>
            </a:r>
          </a:p>
          <a:p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AB2</a:t>
            </a:r>
            <a:r>
              <a:rPr lang="pt-BR" sz="32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12,A</a:t>
            </a:r>
            <a:r>
              <a:rPr lang="pt-BR" sz="3200" baseline="-25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pt-BR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pt-BR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649</a:t>
            </a:r>
            <a:r>
              <a:rPr lang="pt-BR" sz="3200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pt-BR" sz="3200" baseline="-25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pt-BR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8200" y="2286000"/>
            <a:ext cx="3657600" cy="2286000"/>
          </a:xfrm>
        </p:spPr>
        <p:txBody>
          <a:bodyPr/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Bem vindos ao novo semestre!!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s://encrypted-tbn1.gstatic.com/images?q=tbn:ANd9GcRDBiIlmbNI1_0gDE_S23pZC5lpeC1wy81FOvMFdLbhELg0a-2E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32" y="2133600"/>
            <a:ext cx="377876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Objetivos da disciplina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" y="1371600"/>
            <a:ext cx="8382000" cy="54864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Fornecer aos alunos conhecimentos que os habilitem a: </a:t>
            </a:r>
          </a:p>
          <a:p>
            <a:pPr lvl="1"/>
            <a:r>
              <a:rPr lang="pt-BR" sz="3000" dirty="0" smtClean="0"/>
              <a:t>Conhecer os princípios básicos sobre a Arquitetura e a Organização de Computadores;</a:t>
            </a:r>
          </a:p>
          <a:p>
            <a:pPr lvl="1"/>
            <a:r>
              <a:rPr lang="pt-BR" sz="3000" dirty="0" smtClean="0"/>
              <a:t>Conhecer as principais estruturas de hardware  componentes  de um sistema computacional;</a:t>
            </a:r>
          </a:p>
          <a:p>
            <a:pPr lvl="1"/>
            <a:r>
              <a:rPr lang="pt-BR" sz="3000" dirty="0" smtClean="0"/>
              <a:t>Entender o funcionamento dos vários módulos que compõem um sistema computacional;</a:t>
            </a:r>
          </a:p>
          <a:p>
            <a:pPr lvl="1"/>
            <a:r>
              <a:rPr lang="pt-BR" sz="3000" dirty="0" smtClean="0"/>
              <a:t>Conhecer as formas de representação de dados, da estrutura e dos elementos de software.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85409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Habilidades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24000"/>
            <a:ext cx="8382000" cy="5486400"/>
          </a:xfrm>
        </p:spPr>
        <p:txBody>
          <a:bodyPr>
            <a:normAutofit/>
          </a:bodyPr>
          <a:lstStyle/>
          <a:p>
            <a:pPr lvl="0"/>
            <a:r>
              <a:rPr lang="pt-BR" sz="3200" dirty="0"/>
              <a:t>Identificar e diferenciar </a:t>
            </a:r>
            <a:r>
              <a:rPr lang="pt-BR" sz="3200" dirty="0">
                <a:solidFill>
                  <a:srgbClr val="FF0000"/>
                </a:solidFill>
              </a:rPr>
              <a:t>os componentes de um sistema de computação</a:t>
            </a:r>
            <a:r>
              <a:rPr lang="pt-BR" sz="3200" dirty="0"/>
              <a:t>.</a:t>
            </a:r>
          </a:p>
          <a:p>
            <a:pPr lvl="0"/>
            <a:r>
              <a:rPr lang="pt-BR" sz="3200" dirty="0"/>
              <a:t>Reconhecer </a:t>
            </a:r>
            <a:r>
              <a:rPr lang="pt-BR" sz="3200" dirty="0">
                <a:solidFill>
                  <a:srgbClr val="FF0000"/>
                </a:solidFill>
              </a:rPr>
              <a:t>as características principais dos sistemas computacionais</a:t>
            </a:r>
            <a:r>
              <a:rPr lang="pt-BR" sz="3200" dirty="0"/>
              <a:t>.</a:t>
            </a:r>
          </a:p>
          <a:p>
            <a:pPr lvl="0"/>
            <a:r>
              <a:rPr lang="pt-BR" sz="3200" dirty="0"/>
              <a:t>Identificar </a:t>
            </a:r>
            <a:r>
              <a:rPr lang="pt-BR" sz="3200" dirty="0">
                <a:solidFill>
                  <a:srgbClr val="FF0000"/>
                </a:solidFill>
              </a:rPr>
              <a:t>sistemas numéricos distintos</a:t>
            </a:r>
            <a:r>
              <a:rPr lang="pt-BR" sz="3200" dirty="0"/>
              <a:t>, efetuando a conversão de valores entre estes sistemas, realizando as suas operações aritméticas básicas</a:t>
            </a:r>
            <a:r>
              <a:rPr lang="pt-BR" sz="3200" dirty="0" smtClean="0"/>
              <a:t>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662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Avaliações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5029200"/>
          </a:xfrm>
        </p:spPr>
        <p:txBody>
          <a:bodyPr>
            <a:normAutofit/>
          </a:bodyPr>
          <a:lstStyle/>
          <a:p>
            <a:pPr lvl="0"/>
            <a:r>
              <a:rPr lang="pt-BR" sz="3200" dirty="0" smtClean="0">
                <a:solidFill>
                  <a:srgbClr val="002060"/>
                </a:solidFill>
              </a:rPr>
              <a:t>PROVA 1 (P1)</a:t>
            </a:r>
          </a:p>
          <a:p>
            <a:pPr lvl="0"/>
            <a:r>
              <a:rPr lang="pt-BR" sz="3200" dirty="0" smtClean="0">
                <a:solidFill>
                  <a:srgbClr val="002060"/>
                </a:solidFill>
              </a:rPr>
              <a:t>PROVA 2 (P2)</a:t>
            </a:r>
          </a:p>
          <a:p>
            <a:r>
              <a:rPr lang="pt-BR" sz="3200" dirty="0" smtClean="0">
                <a:solidFill>
                  <a:srgbClr val="002060"/>
                </a:solidFill>
              </a:rPr>
              <a:t>Trabalhos práticos (</a:t>
            </a:r>
            <a:r>
              <a:rPr lang="pt-BR" sz="3200" dirty="0">
                <a:solidFill>
                  <a:srgbClr val="002060"/>
                </a:solidFill>
              </a:rPr>
              <a:t>T</a:t>
            </a:r>
            <a:r>
              <a:rPr lang="pt-BR" sz="3200" dirty="0" smtClean="0">
                <a:solidFill>
                  <a:srgbClr val="002060"/>
                </a:solidFill>
              </a:rPr>
              <a:t>)</a:t>
            </a:r>
            <a:r>
              <a:rPr lang="pt-BR" sz="3200" dirty="0">
                <a:solidFill>
                  <a:srgbClr val="002060"/>
                </a:solidFill>
              </a:rPr>
              <a:t> </a:t>
            </a:r>
            <a:endParaRPr lang="pt-BR" sz="3200" dirty="0" smtClean="0">
              <a:solidFill>
                <a:srgbClr val="002060"/>
              </a:solidFill>
            </a:endParaRPr>
          </a:p>
          <a:p>
            <a:endParaRPr lang="pt-BR" sz="3200" dirty="0">
              <a:solidFill>
                <a:srgbClr val="002060"/>
              </a:solidFill>
            </a:endParaRPr>
          </a:p>
          <a:p>
            <a:r>
              <a:rPr lang="pt-BR" sz="3200" dirty="0" smtClean="0">
                <a:solidFill>
                  <a:srgbClr val="002060"/>
                </a:solidFill>
              </a:rPr>
              <a:t>Nota final </a:t>
            </a:r>
            <a:r>
              <a:rPr lang="pt-BR" sz="3200" smtClean="0">
                <a:solidFill>
                  <a:srgbClr val="002060"/>
                </a:solidFill>
              </a:rPr>
              <a:t>= (P1 </a:t>
            </a:r>
            <a:r>
              <a:rPr lang="pt-BR" sz="3200" dirty="0" smtClean="0">
                <a:solidFill>
                  <a:srgbClr val="002060"/>
                </a:solidFill>
              </a:rPr>
              <a:t>+ P2 </a:t>
            </a:r>
            <a:r>
              <a:rPr lang="pt-BR" sz="3200" smtClean="0">
                <a:solidFill>
                  <a:srgbClr val="002060"/>
                </a:solidFill>
              </a:rPr>
              <a:t>+ T) /3</a:t>
            </a:r>
            <a:endParaRPr lang="pt-B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pt-BR" dirty="0" smtClean="0">
                <a:solidFill>
                  <a:srgbClr val="C00000"/>
                </a:solidFill>
              </a:rPr>
              <a:t>Bibliografia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95400"/>
            <a:ext cx="84582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3200" b="1" dirty="0">
                <a:solidFill>
                  <a:srgbClr val="002060"/>
                </a:solidFill>
              </a:rPr>
              <a:t>Bibliografia Básica</a:t>
            </a:r>
            <a:endParaRPr lang="pt-BR" sz="32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sz="3200" dirty="0">
                <a:solidFill>
                  <a:srgbClr val="002060"/>
                </a:solidFill>
              </a:rPr>
              <a:t> </a:t>
            </a:r>
          </a:p>
          <a:p>
            <a:r>
              <a:rPr lang="pt-PT" sz="2800" dirty="0" smtClean="0">
                <a:solidFill>
                  <a:srgbClr val="002060"/>
                </a:solidFill>
              </a:rPr>
              <a:t>WEBER, Raul Fernando. </a:t>
            </a:r>
            <a:r>
              <a:rPr lang="pt-PT" sz="2800" b="1" dirty="0" smtClean="0">
                <a:solidFill>
                  <a:srgbClr val="002060"/>
                </a:solidFill>
              </a:rPr>
              <a:t>Fundamentos de Arquitetura de Computadores. </a:t>
            </a:r>
            <a:r>
              <a:rPr lang="pt-PT" sz="2800" dirty="0" smtClean="0">
                <a:solidFill>
                  <a:srgbClr val="002060"/>
                </a:solidFill>
              </a:rPr>
              <a:t>Porto Alegre: Sagra-Luzzatto/Ufrgs, 2000.</a:t>
            </a:r>
          </a:p>
          <a:p>
            <a:endParaRPr lang="pt-BR" sz="1100" dirty="0" smtClean="0">
              <a:solidFill>
                <a:srgbClr val="002060"/>
              </a:solidFill>
            </a:endParaRPr>
          </a:p>
          <a:p>
            <a:r>
              <a:rPr lang="pt-PT" sz="2800" dirty="0" smtClean="0">
                <a:solidFill>
                  <a:srgbClr val="002060"/>
                </a:solidFill>
              </a:rPr>
              <a:t>DALTRINI, Beatriz M.; JINO, Mario; MAGALHÃES, Léo P. </a:t>
            </a:r>
            <a:r>
              <a:rPr lang="pt-PT" sz="2800" b="1" dirty="0" smtClean="0">
                <a:solidFill>
                  <a:srgbClr val="002060"/>
                </a:solidFill>
              </a:rPr>
              <a:t>Introdução à Sistemas de Computação Digital.</a:t>
            </a:r>
            <a:r>
              <a:rPr lang="pt-PT" sz="2800" dirty="0" smtClean="0">
                <a:solidFill>
                  <a:srgbClr val="002060"/>
                </a:solidFill>
              </a:rPr>
              <a:t> São Paulo: Makron Books, 1999.</a:t>
            </a:r>
          </a:p>
          <a:p>
            <a:endParaRPr lang="pt-BR" sz="1100" dirty="0" smtClean="0">
              <a:solidFill>
                <a:srgbClr val="002060"/>
              </a:solidFill>
            </a:endParaRPr>
          </a:p>
          <a:p>
            <a:r>
              <a:rPr lang="pt-PT" sz="2800" dirty="0" smtClean="0">
                <a:solidFill>
                  <a:srgbClr val="002060"/>
                </a:solidFill>
              </a:rPr>
              <a:t>MURDOCCA, Miles J.; HEURING, Vicent P. </a:t>
            </a:r>
            <a:r>
              <a:rPr lang="pt-PT" sz="2800" b="1" dirty="0" smtClean="0">
                <a:solidFill>
                  <a:srgbClr val="002060"/>
                </a:solidFill>
              </a:rPr>
              <a:t>Introdução à Arquitetura de Computadores. </a:t>
            </a:r>
            <a:r>
              <a:rPr lang="pt-PT" sz="2800" dirty="0" smtClean="0">
                <a:solidFill>
                  <a:srgbClr val="002060"/>
                </a:solidFill>
              </a:rPr>
              <a:t>Rio de Janeiro: Campus, 2001.</a:t>
            </a:r>
            <a:endParaRPr lang="pt-BR" sz="2800" dirty="0" smtClean="0">
              <a:solidFill>
                <a:srgbClr val="002060"/>
              </a:solidFill>
            </a:endParaRPr>
          </a:p>
          <a:p>
            <a:pPr marL="114300" indent="0">
              <a:buNone/>
            </a:pPr>
            <a:endParaRPr lang="pt-BR" sz="3200" dirty="0"/>
          </a:p>
          <a:p>
            <a:pPr>
              <a:buNone/>
            </a:pPr>
            <a:r>
              <a:rPr lang="pt-BR" sz="3200" dirty="0"/>
              <a:t> </a:t>
            </a:r>
          </a:p>
          <a:p>
            <a:pPr lvl="0"/>
            <a:endParaRPr lang="pt-BR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1786</Words>
  <Application>Microsoft Office PowerPoint</Application>
  <PresentationFormat>On-screen Show (4:3)</PresentationFormat>
  <Paragraphs>537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</vt:lpstr>
      <vt:lpstr>Times New Roman</vt:lpstr>
      <vt:lpstr>Wingdings</vt:lpstr>
      <vt:lpstr>Adjacência</vt:lpstr>
      <vt:lpstr>Aula 1  Arquitetura de Computadores I</vt:lpstr>
      <vt:lpstr>Visão Geral da Aula</vt:lpstr>
      <vt:lpstr>Quem é o professor?</vt:lpstr>
      <vt:lpstr>Quem são os alunos?</vt:lpstr>
      <vt:lpstr>Bem vindos ao novo semestre!!</vt:lpstr>
      <vt:lpstr>Objetivos da disciplina</vt:lpstr>
      <vt:lpstr>Habilidades</vt:lpstr>
      <vt:lpstr>Avaliações</vt:lpstr>
      <vt:lpstr>Bibliografia</vt:lpstr>
      <vt:lpstr>Bibliografia</vt:lpstr>
      <vt:lpstr>Discussões iniciais</vt:lpstr>
      <vt:lpstr>Onde encontramos computadores?</vt:lpstr>
      <vt:lpstr>Quais são as características desejadas de um computador?</vt:lpstr>
      <vt:lpstr>Mas o que é computador?  </vt:lpstr>
      <vt:lpstr>Mas o que é computador?  </vt:lpstr>
      <vt:lpstr>PowerPoint Presentation</vt:lpstr>
      <vt:lpstr>PowerPoint Presentation</vt:lpstr>
      <vt:lpstr>Representação de números</vt:lpstr>
      <vt:lpstr>Cronograma</vt:lpstr>
      <vt:lpstr>PowerPoint Presentation</vt:lpstr>
      <vt:lpstr>PowerPoint Presentation</vt:lpstr>
      <vt:lpstr>Conversão de Bases</vt:lpstr>
      <vt:lpstr>Conversão de Bases</vt:lpstr>
      <vt:lpstr>Método Polinomial</vt:lpstr>
      <vt:lpstr>Método Polinomial</vt:lpstr>
      <vt:lpstr>Método Polinomial</vt:lpstr>
      <vt:lpstr>Exercícios</vt:lpstr>
      <vt:lpstr>Exercícios</vt:lpstr>
      <vt:lpstr>Conversão de Bases</vt:lpstr>
      <vt:lpstr>Método das Subtrações</vt:lpstr>
      <vt:lpstr>Método das Subtrações</vt:lpstr>
      <vt:lpstr>Método das Subtrações</vt:lpstr>
      <vt:lpstr>Método das Subtrações</vt:lpstr>
      <vt:lpstr>Método das Subtrações</vt:lpstr>
      <vt:lpstr>Método das Subtrações</vt:lpstr>
      <vt:lpstr>Conversão de Bases</vt:lpstr>
      <vt:lpstr>Método das Divisões</vt:lpstr>
      <vt:lpstr>PowerPoint Presentation</vt:lpstr>
      <vt:lpstr>Método das Divisões</vt:lpstr>
      <vt:lpstr>Método das Divisões</vt:lpstr>
      <vt:lpstr>Método das Divisões</vt:lpstr>
      <vt:lpstr>Método das Divisões</vt:lpstr>
      <vt:lpstr>Conversão de Bases</vt:lpstr>
      <vt:lpstr>Método da Substituição Direta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</dc:creator>
  <cp:lastModifiedBy>Adriane Parraga</cp:lastModifiedBy>
  <cp:revision>58</cp:revision>
  <dcterms:created xsi:type="dcterms:W3CDTF">2014-02-27T12:37:12Z</dcterms:created>
  <dcterms:modified xsi:type="dcterms:W3CDTF">2015-03-03T13:26:13Z</dcterms:modified>
</cp:coreProperties>
</file>