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0"/>
  </p:notesMasterIdLst>
  <p:sldIdLst>
    <p:sldId id="256" r:id="rId2"/>
    <p:sldId id="257" r:id="rId3"/>
    <p:sldId id="315" r:id="rId4"/>
    <p:sldId id="355" r:id="rId5"/>
    <p:sldId id="356" r:id="rId6"/>
    <p:sldId id="324" r:id="rId7"/>
    <p:sldId id="357" r:id="rId8"/>
    <p:sldId id="321" r:id="rId9"/>
    <p:sldId id="322" r:id="rId10"/>
    <p:sldId id="326" r:id="rId11"/>
    <p:sldId id="327" r:id="rId12"/>
    <p:sldId id="358" r:id="rId13"/>
    <p:sldId id="359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42" r:id="rId23"/>
    <p:sldId id="343" r:id="rId24"/>
    <p:sldId id="344" r:id="rId25"/>
    <p:sldId id="345" r:id="rId26"/>
    <p:sldId id="346" r:id="rId27"/>
    <p:sldId id="351" r:id="rId28"/>
    <p:sldId id="352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F9F4"/>
    <a:srgbClr val="FF6600"/>
    <a:srgbClr val="FF9966"/>
    <a:srgbClr val="66FF33"/>
    <a:srgbClr val="990099"/>
    <a:srgbClr val="3333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0CA76-12D4-4681-BA6B-3EC21048C32D}" type="datetimeFigureOut">
              <a:rPr lang="pt-BR" smtClean="0"/>
              <a:pPr/>
              <a:t>24/07/2017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1B43A-CB02-4389-BA8F-3760B5703C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214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1B43A-CB02-4389-BA8F-3760B5703C17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841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C17-A349-478E-9319-255819989F55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119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C17-A349-478E-9319-255819989F55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025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C17-A349-478E-9319-255819989F55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793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C17-A349-478E-9319-255819989F55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7369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C17-A349-478E-9319-255819989F55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50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1B43A-CB02-4389-BA8F-3760B5703C17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548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1B43A-CB02-4389-BA8F-3760B5703C17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602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C17-A349-478E-9319-255819989F55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013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C17-A349-478E-9319-255819989F55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021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C17-A349-478E-9319-255819989F55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391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C17-A349-478E-9319-255819989F55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858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C17-A349-478E-9319-255819989F55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517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C17-A349-478E-9319-255819989F55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865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8009-819E-49F8-9C26-5C990FFE5B1F}" type="datetimeFigureOut">
              <a:rPr lang="pt-BR" smtClean="0"/>
              <a:pPr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288-858E-4C4A-BFEE-048018FE6D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8009-819E-49F8-9C26-5C990FFE5B1F}" type="datetimeFigureOut">
              <a:rPr lang="pt-BR" smtClean="0"/>
              <a:pPr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288-858E-4C4A-BFEE-048018FE6D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8009-819E-49F8-9C26-5C990FFE5B1F}" type="datetimeFigureOut">
              <a:rPr lang="pt-BR" smtClean="0"/>
              <a:pPr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288-858E-4C4A-BFEE-048018FE6D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8009-819E-49F8-9C26-5C990FFE5B1F}" type="datetimeFigureOut">
              <a:rPr lang="pt-BR" smtClean="0"/>
              <a:pPr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288-858E-4C4A-BFEE-048018FE6D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8009-819E-49F8-9C26-5C990FFE5B1F}" type="datetimeFigureOut">
              <a:rPr lang="pt-BR" smtClean="0"/>
              <a:pPr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288-858E-4C4A-BFEE-048018FE6D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8009-819E-49F8-9C26-5C990FFE5B1F}" type="datetimeFigureOut">
              <a:rPr lang="pt-BR" smtClean="0"/>
              <a:pPr/>
              <a:t>24/07/2017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288-858E-4C4A-BFEE-048018FE6D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8009-819E-49F8-9C26-5C990FFE5B1F}" type="datetimeFigureOut">
              <a:rPr lang="pt-BR" smtClean="0"/>
              <a:pPr/>
              <a:t>24/07/2017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288-858E-4C4A-BFEE-048018FE6D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8009-819E-49F8-9C26-5C990FFE5B1F}" type="datetimeFigureOut">
              <a:rPr lang="pt-BR" smtClean="0"/>
              <a:pPr/>
              <a:t>24/07/2017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288-858E-4C4A-BFEE-048018FE6D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8009-819E-49F8-9C26-5C990FFE5B1F}" type="datetimeFigureOut">
              <a:rPr lang="pt-BR" smtClean="0"/>
              <a:pPr/>
              <a:t>24/07/2017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288-858E-4C4A-BFEE-048018FE6D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8009-819E-49F8-9C26-5C990FFE5B1F}" type="datetimeFigureOut">
              <a:rPr lang="pt-BR" smtClean="0"/>
              <a:pPr/>
              <a:t>24/07/2017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288-858E-4C4A-BFEE-048018FE6D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8009-819E-49F8-9C26-5C990FFE5B1F}" type="datetimeFigureOut">
              <a:rPr lang="pt-BR" smtClean="0"/>
              <a:pPr/>
              <a:t>24/07/2017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85D288-858E-4C4A-BFEE-048018FE6D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185D288-858E-4C4A-BFEE-048018FE6D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41F8009-819E-49F8-9C26-5C990FFE5B1F}" type="datetimeFigureOut">
              <a:rPr lang="pt-BR" smtClean="0"/>
              <a:pPr/>
              <a:t>24/07/2017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Aula 1 </a:t>
            </a:r>
            <a:br>
              <a:rPr lang="pt-BR" dirty="0" smtClean="0"/>
            </a:br>
            <a:r>
              <a:rPr lang="pt-BR" sz="5000" dirty="0" smtClean="0"/>
              <a:t>Técnicas Digitais</a:t>
            </a:r>
            <a:endParaRPr lang="pt-BR" sz="5000" dirty="0"/>
          </a:p>
        </p:txBody>
      </p:sp>
    </p:spTree>
    <p:extLst>
      <p:ext uri="{BB962C8B-B14F-4D97-AF65-F5344CB8AC3E}">
        <p14:creationId xmlns:p14="http://schemas.microsoft.com/office/powerpoint/2010/main" val="88899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" y="1143000"/>
            <a:ext cx="7620000" cy="5029200"/>
          </a:xfrm>
        </p:spPr>
        <p:txBody>
          <a:bodyPr>
            <a:normAutofit fontScale="92500"/>
          </a:bodyPr>
          <a:lstStyle/>
          <a:p>
            <a:r>
              <a:rPr lang="pt-BR" sz="3400" dirty="0" smtClean="0">
                <a:solidFill>
                  <a:srgbClr val="002060"/>
                </a:solidFill>
              </a:rPr>
              <a:t>Os computadores utilizam o sistema binário de computação.</a:t>
            </a:r>
          </a:p>
          <a:p>
            <a:pPr lvl="1"/>
            <a:r>
              <a:rPr lang="pt-BR" sz="3000" dirty="0" smtClean="0">
                <a:solidFill>
                  <a:srgbClr val="002060"/>
                </a:solidFill>
              </a:rPr>
              <a:t>Exemplos: </a:t>
            </a:r>
            <a:r>
              <a:rPr lang="pt-BR" sz="3000" dirty="0">
                <a:solidFill>
                  <a:srgbClr val="FF0000"/>
                </a:solidFill>
              </a:rPr>
              <a:t>100010, 1101010, 11101000</a:t>
            </a:r>
          </a:p>
          <a:p>
            <a:r>
              <a:rPr lang="pt-BR" sz="3400" dirty="0" smtClean="0">
                <a:solidFill>
                  <a:srgbClr val="002060"/>
                </a:solidFill>
              </a:rPr>
              <a:t>Sistemas mais utilizados:</a:t>
            </a:r>
          </a:p>
          <a:p>
            <a:pPr lvl="1"/>
            <a:r>
              <a:rPr lang="pt-BR" sz="3000" dirty="0" smtClean="0">
                <a:solidFill>
                  <a:srgbClr val="002060"/>
                </a:solidFill>
              </a:rPr>
              <a:t>Numeração decimal: </a:t>
            </a:r>
            <a:r>
              <a:rPr lang="pt-BR" sz="3000" dirty="0">
                <a:solidFill>
                  <a:srgbClr val="FF0000"/>
                </a:solidFill>
              </a:rPr>
              <a:t>0, 1, 2, 3, 4, 5, 6, 7, 8, 9</a:t>
            </a:r>
          </a:p>
          <a:p>
            <a:pPr lvl="1"/>
            <a:r>
              <a:rPr lang="pt-BR" sz="3000" dirty="0" smtClean="0">
                <a:solidFill>
                  <a:srgbClr val="002060"/>
                </a:solidFill>
              </a:rPr>
              <a:t>Numeração binária: </a:t>
            </a:r>
            <a:r>
              <a:rPr lang="pt-BR" sz="3000" dirty="0">
                <a:solidFill>
                  <a:srgbClr val="FF0000"/>
                </a:solidFill>
              </a:rPr>
              <a:t>0,1</a:t>
            </a:r>
          </a:p>
          <a:p>
            <a:pPr lvl="1"/>
            <a:r>
              <a:rPr lang="pt-BR" sz="3000" dirty="0" smtClean="0">
                <a:solidFill>
                  <a:srgbClr val="002060"/>
                </a:solidFill>
              </a:rPr>
              <a:t>Numeração </a:t>
            </a:r>
            <a:r>
              <a:rPr lang="pt-BR" sz="3000" dirty="0" err="1" smtClean="0">
                <a:solidFill>
                  <a:srgbClr val="002060"/>
                </a:solidFill>
              </a:rPr>
              <a:t>octal</a:t>
            </a:r>
            <a:r>
              <a:rPr lang="pt-BR" sz="3000" dirty="0" smtClean="0">
                <a:solidFill>
                  <a:srgbClr val="002060"/>
                </a:solidFill>
              </a:rPr>
              <a:t>: </a:t>
            </a:r>
            <a:r>
              <a:rPr lang="pt-BR" sz="3000" dirty="0">
                <a:solidFill>
                  <a:srgbClr val="FF0000"/>
                </a:solidFill>
              </a:rPr>
              <a:t>0, 1, 2, 3, 4, 5, 6, 7</a:t>
            </a:r>
          </a:p>
          <a:p>
            <a:pPr lvl="1"/>
            <a:r>
              <a:rPr lang="pt-BR" sz="3000" dirty="0" smtClean="0">
                <a:solidFill>
                  <a:srgbClr val="002060"/>
                </a:solidFill>
              </a:rPr>
              <a:t>Numeração hexadecimal: </a:t>
            </a:r>
            <a:r>
              <a:rPr lang="pt-BR" sz="3000" dirty="0">
                <a:solidFill>
                  <a:srgbClr val="FF0000"/>
                </a:solidFill>
              </a:rPr>
              <a:t>0, 1, 2, 3, 4, 5, 6, 7, 8, 9, A, B, C, D, E, F.</a:t>
            </a:r>
            <a:r>
              <a:rPr lang="pt-BR" sz="3000" dirty="0" smtClean="0">
                <a:solidFill>
                  <a:schemeClr val="bg1"/>
                </a:solidFill>
              </a:rPr>
              <a:t>, 1, 2, 3, 4, 5, 6, 7, 8, 9, A, B, C, D, E, F.</a:t>
            </a:r>
          </a:p>
          <a:p>
            <a:endParaRPr lang="pt-BR" sz="3400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Representação de números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5735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593522"/>
              </p:ext>
            </p:extLst>
          </p:nvPr>
        </p:nvGraphicFramePr>
        <p:xfrm>
          <a:off x="2286000" y="990600"/>
          <a:ext cx="3143250" cy="5699760"/>
        </p:xfrm>
        <a:graphic>
          <a:graphicData uri="http://schemas.openxmlformats.org/drawingml/2006/table">
            <a:tbl>
              <a:tblPr/>
              <a:tblGrid>
                <a:gridCol w="1047750"/>
                <a:gridCol w="1047750"/>
                <a:gridCol w="1047750"/>
              </a:tblGrid>
              <a:tr h="268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Binário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Hexa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ítulo 1"/>
          <p:cNvSpPr txBox="1">
            <a:spLocks/>
          </p:cNvSpPr>
          <p:nvPr/>
        </p:nvSpPr>
        <p:spPr>
          <a:xfrm>
            <a:off x="381000" y="76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4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Representação de números</a:t>
            </a:r>
          </a:p>
        </p:txBody>
      </p:sp>
    </p:spTree>
    <p:extLst>
      <p:ext uri="{BB962C8B-B14F-4D97-AF65-F5344CB8AC3E}">
        <p14:creationId xmlns:p14="http://schemas.microsoft.com/office/powerpoint/2010/main" val="281291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Binário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10" descr="950330_01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943100"/>
            <a:ext cx="60166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9161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 o maior numero que consigo representar com 8bits ?</a:t>
            </a: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614764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Conversão de Bases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724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3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Métodos </a:t>
            </a:r>
            <a:r>
              <a:rPr lang="pt-BR" sz="3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mais utilizados</a:t>
            </a:r>
            <a:r>
              <a:rPr lang="pt-BR" sz="3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pt-BR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Método Polinomial:  </a:t>
            </a:r>
          </a:p>
          <a:p>
            <a:pPr marL="914400" lvl="2" indent="0">
              <a:buNone/>
            </a:pPr>
            <a:r>
              <a:rPr lang="pt-BR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de qualquer base para a base decimal</a:t>
            </a:r>
          </a:p>
          <a:p>
            <a:pPr lvl="1">
              <a:buFont typeface="Wingdings" pitchFamily="2" charset="2"/>
              <a:buChar char="Ø"/>
            </a:pPr>
            <a:r>
              <a:rPr lang="pt-BR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Método de Subtrações</a:t>
            </a:r>
          </a:p>
          <a:p>
            <a:pPr marL="914400" lvl="2" indent="0">
              <a:buNone/>
            </a:pPr>
            <a:r>
              <a:rPr lang="pt-BR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 base decimal para qualquer base</a:t>
            </a:r>
            <a:endParaRPr lang="pt-BR" sz="32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pt-BR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Método das Divisões</a:t>
            </a:r>
          </a:p>
          <a:p>
            <a:pPr marL="457200" lvl="1" indent="0">
              <a:buNone/>
            </a:pPr>
            <a:r>
              <a:rPr lang="pt-BR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da base decimal para qualquer base</a:t>
            </a:r>
            <a:endParaRPr lang="pt-BR" sz="32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pt-BR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Método da Substituição Direta</a:t>
            </a:r>
          </a:p>
          <a:p>
            <a:pPr marL="457200" lvl="1" indent="0">
              <a:buNone/>
            </a:pPr>
            <a:r>
              <a:rPr lang="pt-BR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apenas </a:t>
            </a:r>
            <a:r>
              <a:rPr lang="pt-BR" sz="28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entre bases </a:t>
            </a:r>
            <a:r>
              <a:rPr lang="pt-BR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potencias inteiras </a:t>
            </a:r>
            <a:r>
              <a:rPr lang="pt-BR" sz="28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entre si</a:t>
            </a:r>
          </a:p>
          <a:p>
            <a:pPr marL="457200" lvl="1" indent="0">
              <a:buNone/>
            </a:pP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82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Conversão de Bases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724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3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Métodos </a:t>
            </a:r>
            <a:r>
              <a:rPr lang="pt-BR" sz="3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mais utilizados</a:t>
            </a:r>
            <a:r>
              <a:rPr lang="pt-BR" sz="3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pt-B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Método Polinomial:  </a:t>
            </a:r>
          </a:p>
          <a:p>
            <a:pPr marL="914400" lvl="2" indent="0">
              <a:buNone/>
            </a:pPr>
            <a:r>
              <a:rPr lang="pt-BR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de qualquer base para a base decimal</a:t>
            </a:r>
          </a:p>
          <a:p>
            <a:pPr lvl="1">
              <a:buFont typeface="Wingdings" pitchFamily="2" charset="2"/>
              <a:buChar char="Ø"/>
            </a:pPr>
            <a:r>
              <a:rPr lang="pt-BR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Método de Subtrações</a:t>
            </a:r>
          </a:p>
          <a:p>
            <a:pPr marL="914400" lvl="2" indent="0">
              <a:buNone/>
            </a:pPr>
            <a:r>
              <a:rPr lang="pt-BR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 base decimal para qualquer base</a:t>
            </a:r>
            <a:endParaRPr lang="pt-BR" sz="32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pt-BR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Método das Divisões</a:t>
            </a:r>
          </a:p>
          <a:p>
            <a:pPr marL="457200" lvl="1" indent="0">
              <a:buNone/>
            </a:pPr>
            <a:r>
              <a:rPr lang="pt-BR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da base decimal para qualquer base</a:t>
            </a:r>
            <a:endParaRPr lang="pt-BR" sz="32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pt-BR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Método da Substituição Direta</a:t>
            </a:r>
          </a:p>
          <a:p>
            <a:pPr marL="457200" lvl="1" indent="0">
              <a:buNone/>
            </a:pPr>
            <a:r>
              <a:rPr lang="pt-BR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apenas </a:t>
            </a:r>
            <a:r>
              <a:rPr lang="pt-BR" sz="28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entre </a:t>
            </a:r>
            <a:r>
              <a:rPr lang="pt-BR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bases potencias </a:t>
            </a:r>
            <a:r>
              <a:rPr lang="pt-BR" sz="28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inteiras entre si</a:t>
            </a:r>
          </a:p>
          <a:p>
            <a:pPr marL="457200" lvl="1" indent="0">
              <a:buNone/>
            </a:pP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34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pt-BR" dirty="0" smtClean="0">
                <a:solidFill>
                  <a:srgbClr val="C00000"/>
                </a:solidFill>
              </a:rPr>
              <a:t>Método Polinomial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52400" y="1143000"/>
            <a:ext cx="8382000" cy="54102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pt-BR" sz="3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Cada número pode ser representado como um polinômio em uma certa base: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pt-BR" sz="34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34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pt-BR" sz="3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Onde</a:t>
            </a:r>
            <a:r>
              <a:rPr lang="pt-BR" sz="3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365760" lvl="2" indent="0">
              <a:buNone/>
            </a:pPr>
            <a:r>
              <a:rPr lang="pt-BR" sz="3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 = base do sistema de numeração</a:t>
            </a:r>
          </a:p>
          <a:p>
            <a:pPr marL="365760" lvl="2" indent="0">
              <a:buNone/>
            </a:pPr>
            <a:r>
              <a:rPr lang="pt-BR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pt-BR" sz="3200" baseline="-200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pt-BR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= dígito de ordem n</a:t>
            </a:r>
          </a:p>
          <a:p>
            <a:pPr marL="365760" lvl="2" indent="0">
              <a:buNone/>
            </a:pPr>
            <a:r>
              <a:rPr lang="pt-BR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 = número da ordem</a:t>
            </a:r>
          </a:p>
          <a:p>
            <a:pPr marL="365760" lvl="2" indent="0">
              <a:buNone/>
            </a:pPr>
            <a:r>
              <a:rPr lang="pt-BR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 = valor na base decimal</a:t>
            </a:r>
          </a:p>
          <a:p>
            <a:pPr lvl="2"/>
            <a:endParaRPr lang="pt-BR" sz="2600" dirty="0" smtClean="0">
              <a:solidFill>
                <a:srgbClr val="002060"/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304800" y="2438400"/>
            <a:ext cx="8001000" cy="685800"/>
            <a:chOff x="304800" y="2438400"/>
            <a:chExt cx="8001000" cy="685800"/>
          </a:xfrm>
        </p:grpSpPr>
        <p:sp>
          <p:nvSpPr>
            <p:cNvPr id="7" name="Retângulo de cantos arredondados 6"/>
            <p:cNvSpPr/>
            <p:nvPr/>
          </p:nvSpPr>
          <p:spPr>
            <a:xfrm>
              <a:off x="304800" y="2438400"/>
              <a:ext cx="8001000" cy="6858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002060"/>
                </a:solidFill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381000" y="2514600"/>
              <a:ext cx="7843135" cy="55399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a = </a:t>
              </a:r>
              <a:r>
                <a:rPr lang="pt-BR" sz="3000" dirty="0" err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X</a:t>
              </a:r>
              <a:r>
                <a:rPr lang="pt-BR" sz="3000" baseline="-20000" dirty="0" err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pt-BR" sz="3000" baseline="-20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-1</a:t>
              </a:r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.</a:t>
              </a:r>
              <a:r>
                <a:rPr lang="pt-BR" sz="3000" dirty="0" err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B</a:t>
              </a:r>
              <a:r>
                <a:rPr lang="pt-BR" sz="3000" baseline="20000" dirty="0" err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pt-BR" sz="3000" baseline="20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-1 </a:t>
              </a:r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+ </a:t>
              </a:r>
              <a:r>
                <a:rPr lang="pt-BR" sz="3000" dirty="0" err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X</a:t>
              </a:r>
              <a:r>
                <a:rPr lang="pt-BR" sz="3000" baseline="-20000" dirty="0" err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pt-BR" sz="3000" baseline="-20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-2</a:t>
              </a:r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.</a:t>
              </a:r>
              <a:r>
                <a:rPr lang="pt-BR" sz="3000" dirty="0" err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B</a:t>
              </a:r>
              <a:r>
                <a:rPr lang="pt-BR" sz="3000" baseline="20000" dirty="0" err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pt-BR" sz="3000" baseline="20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-2</a:t>
              </a:r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 + ... + X</a:t>
              </a:r>
              <a:r>
                <a:rPr lang="pt-BR" sz="3000" baseline="-20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.B</a:t>
              </a:r>
              <a:r>
                <a:rPr lang="pt-BR" sz="3000" baseline="20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 + X</a:t>
              </a:r>
              <a:r>
                <a:rPr lang="pt-BR" sz="3000" baseline="-20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1</a:t>
              </a:r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.B+X</a:t>
              </a:r>
              <a:r>
                <a:rPr lang="pt-BR" sz="3000" baseline="-20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0</a:t>
              </a:r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pt-BR" sz="3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08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pt-BR" dirty="0" smtClean="0">
                <a:solidFill>
                  <a:srgbClr val="C00000"/>
                </a:solidFill>
              </a:rPr>
              <a:t>Método Polinomial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524001"/>
            <a:ext cx="8839200" cy="4343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pt-BR" sz="34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1" indent="0">
              <a:buNone/>
            </a:pPr>
            <a:r>
              <a:rPr lang="pt-BR" sz="31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Exemplos:</a:t>
            </a:r>
          </a:p>
          <a:p>
            <a:pPr marL="0" lvl="1" indent="0">
              <a:buNone/>
            </a:pPr>
            <a:endParaRPr lang="pt-BR" sz="26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2">
              <a:buNone/>
            </a:pPr>
            <a:r>
              <a:rPr lang="pt-BR" sz="2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1001</a:t>
            </a:r>
            <a:r>
              <a:rPr lang="pt-BR" sz="2600" b="1" baseline="-25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pt-BR" sz="2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</a:t>
            </a:r>
          </a:p>
          <a:p>
            <a:pPr marL="0" lvl="2">
              <a:buNone/>
            </a:pPr>
            <a:r>
              <a:rPr lang="pt-BR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lvl="2">
              <a:buNone/>
            </a:pPr>
            <a:endParaRPr lang="pt-BR" sz="26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2">
              <a:buNone/>
            </a:pPr>
            <a:endParaRPr lang="pt-BR" sz="26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2">
              <a:buNone/>
            </a:pPr>
            <a:r>
              <a:rPr lang="pt-BR" sz="2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D5</a:t>
            </a:r>
            <a:r>
              <a:rPr lang="pt-BR" sz="2600" b="1" baseline="-25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16</a:t>
            </a:r>
            <a:r>
              <a:rPr lang="pt-BR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 </a:t>
            </a:r>
            <a:endParaRPr lang="pt-BR" sz="26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2">
              <a:buNone/>
            </a:pPr>
            <a:endParaRPr lang="pt-BR" sz="26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2">
              <a:buNone/>
            </a:pPr>
            <a:endParaRPr lang="pt-BR" sz="26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2">
              <a:buNone/>
            </a:pPr>
            <a:endParaRPr lang="pt-BR" sz="26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2">
              <a:buNone/>
            </a:pPr>
            <a:r>
              <a:rPr lang="pt-BR" sz="2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514</a:t>
            </a:r>
            <a:r>
              <a:rPr lang="pt-BR" sz="2600" b="1" baseline="-25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pt-BR" sz="2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 </a:t>
            </a:r>
            <a:endParaRPr lang="pt-BR" sz="26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2"/>
            <a:endParaRPr lang="pt-BR" sz="2600" dirty="0" smtClean="0">
              <a:solidFill>
                <a:srgbClr val="002060"/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228600" y="1143000"/>
            <a:ext cx="8001000" cy="685800"/>
            <a:chOff x="762000" y="1245405"/>
            <a:chExt cx="8001000" cy="685800"/>
          </a:xfrm>
        </p:grpSpPr>
        <p:sp>
          <p:nvSpPr>
            <p:cNvPr id="16" name="Retângulo de cantos arredondados 15"/>
            <p:cNvSpPr/>
            <p:nvPr/>
          </p:nvSpPr>
          <p:spPr>
            <a:xfrm>
              <a:off x="762000" y="1245405"/>
              <a:ext cx="8001000" cy="6858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002060"/>
                </a:solidFill>
              </a:endParaRP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838200" y="1301007"/>
              <a:ext cx="7843135" cy="55399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a = </a:t>
              </a:r>
              <a:r>
                <a:rPr lang="pt-BR" sz="3000" dirty="0" err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X</a:t>
              </a:r>
              <a:r>
                <a:rPr lang="pt-BR" sz="3000" baseline="-20000" dirty="0" err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pt-BR" sz="3000" baseline="-20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-1</a:t>
              </a:r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.</a:t>
              </a:r>
              <a:r>
                <a:rPr lang="pt-BR" sz="3000" dirty="0" err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B</a:t>
              </a:r>
              <a:r>
                <a:rPr lang="pt-BR" sz="3000" baseline="20000" dirty="0" err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pt-BR" sz="3000" baseline="20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-1 </a:t>
              </a:r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+ </a:t>
              </a:r>
              <a:r>
                <a:rPr lang="pt-BR" sz="3000" dirty="0" err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X</a:t>
              </a:r>
              <a:r>
                <a:rPr lang="pt-BR" sz="3000" baseline="-20000" dirty="0" err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pt-BR" sz="3000" baseline="-20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-2</a:t>
              </a:r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.</a:t>
              </a:r>
              <a:r>
                <a:rPr lang="pt-BR" sz="3000" dirty="0" err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B</a:t>
              </a:r>
              <a:r>
                <a:rPr lang="pt-BR" sz="3000" baseline="20000" dirty="0" err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pt-BR" sz="3000" baseline="20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-2</a:t>
              </a:r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 + ... + X</a:t>
              </a:r>
              <a:r>
                <a:rPr lang="pt-BR" sz="3000" baseline="-20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.B</a:t>
              </a:r>
              <a:r>
                <a:rPr lang="pt-BR" sz="3000" baseline="20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 + X</a:t>
              </a:r>
              <a:r>
                <a:rPr lang="pt-BR" sz="3000" baseline="-20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1</a:t>
              </a:r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.B+X</a:t>
              </a:r>
              <a:r>
                <a:rPr lang="pt-BR" sz="3000" baseline="-20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0</a:t>
              </a:r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pt-BR" sz="3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169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pt-BR" dirty="0" smtClean="0">
                <a:solidFill>
                  <a:srgbClr val="C00000"/>
                </a:solidFill>
              </a:rPr>
              <a:t>Método Polinomial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600199"/>
            <a:ext cx="8839200" cy="5016415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pt-BR" sz="34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1" indent="0">
              <a:buNone/>
            </a:pPr>
            <a:r>
              <a:rPr lang="pt-BR" sz="31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Exemplos:</a:t>
            </a:r>
          </a:p>
          <a:p>
            <a:pPr marL="0" lvl="1" indent="0">
              <a:buNone/>
            </a:pPr>
            <a:endParaRPr lang="pt-BR" sz="13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2">
              <a:buNone/>
            </a:pPr>
            <a:r>
              <a:rPr lang="pt-BR" sz="31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1001</a:t>
            </a:r>
            <a:r>
              <a:rPr lang="pt-BR" sz="3100" b="1" baseline="-25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pt-BR" sz="3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31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</a:t>
            </a:r>
          </a:p>
          <a:p>
            <a:pPr marL="0" lvl="2">
              <a:buNone/>
            </a:pPr>
            <a:r>
              <a:rPr lang="pt-BR" sz="31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lvl="2">
              <a:buNone/>
            </a:pPr>
            <a:r>
              <a:rPr lang="pt-BR" sz="31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1x2³ </a:t>
            </a:r>
            <a:r>
              <a:rPr lang="pt-BR" sz="3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+ </a:t>
            </a:r>
            <a:r>
              <a:rPr lang="pt-BR" sz="31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0x2</a:t>
            </a:r>
            <a:r>
              <a:rPr lang="pt-BR" sz="3100" baseline="30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pt-BR" sz="31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+ 0x2¹ </a:t>
            </a:r>
            <a:r>
              <a:rPr lang="pt-BR" sz="3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+ 1x2</a:t>
            </a:r>
            <a:r>
              <a:rPr lang="pt-BR" sz="3100" baseline="30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pt-BR" sz="3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= 9</a:t>
            </a:r>
          </a:p>
          <a:p>
            <a:pPr marL="0" lvl="2">
              <a:buNone/>
            </a:pPr>
            <a:endParaRPr lang="pt-BR" sz="1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2">
              <a:buNone/>
            </a:pPr>
            <a:endParaRPr lang="pt-BR" sz="1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2">
              <a:buNone/>
            </a:pPr>
            <a:r>
              <a:rPr lang="pt-BR" sz="31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D5</a:t>
            </a:r>
            <a:r>
              <a:rPr lang="pt-BR" sz="3100" b="1" baseline="-25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16</a:t>
            </a:r>
            <a:r>
              <a:rPr lang="pt-BR" sz="31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3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 </a:t>
            </a:r>
            <a:endParaRPr lang="pt-BR" sz="31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2">
              <a:buNone/>
            </a:pPr>
            <a:endParaRPr lang="pt-BR" sz="31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2">
              <a:buNone/>
            </a:pPr>
            <a:r>
              <a:rPr lang="pt-BR" sz="31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Dx16</a:t>
            </a:r>
            <a:r>
              <a:rPr lang="pt-BR" sz="3100" baseline="30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pt-BR" sz="31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3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+ 5x16</a:t>
            </a:r>
            <a:r>
              <a:rPr lang="pt-BR" sz="3100" baseline="30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pt-BR" sz="3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= 213</a:t>
            </a:r>
          </a:p>
          <a:p>
            <a:pPr marL="0" lvl="2">
              <a:buNone/>
            </a:pPr>
            <a:endParaRPr lang="pt-BR" sz="1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2">
              <a:buNone/>
            </a:pPr>
            <a:r>
              <a:rPr lang="pt-BR" sz="31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514</a:t>
            </a:r>
            <a:r>
              <a:rPr lang="pt-BR" sz="3100" b="1" baseline="-25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pt-BR" sz="3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 </a:t>
            </a:r>
            <a:endParaRPr lang="pt-BR" sz="31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2">
              <a:buNone/>
            </a:pPr>
            <a:endParaRPr lang="pt-BR" sz="31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2">
              <a:buNone/>
            </a:pPr>
            <a:r>
              <a:rPr lang="pt-BR" sz="31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5x7</a:t>
            </a:r>
            <a:r>
              <a:rPr lang="pt-BR" sz="3100" baseline="30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2 </a:t>
            </a:r>
            <a:r>
              <a:rPr lang="pt-BR" sz="3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+ 1x7</a:t>
            </a:r>
            <a:r>
              <a:rPr lang="pt-BR" sz="3100" baseline="30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pt-BR" sz="3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+4x7</a:t>
            </a:r>
            <a:r>
              <a:rPr lang="pt-BR" sz="3100" baseline="30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pt-BR" sz="3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 256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pt-BR" sz="36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2"/>
            <a:endParaRPr lang="pt-BR" sz="2600" dirty="0" smtClean="0">
              <a:solidFill>
                <a:srgbClr val="002060"/>
              </a:solidFill>
            </a:endParaRPr>
          </a:p>
        </p:txBody>
      </p:sp>
      <p:cxnSp>
        <p:nvCxnSpPr>
          <p:cNvPr id="8" name="Conector em curva 7"/>
          <p:cNvCxnSpPr/>
          <p:nvPr/>
        </p:nvCxnSpPr>
        <p:spPr>
          <a:xfrm rot="5400000">
            <a:off x="219383" y="3044949"/>
            <a:ext cx="531321" cy="63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em curva 14"/>
          <p:cNvCxnSpPr/>
          <p:nvPr/>
        </p:nvCxnSpPr>
        <p:spPr>
          <a:xfrm rot="16200000" flipH="1">
            <a:off x="789108" y="2660900"/>
            <a:ext cx="460860" cy="768100"/>
          </a:xfrm>
          <a:prstGeom prst="curvedConnector3">
            <a:avLst>
              <a:gd name="adj1" fmla="val 618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em curva 23"/>
          <p:cNvCxnSpPr/>
          <p:nvPr/>
        </p:nvCxnSpPr>
        <p:spPr>
          <a:xfrm rot="16200000" flipH="1">
            <a:off x="1307576" y="2257647"/>
            <a:ext cx="499265" cy="1536200"/>
          </a:xfrm>
          <a:prstGeom prst="curvedConnector3">
            <a:avLst>
              <a:gd name="adj1" fmla="val 554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em curva 28"/>
          <p:cNvCxnSpPr/>
          <p:nvPr/>
        </p:nvCxnSpPr>
        <p:spPr>
          <a:xfrm rot="16200000" flipH="1">
            <a:off x="1883650" y="1912002"/>
            <a:ext cx="537670" cy="2265895"/>
          </a:xfrm>
          <a:prstGeom prst="curvedConnector3">
            <a:avLst>
              <a:gd name="adj1" fmla="val 373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em curva 49"/>
          <p:cNvCxnSpPr/>
          <p:nvPr/>
        </p:nvCxnSpPr>
        <p:spPr>
          <a:xfrm rot="5400000">
            <a:off x="232236" y="4408327"/>
            <a:ext cx="499265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/>
          <p:nvPr/>
        </p:nvCxnSpPr>
        <p:spPr>
          <a:xfrm rot="16200000" flipH="1">
            <a:off x="923526" y="3928265"/>
            <a:ext cx="460860" cy="92172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em curva 59"/>
          <p:cNvCxnSpPr/>
          <p:nvPr/>
        </p:nvCxnSpPr>
        <p:spPr>
          <a:xfrm rot="5400000">
            <a:off x="232236" y="5637287"/>
            <a:ext cx="422455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em curva 66"/>
          <p:cNvCxnSpPr/>
          <p:nvPr/>
        </p:nvCxnSpPr>
        <p:spPr>
          <a:xfrm rot="16200000" flipH="1">
            <a:off x="808310" y="5253237"/>
            <a:ext cx="460860" cy="80650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em curva 71"/>
          <p:cNvCxnSpPr/>
          <p:nvPr/>
        </p:nvCxnSpPr>
        <p:spPr>
          <a:xfrm rot="16200000" flipH="1">
            <a:off x="1307575" y="4945997"/>
            <a:ext cx="460860" cy="1420985"/>
          </a:xfrm>
          <a:prstGeom prst="curvedConnector3">
            <a:avLst>
              <a:gd name="adj1" fmla="val 381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2"/>
          <p:cNvGrpSpPr/>
          <p:nvPr/>
        </p:nvGrpSpPr>
        <p:grpSpPr>
          <a:xfrm>
            <a:off x="228600" y="1143000"/>
            <a:ext cx="8001000" cy="685800"/>
            <a:chOff x="762000" y="1245405"/>
            <a:chExt cx="8001000" cy="685800"/>
          </a:xfrm>
        </p:grpSpPr>
        <p:sp>
          <p:nvSpPr>
            <p:cNvPr id="16" name="Retângulo de cantos arredondados 15"/>
            <p:cNvSpPr/>
            <p:nvPr/>
          </p:nvSpPr>
          <p:spPr>
            <a:xfrm>
              <a:off x="762000" y="1245405"/>
              <a:ext cx="8001000" cy="6858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002060"/>
                </a:solidFill>
              </a:endParaRP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838200" y="1301007"/>
              <a:ext cx="7843135" cy="55399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a = </a:t>
              </a:r>
              <a:r>
                <a:rPr lang="pt-BR" sz="3000" dirty="0" err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X</a:t>
              </a:r>
              <a:r>
                <a:rPr lang="pt-BR" sz="3000" baseline="-20000" dirty="0" err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pt-BR" sz="3000" baseline="-20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-1</a:t>
              </a:r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.</a:t>
              </a:r>
              <a:r>
                <a:rPr lang="pt-BR" sz="3000" dirty="0" err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B</a:t>
              </a:r>
              <a:r>
                <a:rPr lang="pt-BR" sz="3000" baseline="20000" dirty="0" err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pt-BR" sz="3000" baseline="20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-1 </a:t>
              </a:r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+ </a:t>
              </a:r>
              <a:r>
                <a:rPr lang="pt-BR" sz="3000" dirty="0" err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X</a:t>
              </a:r>
              <a:r>
                <a:rPr lang="pt-BR" sz="3000" baseline="-20000" dirty="0" err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pt-BR" sz="3000" baseline="-20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-2</a:t>
              </a:r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.</a:t>
              </a:r>
              <a:r>
                <a:rPr lang="pt-BR" sz="3000" dirty="0" err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B</a:t>
              </a:r>
              <a:r>
                <a:rPr lang="pt-BR" sz="3000" baseline="20000" dirty="0" err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pt-BR" sz="3000" baseline="20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-2</a:t>
              </a:r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 + ... + X</a:t>
              </a:r>
              <a:r>
                <a:rPr lang="pt-BR" sz="3000" baseline="-20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.B</a:t>
              </a:r>
              <a:r>
                <a:rPr lang="pt-BR" sz="3000" baseline="20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 + X</a:t>
              </a:r>
              <a:r>
                <a:rPr lang="pt-BR" sz="3000" baseline="-20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1</a:t>
              </a:r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.B+X</a:t>
              </a:r>
              <a:r>
                <a:rPr lang="pt-BR" sz="3000" baseline="-20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0</a:t>
              </a:r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pt-BR" sz="3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687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2514599"/>
            <a:ext cx="8686800" cy="3917731"/>
          </a:xfrm>
        </p:spPr>
        <p:txBody>
          <a:bodyPr>
            <a:normAutofit fontScale="92500" lnSpcReduction="20000"/>
          </a:bodyPr>
          <a:lstStyle/>
          <a:p>
            <a:pPr marL="0" lvl="2">
              <a:buNone/>
            </a:pPr>
            <a:r>
              <a:rPr lang="pt-BR" sz="39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101010001</a:t>
            </a:r>
            <a:r>
              <a:rPr lang="pt-BR" sz="3900" baseline="-25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pt-BR" sz="39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=</a:t>
            </a:r>
          </a:p>
          <a:p>
            <a:pPr marL="0" lvl="2">
              <a:buNone/>
            </a:pPr>
            <a:endParaRPr lang="pt-BR" sz="39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2">
              <a:buNone/>
            </a:pPr>
            <a:r>
              <a:rPr lang="pt-BR" sz="39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1011101</a:t>
            </a:r>
            <a:r>
              <a:rPr lang="pt-BR" sz="3900" baseline="-25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pt-BR" sz="39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= </a:t>
            </a:r>
          </a:p>
          <a:p>
            <a:pPr marL="0" lvl="2">
              <a:buNone/>
            </a:pPr>
            <a:endParaRPr lang="pt-BR" sz="39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2">
              <a:buNone/>
            </a:pPr>
            <a:r>
              <a:rPr lang="pt-BR" sz="39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AB3D</a:t>
            </a:r>
            <a:r>
              <a:rPr lang="pt-BR" sz="3900" baseline="-25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16</a:t>
            </a:r>
            <a:r>
              <a:rPr lang="pt-BR" sz="39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= </a:t>
            </a:r>
          </a:p>
          <a:p>
            <a:pPr marL="0" lvl="2">
              <a:buNone/>
            </a:pPr>
            <a:endParaRPr lang="pt-BR" sz="39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2">
              <a:buNone/>
            </a:pPr>
            <a:r>
              <a:rPr lang="pt-BR" sz="39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56741</a:t>
            </a:r>
            <a:r>
              <a:rPr lang="pt-BR" sz="3900" baseline="-25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pt-BR" sz="39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 </a:t>
            </a:r>
          </a:p>
          <a:p>
            <a:pPr marL="0" lvl="2">
              <a:buNone/>
            </a:pPr>
            <a:endParaRPr lang="pt-BR" sz="2600" dirty="0" smtClean="0"/>
          </a:p>
          <a:p>
            <a:pPr marL="0" lvl="2">
              <a:buNone/>
            </a:pPr>
            <a:endParaRPr lang="pt-BR" sz="2600" baseline="20000" dirty="0" smtClean="0"/>
          </a:p>
          <a:p>
            <a:pPr marL="0" lvl="2">
              <a:buNone/>
            </a:pPr>
            <a:endParaRPr lang="pt-BR" sz="2600" dirty="0" smtClean="0"/>
          </a:p>
          <a:p>
            <a:pPr lvl="2">
              <a:buNone/>
            </a:pPr>
            <a:endParaRPr lang="pt-BR" sz="2600" dirty="0" smtClean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04800" y="11430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228600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</a:pPr>
            <a:r>
              <a:rPr lang="pt-BR" sz="3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Transforme para a base decimal os seguintes valores na sua respectiva base:</a:t>
            </a:r>
          </a:p>
        </p:txBody>
      </p:sp>
    </p:spTree>
    <p:extLst>
      <p:ext uri="{BB962C8B-B14F-4D97-AF65-F5344CB8AC3E}">
        <p14:creationId xmlns:p14="http://schemas.microsoft.com/office/powerpoint/2010/main" val="54895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086600" cy="1143000"/>
          </a:xfrm>
        </p:spPr>
        <p:txBody>
          <a:bodyPr/>
          <a:lstStyle/>
          <a:p>
            <a:r>
              <a:rPr lang="pt-BR" dirty="0" smtClean="0"/>
              <a:t>Visão Geral da Aula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1447800" y="1905000"/>
            <a:ext cx="6553200" cy="99060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500" dirty="0" smtClean="0">
                <a:solidFill>
                  <a:schemeClr val="bg2">
                    <a:lumMod val="10000"/>
                  </a:schemeClr>
                </a:solidFill>
              </a:rPr>
              <a:t>Apresentação da disciplina</a:t>
            </a:r>
          </a:p>
          <a:p>
            <a:pPr algn="ctr"/>
            <a:r>
              <a:rPr lang="pt-BR" sz="3500" dirty="0" smtClean="0">
                <a:solidFill>
                  <a:schemeClr val="bg2">
                    <a:lumMod val="10000"/>
                  </a:schemeClr>
                </a:solidFill>
              </a:rPr>
              <a:t>Plano de ensino</a:t>
            </a:r>
            <a:endParaRPr lang="pt-BR" sz="35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1447800" y="3048000"/>
            <a:ext cx="6553200" cy="76200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500" dirty="0" smtClean="0">
                <a:solidFill>
                  <a:schemeClr val="bg2">
                    <a:lumMod val="10000"/>
                  </a:schemeClr>
                </a:solidFill>
              </a:rPr>
              <a:t>Avaliação da disciplina</a:t>
            </a:r>
            <a:endParaRPr lang="pt-BR" sz="35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1447800" y="3962400"/>
            <a:ext cx="6553200" cy="114300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500" dirty="0" smtClean="0">
                <a:solidFill>
                  <a:schemeClr val="bg2">
                    <a:lumMod val="10000"/>
                  </a:schemeClr>
                </a:solidFill>
              </a:rPr>
              <a:t>Introdução a </a:t>
            </a:r>
            <a:r>
              <a:rPr lang="pt-BR" sz="3500" dirty="0">
                <a:solidFill>
                  <a:schemeClr val="bg2">
                    <a:lumMod val="10000"/>
                  </a:schemeClr>
                </a:solidFill>
              </a:rPr>
              <a:t>Técnicas Digitais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533400" y="1905000"/>
            <a:ext cx="914400" cy="990600"/>
          </a:xfrm>
          <a:prstGeom prst="roundRect">
            <a:avLst/>
          </a:prstGeom>
          <a:solidFill>
            <a:srgbClr val="FF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500" dirty="0" smtClean="0"/>
              <a:t>1</a:t>
            </a:r>
            <a:endParaRPr lang="pt-BR" sz="35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914400" y="25146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533400" y="3048000"/>
            <a:ext cx="914400" cy="762000"/>
          </a:xfrm>
          <a:prstGeom prst="roundRect">
            <a:avLst/>
          </a:prstGeom>
          <a:solidFill>
            <a:srgbClr val="99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500" dirty="0" smtClean="0"/>
              <a:t>2</a:t>
            </a:r>
            <a:endParaRPr lang="pt-BR" sz="3500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33400" y="3962400"/>
            <a:ext cx="914400" cy="1143000"/>
          </a:xfrm>
          <a:prstGeom prst="roundRect">
            <a:avLst/>
          </a:prstGeo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5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2374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2514600"/>
            <a:ext cx="8686800" cy="4012324"/>
          </a:xfrm>
        </p:spPr>
        <p:txBody>
          <a:bodyPr>
            <a:normAutofit/>
          </a:bodyPr>
          <a:lstStyle/>
          <a:p>
            <a:pPr marL="0" lvl="2">
              <a:buNone/>
            </a:pPr>
            <a:r>
              <a:rPr lang="pt-BR" sz="27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101010001</a:t>
            </a:r>
            <a:r>
              <a:rPr lang="pt-BR" sz="2700" baseline="-25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pt-BR" sz="27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= 337</a:t>
            </a:r>
          </a:p>
          <a:p>
            <a:pPr marL="0" lvl="2">
              <a:buNone/>
            </a:pPr>
            <a:endParaRPr lang="pt-BR" sz="27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2">
              <a:buNone/>
            </a:pPr>
            <a:r>
              <a:rPr lang="pt-BR" sz="27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1011101</a:t>
            </a:r>
            <a:r>
              <a:rPr lang="pt-BR" sz="2700" baseline="-25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pt-BR" sz="27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= 93</a:t>
            </a:r>
          </a:p>
          <a:p>
            <a:pPr marL="0" lvl="2">
              <a:buNone/>
            </a:pPr>
            <a:endParaRPr lang="pt-BR" sz="27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2">
              <a:buNone/>
            </a:pPr>
            <a:r>
              <a:rPr lang="pt-BR" sz="27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AB3D</a:t>
            </a:r>
            <a:r>
              <a:rPr lang="pt-BR" sz="2700" baseline="-25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16</a:t>
            </a:r>
            <a:r>
              <a:rPr lang="pt-BR" sz="27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= 43837</a:t>
            </a:r>
          </a:p>
          <a:p>
            <a:pPr marL="0" lvl="2">
              <a:buNone/>
            </a:pPr>
            <a:endParaRPr lang="pt-BR" sz="27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2">
              <a:buNone/>
            </a:pPr>
            <a:r>
              <a:rPr lang="pt-BR" sz="27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56741</a:t>
            </a:r>
            <a:r>
              <a:rPr lang="pt-BR" sz="2700" baseline="-25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pt-BR" sz="27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 24033</a:t>
            </a:r>
          </a:p>
          <a:p>
            <a:pPr marL="0" lvl="2">
              <a:buNone/>
            </a:pPr>
            <a:endParaRPr lang="pt-BR" sz="2600" dirty="0" smtClean="0"/>
          </a:p>
          <a:p>
            <a:pPr marL="0" lvl="2">
              <a:buNone/>
            </a:pPr>
            <a:endParaRPr lang="pt-BR" sz="2600" baseline="20000" dirty="0" smtClean="0"/>
          </a:p>
          <a:p>
            <a:pPr marL="0" lvl="2">
              <a:buNone/>
            </a:pPr>
            <a:endParaRPr lang="pt-BR" sz="2600" dirty="0" smtClean="0"/>
          </a:p>
          <a:p>
            <a:pPr lvl="2">
              <a:buNone/>
            </a:pPr>
            <a:endParaRPr lang="pt-BR" sz="2600" dirty="0" smtClean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04800" y="1143000"/>
            <a:ext cx="807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Transforme para a base decimal os seguintes valores na sua respectiva base:</a:t>
            </a:r>
          </a:p>
        </p:txBody>
      </p:sp>
    </p:spTree>
    <p:extLst>
      <p:ext uri="{BB962C8B-B14F-4D97-AF65-F5344CB8AC3E}">
        <p14:creationId xmlns:p14="http://schemas.microsoft.com/office/powerpoint/2010/main" val="103662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Conversão de Bases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724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3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Métodos </a:t>
            </a:r>
            <a:r>
              <a:rPr lang="pt-BR" sz="3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mais utilizados</a:t>
            </a:r>
            <a:r>
              <a:rPr lang="pt-BR" sz="3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pt-BR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Método Polinomial:  </a:t>
            </a:r>
          </a:p>
          <a:p>
            <a:pPr marL="914400" lvl="2" indent="0">
              <a:buNone/>
            </a:pPr>
            <a:r>
              <a:rPr lang="pt-BR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de qualquer base para a base decimal</a:t>
            </a:r>
          </a:p>
          <a:p>
            <a:pPr lvl="1">
              <a:buFont typeface="Wingdings" pitchFamily="2" charset="2"/>
              <a:buChar char="Ø"/>
            </a:pPr>
            <a:r>
              <a:rPr lang="pt-B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Método de Subtrações</a:t>
            </a:r>
          </a:p>
          <a:p>
            <a:pPr marL="914400" lvl="2" indent="0">
              <a:buNone/>
            </a:pPr>
            <a:r>
              <a:rPr lang="pt-BR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 base decimal para qualquer base</a:t>
            </a:r>
            <a:endParaRPr lang="pt-BR" sz="32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pt-BR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Método das Divisões</a:t>
            </a:r>
          </a:p>
          <a:p>
            <a:pPr marL="457200" lvl="1" indent="0">
              <a:buNone/>
            </a:pPr>
            <a:r>
              <a:rPr lang="pt-BR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da base decimal para qualquer base</a:t>
            </a:r>
            <a:endParaRPr lang="pt-BR" sz="32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pt-BR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Método da Substituição Direta</a:t>
            </a:r>
          </a:p>
          <a:p>
            <a:pPr marL="457200" lvl="1" indent="0">
              <a:buNone/>
            </a:pPr>
            <a:r>
              <a:rPr lang="pt-BR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apenas </a:t>
            </a:r>
            <a:r>
              <a:rPr lang="pt-BR" sz="28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entre </a:t>
            </a:r>
            <a:r>
              <a:rPr lang="pt-BR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bases potencias </a:t>
            </a:r>
            <a:r>
              <a:rPr lang="pt-BR" sz="28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inteiras entre si</a:t>
            </a:r>
          </a:p>
          <a:p>
            <a:pPr marL="457200" lvl="1" indent="0">
              <a:buNone/>
            </a:pP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35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Conversão de Bases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724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3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Métodos </a:t>
            </a:r>
            <a:r>
              <a:rPr lang="pt-BR" sz="3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mais utilizados</a:t>
            </a:r>
            <a:r>
              <a:rPr lang="pt-BR" sz="3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pt-BR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Método Polinomial:  </a:t>
            </a:r>
          </a:p>
          <a:p>
            <a:pPr marL="914400" lvl="2" indent="0">
              <a:buNone/>
            </a:pPr>
            <a:r>
              <a:rPr lang="pt-BR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de qualquer base para a base decimal</a:t>
            </a:r>
          </a:p>
          <a:p>
            <a:pPr lvl="1">
              <a:buFont typeface="Wingdings" pitchFamily="2" charset="2"/>
              <a:buChar char="Ø"/>
            </a:pPr>
            <a:r>
              <a:rPr lang="pt-BR" sz="3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Método de Subtrações</a:t>
            </a:r>
          </a:p>
          <a:p>
            <a:pPr marL="914400" lvl="2" indent="0">
              <a:buNone/>
            </a:pPr>
            <a:r>
              <a:rPr lang="pt-BR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 base decimal para qualquer base</a:t>
            </a:r>
            <a:endParaRPr lang="pt-BR" sz="32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pt-B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Método das Divisões</a:t>
            </a:r>
          </a:p>
          <a:p>
            <a:pPr marL="457200" lvl="1" indent="0">
              <a:buNone/>
            </a:pPr>
            <a:r>
              <a:rPr lang="pt-BR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da base decimal para qualquer base</a:t>
            </a:r>
            <a:endParaRPr lang="pt-BR" sz="32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pt-BR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Método da Substituição Direta</a:t>
            </a:r>
          </a:p>
          <a:p>
            <a:pPr marL="457200" lvl="1" indent="0">
              <a:buNone/>
            </a:pPr>
            <a:r>
              <a:rPr lang="pt-BR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apenas </a:t>
            </a:r>
            <a:r>
              <a:rPr lang="pt-BR" sz="28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entre </a:t>
            </a:r>
            <a:r>
              <a:rPr lang="pt-BR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bases potencias </a:t>
            </a:r>
            <a:r>
              <a:rPr lang="pt-BR" sz="28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inteiras entre si</a:t>
            </a:r>
          </a:p>
          <a:p>
            <a:pPr marL="457200" lvl="1" indent="0">
              <a:buNone/>
            </a:pP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97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83931" y="1035269"/>
            <a:ext cx="853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3000" dirty="0" smtClean="0">
                <a:latin typeface="Times New Roman" pitchFamily="18" charset="0"/>
                <a:cs typeface="Times New Roman" pitchFamily="18" charset="0"/>
              </a:rPr>
              <a:t>Converter um número decimal para binário:</a:t>
            </a:r>
          </a:p>
          <a:p>
            <a:r>
              <a:rPr lang="pt-BR" sz="3000" dirty="0" smtClean="0">
                <a:latin typeface="Times New Roman" pitchFamily="18" charset="0"/>
                <a:cs typeface="Times New Roman" pitchFamily="18" charset="0"/>
              </a:rPr>
              <a:t>O número é dividido pela nova base e o resto da divisão forma o algarismo mais à direita do resultado</a:t>
            </a:r>
          </a:p>
          <a:p>
            <a:endParaRPr lang="pt-BR" sz="3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3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pt-BR" sz="3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s://e8wssa.bn1301.livefilestore.com/y2mDOdETrrTemPT5esvJwR4_2R8NPb8yYdQSZDQZCXJtRjCFAIaMn3vyVfTpnglKLYv8ERDr9SvM-Ns3j50Qxb5XiCGFFZjv026vf3H1vSKqPoQLRlOjB1PPdEv2pbbHApP/image%5b5%5d%20475E4EE4.png?rdrts=688348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23" y="3146479"/>
            <a:ext cx="2686050" cy="24860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xtLst/>
        </p:spPr>
      </p:pic>
      <p:sp>
        <p:nvSpPr>
          <p:cNvPr id="3" name="Retângulo 2"/>
          <p:cNvSpPr/>
          <p:nvPr/>
        </p:nvSpPr>
        <p:spPr>
          <a:xfrm>
            <a:off x="4997672" y="3087861"/>
            <a:ext cx="356300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dirty="0" smtClean="0">
                <a:latin typeface="Times New Roman" pitchFamily="18" charset="0"/>
                <a:cs typeface="Times New Roman" pitchFamily="18" charset="0"/>
              </a:rPr>
              <a:t>Exemplo:</a:t>
            </a:r>
          </a:p>
          <a:p>
            <a:r>
              <a:rPr lang="pt-BR" sz="2500" dirty="0" smtClean="0">
                <a:latin typeface="Times New Roman" pitchFamily="18" charset="0"/>
                <a:cs typeface="Times New Roman" pitchFamily="18" charset="0"/>
              </a:rPr>
              <a:t>53 para binário</a:t>
            </a:r>
            <a:endParaRPr lang="pt-BR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pt-BR" dirty="0" smtClean="0">
                <a:solidFill>
                  <a:srgbClr val="C00000"/>
                </a:solidFill>
              </a:rPr>
              <a:t>Método das Divisões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181528" y="4819710"/>
            <a:ext cx="0" cy="381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81528" y="5200710"/>
            <a:ext cx="4381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05168" y="48006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2</a:t>
            </a:r>
            <a:endParaRPr lang="pt-BR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284718" y="52332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0</a:t>
            </a:r>
            <a:endParaRPr lang="pt-BR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667000" y="529445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1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602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83931" y="1035269"/>
            <a:ext cx="853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3000" dirty="0" smtClean="0">
                <a:latin typeface="Times New Roman" pitchFamily="18" charset="0"/>
                <a:cs typeface="Times New Roman" pitchFamily="18" charset="0"/>
              </a:rPr>
              <a:t>Converter um número decimal para binário:</a:t>
            </a:r>
          </a:p>
          <a:p>
            <a:r>
              <a:rPr lang="pt-BR" sz="3000" dirty="0" smtClean="0">
                <a:latin typeface="Times New Roman" pitchFamily="18" charset="0"/>
                <a:cs typeface="Times New Roman" pitchFamily="18" charset="0"/>
              </a:rPr>
              <a:t>O número é dividido pela nova base e o resto da divisão forma o algarismo mais à direita do resultado.</a:t>
            </a:r>
          </a:p>
          <a:p>
            <a:r>
              <a:rPr lang="pt-BR" sz="3000" dirty="0" smtClean="0">
                <a:latin typeface="Times New Roman" pitchFamily="18" charset="0"/>
                <a:cs typeface="Times New Roman" pitchFamily="18" charset="0"/>
              </a:rPr>
              <a:t>O processo termina quando o quociente for 0.</a:t>
            </a:r>
          </a:p>
          <a:p>
            <a:endParaRPr lang="pt-BR" sz="3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3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pt-BR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903076" y="6152346"/>
            <a:ext cx="2385589" cy="4770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2500"/>
            </a:lvl1pPr>
          </a:lstStyle>
          <a:p>
            <a:r>
              <a:rPr lang="pt-BR" dirty="0"/>
              <a:t>Binário = 110101</a:t>
            </a:r>
          </a:p>
        </p:txBody>
      </p:sp>
      <p:pic>
        <p:nvPicPr>
          <p:cNvPr id="1026" name="Picture 2" descr="https://e8wssa.bn1301.livefilestore.com/y2mDOdETrrTemPT5esvJwR4_2R8NPb8yYdQSZDQZCXJtRjCFAIaMn3vyVfTpnglKLYv8ERDr9SvM-Ns3j50Qxb5XiCGFFZjv026vf3H1vSKqPoQLRlOjB1PPdEv2pbbHApP/image%5b5%5d%20475E4EE4.png?rdrts=688348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31828"/>
            <a:ext cx="2686050" cy="24860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xtLst/>
        </p:spPr>
      </p:pic>
      <p:sp>
        <p:nvSpPr>
          <p:cNvPr id="3" name="Retângulo 2"/>
          <p:cNvSpPr/>
          <p:nvPr/>
        </p:nvSpPr>
        <p:spPr>
          <a:xfrm>
            <a:off x="4997672" y="3619804"/>
            <a:ext cx="356300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dirty="0">
                <a:latin typeface="Times New Roman" pitchFamily="18" charset="0"/>
                <a:cs typeface="Times New Roman" pitchFamily="18" charset="0"/>
              </a:rPr>
              <a:t>53 / 2 = 26, resta 1</a:t>
            </a:r>
          </a:p>
          <a:p>
            <a:r>
              <a:rPr lang="pt-BR" sz="2500" dirty="0">
                <a:latin typeface="Times New Roman" pitchFamily="18" charset="0"/>
                <a:cs typeface="Times New Roman" pitchFamily="18" charset="0"/>
              </a:rPr>
              <a:t>26 / 2 = 13, resta 0</a:t>
            </a:r>
          </a:p>
          <a:p>
            <a:r>
              <a:rPr lang="pt-BR" sz="2500" dirty="0">
                <a:latin typeface="Times New Roman" pitchFamily="18" charset="0"/>
                <a:cs typeface="Times New Roman" pitchFamily="18" charset="0"/>
              </a:rPr>
              <a:t>13 / 2 = 6, resta 1</a:t>
            </a:r>
          </a:p>
          <a:p>
            <a:r>
              <a:rPr lang="pt-BR" sz="2500" dirty="0">
                <a:latin typeface="Times New Roman" pitchFamily="18" charset="0"/>
                <a:cs typeface="Times New Roman" pitchFamily="18" charset="0"/>
              </a:rPr>
              <a:t>6 / 2 = 3, resta 0</a:t>
            </a:r>
          </a:p>
          <a:p>
            <a:r>
              <a:rPr lang="pt-BR" sz="2500" dirty="0">
                <a:latin typeface="Times New Roman" pitchFamily="18" charset="0"/>
                <a:cs typeface="Times New Roman" pitchFamily="18" charset="0"/>
              </a:rPr>
              <a:t>3 / 2 = 1, resta 1</a:t>
            </a:r>
          </a:p>
          <a:p>
            <a:r>
              <a:rPr lang="pt-BR" sz="2500" dirty="0">
                <a:latin typeface="Times New Roman" pitchFamily="18" charset="0"/>
                <a:cs typeface="Times New Roman" pitchFamily="18" charset="0"/>
              </a:rPr>
              <a:t>1 / 2 = 0, resta 1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rgbClr val="C00000"/>
                </a:solidFill>
              </a:rPr>
              <a:t>Método das Divisões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143250" y="5410200"/>
            <a:ext cx="0" cy="381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143250" y="5791200"/>
            <a:ext cx="4381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66890" y="53910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2</a:t>
            </a:r>
            <a:endParaRPr lang="pt-BR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246440" y="582369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0</a:t>
            </a:r>
            <a:endParaRPr lang="pt-B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628722" y="58849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1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7069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pt-BR" dirty="0" smtClean="0">
                <a:solidFill>
                  <a:srgbClr val="C00000"/>
                </a:solidFill>
              </a:rPr>
              <a:t>Método das Divisões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2248" y="1195457"/>
            <a:ext cx="8229600" cy="4816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Consiste em dividir sucessivamente o número em decimal pelo quociente da base desejada.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38" y="2430470"/>
            <a:ext cx="7275360" cy="4147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10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pt-BR" dirty="0" smtClean="0">
                <a:solidFill>
                  <a:srgbClr val="C00000"/>
                </a:solidFill>
              </a:rPr>
              <a:t>Método das Divisões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0717" y="1226988"/>
            <a:ext cx="8229600" cy="4816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Consiste em dividir sucessivamente o número em decimal pelo quociente da base desejada.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2055" y="2468875"/>
            <a:ext cx="5086350" cy="4134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1735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pt-BR" dirty="0" smtClean="0">
                <a:solidFill>
                  <a:srgbClr val="C00000"/>
                </a:solidFill>
              </a:rPr>
              <a:t>Exercícios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99545" y="1066800"/>
            <a:ext cx="884445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1) Converter para a base decimal os seguintes números:</a:t>
            </a:r>
          </a:p>
          <a:p>
            <a:pPr marL="514350" indent="-514350">
              <a:buAutoNum type="alphaLcParenR"/>
            </a:pP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101010</a:t>
            </a:r>
            <a:r>
              <a:rPr lang="pt-BR" sz="3200" baseline="-25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514350" indent="-514350">
              <a:buAutoNum type="alphaLcParenR"/>
            </a:pP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1010</a:t>
            </a:r>
            <a:r>
              <a:rPr lang="pt-BR" sz="3200" baseline="-25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marL="514350" indent="-514350">
              <a:buAutoNum type="alphaLcParenR"/>
            </a:pP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1021</a:t>
            </a:r>
            <a:r>
              <a:rPr lang="pt-BR" sz="3200" baseline="-25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marL="514350" indent="-514350">
              <a:buAutoNum type="alphaLcParenR"/>
            </a:pP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1025</a:t>
            </a:r>
            <a:r>
              <a:rPr lang="pt-BR" sz="3200" baseline="-25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 marL="514350" indent="-514350">
              <a:buAutoNum type="alphaLcParenR"/>
            </a:pP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2165</a:t>
            </a:r>
            <a:r>
              <a:rPr lang="pt-BR" sz="3200" baseline="-25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 marL="514350" indent="-514350">
              <a:buAutoNum type="alphaLcParenR"/>
            </a:pP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1FA2</a:t>
            </a:r>
            <a:r>
              <a:rPr lang="pt-BR" sz="3200" baseline="-25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  <a:p>
            <a:pPr marL="514350" indent="-514350">
              <a:buAutoNum type="alphaLcParenR"/>
            </a:pP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E1A</a:t>
            </a:r>
            <a:r>
              <a:rPr lang="pt-BR" sz="3200" baseline="-25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  <a:p>
            <a:pPr marL="514350" indent="-514350">
              <a:buAutoNum type="alphaLcParenR"/>
            </a:pP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707</a:t>
            </a:r>
            <a:r>
              <a:rPr lang="pt-BR" sz="3200" baseline="-25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endParaRPr lang="pt-BR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pt-BR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92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pt-BR" dirty="0" smtClean="0">
                <a:solidFill>
                  <a:srgbClr val="C00000"/>
                </a:solidFill>
              </a:rPr>
              <a:t>Exercícios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52248" y="1066800"/>
            <a:ext cx="8229600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2) Converta os seguintes números decimais para a base indicada utilizando os dois métodos para cada caso: o método das divisões e das subtrações:</a:t>
            </a:r>
          </a:p>
          <a:p>
            <a:pPr marL="514350" indent="-514350">
              <a:buAutoNum type="alphaLcParenR"/>
            </a:pP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96 para binária</a:t>
            </a:r>
            <a:endParaRPr lang="pt-BR" sz="3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lphaLcParenR"/>
            </a:pP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96 para a base </a:t>
            </a:r>
            <a:r>
              <a:rPr lang="pt-BR" sz="3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octal</a:t>
            </a:r>
            <a:endParaRPr lang="pt-BR" sz="3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lphaLcParenR"/>
            </a:pP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258 para a base hexadecimal</a:t>
            </a:r>
          </a:p>
          <a:p>
            <a:pPr marL="514350" indent="-514350">
              <a:buAutoNum type="alphaLcParenR"/>
            </a:pP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49 para a base 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binária</a:t>
            </a:r>
            <a:endParaRPr lang="pt-BR" sz="3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lphaLcParenR"/>
            </a:pP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57 para a base 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binária</a:t>
            </a:r>
            <a:endParaRPr lang="pt-BR" sz="3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lphaLcParenR"/>
            </a:pP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56 para a base binária</a:t>
            </a:r>
          </a:p>
          <a:p>
            <a:pPr marL="514350" indent="-514350">
              <a:buAutoNum type="alphaLcParenR"/>
            </a:pP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56 para a base hexadecimal</a:t>
            </a:r>
          </a:p>
          <a:p>
            <a:endParaRPr lang="pt-BR" sz="3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pt-BR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391400" cy="2438400"/>
          </a:xfrm>
        </p:spPr>
        <p:txBody>
          <a:bodyPr/>
          <a:lstStyle/>
          <a:p>
            <a:r>
              <a:rPr lang="pt-BR" sz="4800" b="1" dirty="0" smtClean="0">
                <a:solidFill>
                  <a:srgbClr val="C00000"/>
                </a:solidFill>
              </a:rPr>
              <a:t>Onde encontramos </a:t>
            </a:r>
            <a:br>
              <a:rPr lang="pt-BR" sz="4800" b="1" dirty="0" smtClean="0">
                <a:solidFill>
                  <a:srgbClr val="C00000"/>
                </a:solidFill>
              </a:rPr>
            </a:br>
            <a:r>
              <a:rPr lang="pt-BR" sz="4800" b="1" dirty="0" smtClean="0">
                <a:solidFill>
                  <a:srgbClr val="C00000"/>
                </a:solidFill>
              </a:rPr>
              <a:t>Eletrônica Digital?</a:t>
            </a:r>
            <a:br>
              <a:rPr lang="pt-BR" sz="4800" b="1" dirty="0" smtClean="0">
                <a:solidFill>
                  <a:srgbClr val="C00000"/>
                </a:solidFill>
              </a:rPr>
            </a:br>
            <a:r>
              <a:rPr lang="pt-BR" sz="4800" b="1" dirty="0" smtClean="0">
                <a:solidFill>
                  <a:srgbClr val="C00000"/>
                </a:solidFill>
              </a:rPr>
              <a:t>computadores</a:t>
            </a:r>
            <a:endParaRPr lang="pt-BR" sz="4800" b="1" dirty="0">
              <a:solidFill>
                <a:srgbClr val="C0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2743200"/>
            <a:ext cx="8458200" cy="4114800"/>
          </a:xfrm>
        </p:spPr>
        <p:txBody>
          <a:bodyPr>
            <a:normAutofit fontScale="92500" lnSpcReduction="10000"/>
          </a:bodyPr>
          <a:lstStyle/>
          <a:p>
            <a:r>
              <a:rPr lang="pt-BR" sz="3200" dirty="0" smtClean="0">
                <a:solidFill>
                  <a:srgbClr val="002060"/>
                </a:solidFill>
              </a:rPr>
              <a:t>Smartphones</a:t>
            </a:r>
          </a:p>
          <a:p>
            <a:r>
              <a:rPr lang="pt-BR" sz="3200" dirty="0" smtClean="0">
                <a:solidFill>
                  <a:srgbClr val="002060"/>
                </a:solidFill>
              </a:rPr>
              <a:t>Caixas eletrônicos</a:t>
            </a:r>
          </a:p>
          <a:p>
            <a:r>
              <a:rPr lang="pt-BR" sz="3200" dirty="0" smtClean="0">
                <a:solidFill>
                  <a:srgbClr val="002060"/>
                </a:solidFill>
              </a:rPr>
              <a:t>TVs digitais</a:t>
            </a:r>
          </a:p>
          <a:p>
            <a:r>
              <a:rPr lang="pt-BR" sz="3200" dirty="0" smtClean="0">
                <a:solidFill>
                  <a:srgbClr val="002060"/>
                </a:solidFill>
              </a:rPr>
              <a:t>Automóveis</a:t>
            </a:r>
          </a:p>
          <a:p>
            <a:r>
              <a:rPr lang="pt-BR" sz="3200" dirty="0" smtClean="0">
                <a:solidFill>
                  <a:srgbClr val="002060"/>
                </a:solidFill>
              </a:rPr>
              <a:t>Diversos aparelhos domésticos (geladeira, máquina de lavar...)</a:t>
            </a:r>
          </a:p>
          <a:p>
            <a:r>
              <a:rPr lang="pt-BR" sz="3200" dirty="0" smtClean="0">
                <a:solidFill>
                  <a:srgbClr val="002060"/>
                </a:solidFill>
              </a:rPr>
              <a:t>Diversas máquinas específicas na indústria</a:t>
            </a:r>
          </a:p>
          <a:p>
            <a:r>
              <a:rPr lang="pt-BR" sz="3200" dirty="0" smtClean="0">
                <a:solidFill>
                  <a:srgbClr val="002060"/>
                </a:solidFill>
              </a:rPr>
              <a:t>Sistemas embarcados em geral</a:t>
            </a:r>
          </a:p>
          <a:p>
            <a:endParaRPr lang="pt-BR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02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Sistemas com Sinais analógicos e Digitais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6" descr="950330_01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971800"/>
            <a:ext cx="7772400" cy="2486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6917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Amostragem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Amostragem: processo de selecionar um valor de uma sinal analógico em tempo discreto</a:t>
            </a:r>
          </a:p>
          <a:p>
            <a:r>
              <a:rPr lang="pt-BR" dirty="0" smtClean="0"/>
              <a:t>Sinal Digital </a:t>
            </a:r>
            <a:endParaRPr lang="pt-BR" dirty="0"/>
          </a:p>
        </p:txBody>
      </p:sp>
      <p:pic>
        <p:nvPicPr>
          <p:cNvPr id="1026" name="Picture 2" descr="http://s3.amazonaws.com/magoo/ABAAAfI3YAC-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95600"/>
            <a:ext cx="5048250" cy="382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18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" y="2286000"/>
            <a:ext cx="8382000" cy="3276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pt-BR" sz="5000" dirty="0" smtClean="0">
                <a:solidFill>
                  <a:srgbClr val="C00000"/>
                </a:solidFill>
              </a:rPr>
              <a:t>Em sistemas eletrônicos Digitais, a base é o </a:t>
            </a:r>
            <a:r>
              <a:rPr lang="pt-BR" sz="5000" b="1" dirty="0" smtClean="0">
                <a:solidFill>
                  <a:srgbClr val="C00000"/>
                </a:solidFill>
              </a:rPr>
              <a:t>sistema binário.</a:t>
            </a:r>
          </a:p>
          <a:p>
            <a:endParaRPr lang="pt-BR" sz="5000" dirty="0" smtClean="0">
              <a:solidFill>
                <a:srgbClr val="C00000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4600" spc="-1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0650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sistemas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Decimal</a:t>
            </a:r>
          </a:p>
          <a:p>
            <a:r>
              <a:rPr lang="pt-BR" dirty="0" smtClean="0"/>
              <a:t>Binário</a:t>
            </a:r>
          </a:p>
          <a:p>
            <a:r>
              <a:rPr lang="pt-BR" dirty="0" smtClean="0"/>
              <a:t>Hexadecimal</a:t>
            </a:r>
          </a:p>
          <a:p>
            <a:r>
              <a:rPr lang="pt-BR" dirty="0" smtClean="0"/>
              <a:t>Octal</a:t>
            </a:r>
            <a:endParaRPr lang="pt-BR" dirty="0"/>
          </a:p>
        </p:txBody>
      </p:sp>
      <p:pic>
        <p:nvPicPr>
          <p:cNvPr id="4" name="Picture 7" descr="950330_01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3657600"/>
            <a:ext cx="4098925" cy="262720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879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" y="1371600"/>
            <a:ext cx="8382000" cy="4495800"/>
          </a:xfrm>
        </p:spPr>
        <p:txBody>
          <a:bodyPr>
            <a:normAutofit lnSpcReduction="10000"/>
          </a:bodyPr>
          <a:lstStyle/>
          <a:p>
            <a:r>
              <a:rPr lang="pt-BR" sz="3400" dirty="0" smtClean="0">
                <a:solidFill>
                  <a:srgbClr val="002060"/>
                </a:solidFill>
              </a:rPr>
              <a:t>Cada dígito do sistema binário é denominado </a:t>
            </a:r>
            <a:r>
              <a:rPr lang="pt-BR" sz="3400" b="1" dirty="0" smtClean="0">
                <a:solidFill>
                  <a:srgbClr val="FF0000"/>
                </a:solidFill>
              </a:rPr>
              <a:t>BIT</a:t>
            </a:r>
            <a:r>
              <a:rPr lang="pt-BR" sz="3400" dirty="0" smtClean="0">
                <a:solidFill>
                  <a:srgbClr val="002060"/>
                </a:solidFill>
              </a:rPr>
              <a:t> (</a:t>
            </a:r>
            <a:r>
              <a:rPr lang="pt-BR" sz="3400" dirty="0" err="1" smtClean="0">
                <a:solidFill>
                  <a:srgbClr val="002060"/>
                </a:solidFill>
              </a:rPr>
              <a:t>binary</a:t>
            </a:r>
            <a:r>
              <a:rPr lang="pt-BR" sz="3400" dirty="0" smtClean="0">
                <a:solidFill>
                  <a:srgbClr val="002060"/>
                </a:solidFill>
              </a:rPr>
              <a:t> </a:t>
            </a:r>
            <a:r>
              <a:rPr lang="pt-BR" sz="3400" dirty="0" err="1" smtClean="0">
                <a:solidFill>
                  <a:srgbClr val="002060"/>
                </a:solidFill>
              </a:rPr>
              <a:t>digit</a:t>
            </a:r>
            <a:r>
              <a:rPr lang="pt-BR" sz="3400" dirty="0" smtClean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endParaRPr lang="pt-BR" sz="3400" dirty="0" smtClean="0">
              <a:solidFill>
                <a:srgbClr val="002060"/>
              </a:solidFill>
            </a:endParaRPr>
          </a:p>
          <a:p>
            <a:r>
              <a:rPr lang="pt-BR" sz="3400" dirty="0" smtClean="0">
                <a:solidFill>
                  <a:srgbClr val="002060"/>
                </a:solidFill>
              </a:rPr>
              <a:t>Um quarteto (4) de bits é denominado de </a:t>
            </a:r>
            <a:r>
              <a:rPr lang="pt-BR" sz="3400" b="1" dirty="0" smtClean="0">
                <a:solidFill>
                  <a:srgbClr val="FF0000"/>
                </a:solidFill>
              </a:rPr>
              <a:t>NIBBLE</a:t>
            </a:r>
            <a:r>
              <a:rPr lang="pt-BR" sz="3400" dirty="0" smtClean="0">
                <a:solidFill>
                  <a:srgbClr val="002060"/>
                </a:solidFill>
              </a:rPr>
              <a:t>;</a:t>
            </a:r>
          </a:p>
          <a:p>
            <a:endParaRPr lang="pt-BR" sz="3400" dirty="0" smtClean="0">
              <a:solidFill>
                <a:srgbClr val="002060"/>
              </a:solidFill>
            </a:endParaRPr>
          </a:p>
          <a:p>
            <a:r>
              <a:rPr lang="pt-BR" sz="3400" dirty="0" smtClean="0">
                <a:solidFill>
                  <a:srgbClr val="002060"/>
                </a:solidFill>
              </a:rPr>
              <a:t>Um octeto (8) de bits é chamado de </a:t>
            </a:r>
            <a:r>
              <a:rPr lang="pt-BR" sz="3400" b="1" dirty="0" smtClean="0">
                <a:solidFill>
                  <a:srgbClr val="FF0000"/>
                </a:solidFill>
              </a:rPr>
              <a:t>BYTE</a:t>
            </a:r>
            <a:r>
              <a:rPr lang="pt-BR" sz="3400" dirty="0" smtClean="0">
                <a:solidFill>
                  <a:srgbClr val="002060"/>
                </a:solidFill>
              </a:rPr>
              <a:t>;</a:t>
            </a:r>
          </a:p>
          <a:p>
            <a:pPr marL="114300" indent="0">
              <a:buNone/>
            </a:pPr>
            <a:r>
              <a:rPr lang="pt-BR" sz="3000" dirty="0" smtClean="0">
                <a:solidFill>
                  <a:schemeClr val="bg1"/>
                </a:solidFill>
              </a:rPr>
              <a:t>0, 1, 2, 3, 4, 5, 6, 7, 8, 9, A, B, C, D, E, F.</a:t>
            </a:r>
          </a:p>
          <a:p>
            <a:endParaRPr lang="pt-BR" sz="3400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600" spc="-1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Sistema binário</a:t>
            </a:r>
          </a:p>
        </p:txBody>
      </p:sp>
    </p:spTree>
    <p:extLst>
      <p:ext uri="{BB962C8B-B14F-4D97-AF65-F5344CB8AC3E}">
        <p14:creationId xmlns:p14="http://schemas.microsoft.com/office/powerpoint/2010/main" val="219568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Representação de números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016000"/>
            <a:ext cx="8077200" cy="4421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9" descr="950330_01-0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5256784"/>
            <a:ext cx="2672399" cy="160121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964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1139</TotalTime>
  <Words>909</Words>
  <Application>Microsoft Office PowerPoint</Application>
  <PresentationFormat>Apresentação na tela (4:3)</PresentationFormat>
  <Paragraphs>275</Paragraphs>
  <Slides>28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</vt:lpstr>
      <vt:lpstr>Times New Roman</vt:lpstr>
      <vt:lpstr>Wingdings</vt:lpstr>
      <vt:lpstr>Adjacência</vt:lpstr>
      <vt:lpstr>Aula 1  Técnicas Digitais</vt:lpstr>
      <vt:lpstr>Visão Geral da Aula</vt:lpstr>
      <vt:lpstr>Onde encontramos  Eletrônica Digital? computadores</vt:lpstr>
      <vt:lpstr>Sistemas com Sinais analógicos e Digitais</vt:lpstr>
      <vt:lpstr>Amostragem </vt:lpstr>
      <vt:lpstr>Apresentação do PowerPoint</vt:lpstr>
      <vt:lpstr>Tipos de sistemas</vt:lpstr>
      <vt:lpstr>Apresentação do PowerPoint</vt:lpstr>
      <vt:lpstr>Representação de números</vt:lpstr>
      <vt:lpstr>Apresentação do PowerPoint</vt:lpstr>
      <vt:lpstr>Apresentação do PowerPoint</vt:lpstr>
      <vt:lpstr>Sistema Binário</vt:lpstr>
      <vt:lpstr>Apresentação do PowerPoint</vt:lpstr>
      <vt:lpstr>Conversão de Bases</vt:lpstr>
      <vt:lpstr>Conversão de Bases</vt:lpstr>
      <vt:lpstr>Método Polinomial</vt:lpstr>
      <vt:lpstr>Método Polinomial</vt:lpstr>
      <vt:lpstr>Método Polinomial</vt:lpstr>
      <vt:lpstr>Exercícios</vt:lpstr>
      <vt:lpstr>Exercícios</vt:lpstr>
      <vt:lpstr>Conversão de Bases</vt:lpstr>
      <vt:lpstr>Conversão de Bases</vt:lpstr>
      <vt:lpstr>Método das Divisões</vt:lpstr>
      <vt:lpstr>Apresentação do PowerPoint</vt:lpstr>
      <vt:lpstr>Método das Divisões</vt:lpstr>
      <vt:lpstr>Método das Divisões</vt:lpstr>
      <vt:lpstr>Exercícios</vt:lpstr>
      <vt:lpstr>Exercícios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Debora</dc:creator>
  <cp:lastModifiedBy>Adriane</cp:lastModifiedBy>
  <cp:revision>82</cp:revision>
  <dcterms:created xsi:type="dcterms:W3CDTF">2014-02-27T12:37:12Z</dcterms:created>
  <dcterms:modified xsi:type="dcterms:W3CDTF">2017-07-24T11:07:37Z</dcterms:modified>
</cp:coreProperties>
</file>