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0"/>
  </p:notesMasterIdLst>
  <p:sldIdLst>
    <p:sldId id="256" r:id="rId2"/>
    <p:sldId id="258" r:id="rId3"/>
    <p:sldId id="260" r:id="rId4"/>
    <p:sldId id="262" r:id="rId5"/>
    <p:sldId id="301" r:id="rId6"/>
    <p:sldId id="299" r:id="rId7"/>
    <p:sldId id="298" r:id="rId8"/>
    <p:sldId id="297" r:id="rId9"/>
    <p:sldId id="308" r:id="rId10"/>
    <p:sldId id="303" r:id="rId11"/>
    <p:sldId id="304" r:id="rId12"/>
    <p:sldId id="310" r:id="rId13"/>
    <p:sldId id="311" r:id="rId14"/>
    <p:sldId id="329" r:id="rId15"/>
    <p:sldId id="293" r:id="rId16"/>
    <p:sldId id="294" r:id="rId17"/>
    <p:sldId id="313" r:id="rId18"/>
    <p:sldId id="314" r:id="rId19"/>
    <p:sldId id="315" r:id="rId20"/>
    <p:sldId id="316" r:id="rId21"/>
    <p:sldId id="312" r:id="rId22"/>
    <p:sldId id="318" r:id="rId23"/>
    <p:sldId id="295" r:id="rId24"/>
    <p:sldId id="322" r:id="rId25"/>
    <p:sldId id="319" r:id="rId26"/>
    <p:sldId id="321" r:id="rId27"/>
    <p:sldId id="323" r:id="rId28"/>
    <p:sldId id="326" r:id="rId29"/>
    <p:sldId id="324" r:id="rId30"/>
    <p:sldId id="330" r:id="rId31"/>
    <p:sldId id="331" r:id="rId32"/>
    <p:sldId id="332" r:id="rId33"/>
    <p:sldId id="333" r:id="rId34"/>
    <p:sldId id="334" r:id="rId35"/>
    <p:sldId id="336" r:id="rId36"/>
    <p:sldId id="328" r:id="rId37"/>
    <p:sldId id="338" r:id="rId38"/>
    <p:sldId id="339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F9F4"/>
    <a:srgbClr val="FF6600"/>
    <a:srgbClr val="FF9966"/>
    <a:srgbClr val="66FF33"/>
    <a:srgbClr val="990099"/>
    <a:srgbClr val="3333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9" autoAdjust="0"/>
    <p:restoredTop sz="94660"/>
  </p:normalViewPr>
  <p:slideViewPr>
    <p:cSldViewPr>
      <p:cViewPr varScale="1">
        <p:scale>
          <a:sx n="64" d="100"/>
          <a:sy n="64" d="100"/>
        </p:scale>
        <p:origin x="78" y="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0CA76-12D4-4681-BA6B-3EC21048C32D}" type="datetimeFigureOut">
              <a:rPr lang="pt-BR" smtClean="0"/>
              <a:pPr/>
              <a:t>01/08/2017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1B43A-CB02-4389-BA8F-3760B5703C1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21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1B43A-CB02-4389-BA8F-3760B5703C17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84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E7435-ACEA-4EF1-A118-A4FCA78899E4}" type="slidenum">
              <a:rPr lang="en-US" altLang="pt-BR"/>
              <a:pPr/>
              <a:t>6</a:t>
            </a:fld>
            <a:endParaRPr lang="en-US" altLang="pt-BR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554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1090B-3D02-4102-9F55-7CD674DC30C5}" type="slidenum">
              <a:rPr lang="en-US" altLang="pt-BR"/>
              <a:pPr/>
              <a:t>7</a:t>
            </a:fld>
            <a:endParaRPr lang="en-US" altLang="pt-BR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74594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3B6959-5D00-4886-962A-88F18DAB7D09}" type="slidenum">
              <a:rPr lang="en-US" altLang="pt-BR"/>
              <a:pPr/>
              <a:t>8</a:t>
            </a:fld>
            <a:endParaRPr lang="en-US" altLang="pt-BR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8353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B7A08-66B1-4EA9-ABA6-66214B932277}" type="slidenum">
              <a:rPr lang="en-US" altLang="pt-BR"/>
              <a:pPr/>
              <a:t>10</a:t>
            </a:fld>
            <a:endParaRPr lang="en-US" altLang="pt-BR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09805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B7A08-66B1-4EA9-ABA6-66214B932277}" type="slidenum">
              <a:rPr lang="en-US" altLang="pt-BR"/>
              <a:pPr/>
              <a:t>11</a:t>
            </a:fld>
            <a:endParaRPr lang="en-US" altLang="pt-BR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66338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EEEBD-22A7-47DC-B8C9-FD14F0EFCEEC}" type="slidenum">
              <a:rPr lang="en-US" altLang="pt-BR"/>
              <a:pPr/>
              <a:t>12</a:t>
            </a:fld>
            <a:endParaRPr lang="en-US" altLang="pt-BR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02244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3A9112-9628-405A-90DE-1A5B27EE4C1D}" type="slidenum">
              <a:rPr lang="en-US" altLang="pt-BR"/>
              <a:pPr/>
              <a:t>13</a:t>
            </a:fld>
            <a:endParaRPr lang="en-US" altLang="pt-BR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1915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01/08/2017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Adriane Parraga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01/08/2017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01/08/2017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01/08/2017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Adriane Parraga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</a:t>
            </a:r>
            <a:fld id="{9185D288-858E-4C4A-BFEE-048018FE6D29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01/08/2017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01/08/2017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01/08/2017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01/08/2017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01/08/2017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01/08/2017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8009-819E-49F8-9C26-5C990FFE5B1F}" type="datetimeFigureOut">
              <a:rPr lang="pt-BR" smtClean="0"/>
              <a:pPr/>
              <a:t>01/08/2017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85D288-858E-4C4A-BFEE-048018FE6D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185D288-858E-4C4A-BFEE-048018FE6D2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pt-BR" dirty="0" smtClean="0"/>
              <a:t>Adriane Parraga</a:t>
            </a:r>
            <a:endParaRPr lang="pt-B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41F8009-819E-49F8-9C26-5C990FFE5B1F}" type="datetimeFigureOut">
              <a:rPr lang="pt-BR" smtClean="0"/>
              <a:pPr/>
              <a:t>01/08/2017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0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5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5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Aula 2 </a:t>
            </a:r>
            <a:br>
              <a:rPr lang="pt-BR" dirty="0" smtClean="0"/>
            </a:br>
            <a:r>
              <a:rPr lang="pt-BR" sz="5000" dirty="0" smtClean="0"/>
              <a:t>Técnicas Digitais</a:t>
            </a:r>
            <a:endParaRPr lang="pt-BR" sz="5000" dirty="0"/>
          </a:p>
        </p:txBody>
      </p:sp>
    </p:spTree>
    <p:extLst>
      <p:ext uri="{BB962C8B-B14F-4D97-AF65-F5344CB8AC3E}">
        <p14:creationId xmlns:p14="http://schemas.microsoft.com/office/powerpoint/2010/main" val="88899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963"/>
            <a:ext cx="7772400" cy="1143000"/>
          </a:xfrm>
        </p:spPr>
        <p:txBody>
          <a:bodyPr/>
          <a:lstStyle/>
          <a:p>
            <a:r>
              <a:rPr lang="pt-BR" altLang="pt-BR" dirty="0"/>
              <a:t>Portas </a:t>
            </a:r>
            <a:r>
              <a:rPr lang="pt-BR" altLang="pt-BR" dirty="0" smtClean="0"/>
              <a:t>NOR</a:t>
            </a:r>
            <a:endParaRPr lang="pt-BR" altLang="pt-BR" dirty="0"/>
          </a:p>
        </p:txBody>
      </p:sp>
      <p:pic>
        <p:nvPicPr>
          <p:cNvPr id="18" name="Picture 6" descr="950330_03-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371600"/>
            <a:ext cx="4295775" cy="5187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888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963"/>
            <a:ext cx="7772400" cy="1143000"/>
          </a:xfrm>
        </p:spPr>
        <p:txBody>
          <a:bodyPr/>
          <a:lstStyle/>
          <a:p>
            <a:r>
              <a:rPr lang="pt-BR" altLang="pt-BR" dirty="0"/>
              <a:t>Portas </a:t>
            </a:r>
            <a:r>
              <a:rPr lang="pt-BR" altLang="pt-BR" dirty="0" smtClean="0"/>
              <a:t>NAND</a:t>
            </a:r>
            <a:endParaRPr lang="pt-BR" altLang="pt-BR" dirty="0"/>
          </a:p>
        </p:txBody>
      </p:sp>
      <p:pic>
        <p:nvPicPr>
          <p:cNvPr id="4" name="Picture 6" descr="950330_03-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752600"/>
            <a:ext cx="7772400" cy="3267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76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963"/>
            <a:ext cx="7772400" cy="1143000"/>
          </a:xfrm>
        </p:spPr>
        <p:txBody>
          <a:bodyPr/>
          <a:lstStyle/>
          <a:p>
            <a:r>
              <a:rPr lang="pt-BR" dirty="0"/>
              <a:t>PORTA XOR (OU EXCLUSIVO)</a:t>
            </a:r>
            <a:endParaRPr lang="pt-BR" altLang="pt-BR" dirty="0"/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499152" y="1963621"/>
            <a:ext cx="3441700" cy="487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660133"/>
              </p:ext>
            </p:extLst>
          </p:nvPr>
        </p:nvGraphicFramePr>
        <p:xfrm>
          <a:off x="-2206974" y="3392487"/>
          <a:ext cx="91440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" name="Documento" r:id="rId4" imgW="5707440" imgH="923760" progId="Word.Document.8">
                  <p:embed/>
                </p:oleObj>
              </mc:Choice>
              <mc:Fallback>
                <p:oleObj name="Documento" r:id="rId4" imgW="5707440" imgH="923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06974" y="3392487"/>
                        <a:ext cx="9144000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803972"/>
              </p:ext>
            </p:extLst>
          </p:nvPr>
        </p:nvGraphicFramePr>
        <p:xfrm>
          <a:off x="1637951" y="5233987"/>
          <a:ext cx="14541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" name="Visio" r:id="rId6" imgW="468395" imgH="399688" progId="Visio.Drawing.6">
                  <p:embed/>
                </p:oleObj>
              </mc:Choice>
              <mc:Fallback>
                <p:oleObj name="Visio" r:id="rId6" imgW="468395" imgH="39968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951" y="5233987"/>
                        <a:ext cx="145415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1185514" y="2573337"/>
            <a:ext cx="2359025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pt-BR" altLang="pt-BR" dirty="0">
                <a:latin typeface="Arial" panose="020B0604020202020204" pitchFamily="34" charset="0"/>
              </a:rPr>
              <a:t>Porta XOR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pt-BR" altLang="pt-BR" dirty="0">
                <a:latin typeface="Arial" panose="020B0604020202020204" pitchFamily="34" charset="0"/>
              </a:rPr>
              <a:t>(2 entradas)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4571012" y="2106612"/>
            <a:ext cx="3441700" cy="487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093745"/>
              </p:ext>
            </p:extLst>
          </p:nvPr>
        </p:nvGraphicFramePr>
        <p:xfrm>
          <a:off x="685800" y="3495674"/>
          <a:ext cx="11495087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" name="Documento" r:id="rId8" imgW="10346040" imgH="1847880" progId="Word.Document.8">
                  <p:embed/>
                </p:oleObj>
              </mc:Choice>
              <mc:Fallback>
                <p:oleObj name="Documento" r:id="rId8" imgW="10346040" imgH="1847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95674"/>
                        <a:ext cx="11495087" cy="21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4981226" y="2571750"/>
            <a:ext cx="3452813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pt-BR" altLang="pt-BR">
                <a:latin typeface="Arial" panose="020B0604020202020204" pitchFamily="34" charset="0"/>
              </a:rPr>
              <a:t>Porta XOR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pt-BR" altLang="pt-BR">
                <a:latin typeface="Arial" panose="020B0604020202020204" pitchFamily="34" charset="0"/>
              </a:rPr>
              <a:t>(mais de 2 entradas)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761651" y="6270625"/>
            <a:ext cx="3211513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altLang="pt-BR"/>
              <a:t>- ou exclusivo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altLang="pt-BR"/>
              <a:t>- função “não iguais”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4827587" y="6178317"/>
            <a:ext cx="3211512" cy="54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pt-BR" altLang="pt-BR" dirty="0"/>
              <a:t>- função “ímpar</a:t>
            </a:r>
            <a:r>
              <a:rPr lang="pt-BR" altLang="pt-BR" dirty="0" smtClean="0"/>
              <a:t>”: Numero impar de ‘1s’ na entrada</a:t>
            </a:r>
            <a:endParaRPr lang="pt-BR" altLang="pt-BR" dirty="0"/>
          </a:p>
        </p:txBody>
      </p:sp>
      <p:graphicFrame>
        <p:nvGraphicFramePr>
          <p:cNvPr id="1845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482289"/>
              </p:ext>
            </p:extLst>
          </p:nvPr>
        </p:nvGraphicFramePr>
        <p:xfrm>
          <a:off x="6062314" y="5233987"/>
          <a:ext cx="14541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" name="Visio" r:id="rId10" imgW="468395" imgH="399688" progId="Visio.Drawing.6">
                  <p:embed/>
                </p:oleObj>
              </mc:Choice>
              <mc:Fallback>
                <p:oleObj name="Visio" r:id="rId10" imgW="468395" imgH="39968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314" y="5233987"/>
                        <a:ext cx="145415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5" name="Line 23"/>
          <p:cNvSpPr>
            <a:spLocks noChangeShapeType="1"/>
          </p:cNvSpPr>
          <p:nvPr/>
        </p:nvSpPr>
        <p:spPr bwMode="auto">
          <a:xfrm flipH="1">
            <a:off x="6127401" y="5738812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761651" y="993628"/>
            <a:ext cx="7467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dirty="0"/>
              <a:t>A porta XOR compara os bits; ela produz saída 0 quando todos os bits de entrada são iguais e saída 1 quando pelo menos um dos bits de entrada é diferente dos demais.</a:t>
            </a:r>
          </a:p>
        </p:txBody>
      </p:sp>
    </p:spTree>
    <p:extLst>
      <p:ext uri="{BB962C8B-B14F-4D97-AF65-F5344CB8AC3E}">
        <p14:creationId xmlns:p14="http://schemas.microsoft.com/office/powerpoint/2010/main" val="4062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014913" y="1331913"/>
            <a:ext cx="3441700" cy="487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215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571326"/>
              </p:ext>
            </p:extLst>
          </p:nvPr>
        </p:nvGraphicFramePr>
        <p:xfrm>
          <a:off x="227806" y="2688431"/>
          <a:ext cx="12973050" cy="231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" name="Documento" r:id="rId4" imgW="11260440" imgH="2009880" progId="Word.Document.8">
                  <p:embed/>
                </p:oleObj>
              </mc:Choice>
              <mc:Fallback>
                <p:oleObj name="Documento" r:id="rId4" imgW="11260440" imgH="2009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" y="2688431"/>
                        <a:ext cx="12973050" cy="231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963"/>
            <a:ext cx="7772400" cy="1143000"/>
          </a:xfrm>
        </p:spPr>
        <p:txBody>
          <a:bodyPr/>
          <a:lstStyle/>
          <a:p>
            <a:r>
              <a:rPr lang="pt-BR" altLang="pt-BR"/>
              <a:t>Portas mais complexas (2)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50875" y="1336675"/>
            <a:ext cx="3441700" cy="487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-6467475" y="2770188"/>
          <a:ext cx="17765713" cy="344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" name="Documento" r:id="rId6" imgW="11796120" imgH="2066760" progId="Word.Document.8">
                  <p:embed/>
                </p:oleObj>
              </mc:Choice>
              <mc:Fallback>
                <p:oleObj name="Documento" r:id="rId6" imgW="11796120" imgH="2066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467475" y="2770188"/>
                        <a:ext cx="17765713" cy="344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6019800" y="4270375"/>
          <a:ext cx="1431925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" name="Visio" r:id="rId8" imgW="468395" imgH="399688" progId="Visio.Drawing.6">
                  <p:embed/>
                </p:oleObj>
              </mc:Choice>
              <mc:Fallback>
                <p:oleObj name="Visio" r:id="rId8" imgW="468395" imgH="39968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70375"/>
                        <a:ext cx="1431925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192213" y="1635125"/>
            <a:ext cx="2359025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pt-BR" altLang="pt-BR">
                <a:latin typeface="Arial" panose="020B0604020202020204" pitchFamily="34" charset="0"/>
              </a:rPr>
              <a:t>Porta XNOR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pt-BR" altLang="pt-BR">
                <a:latin typeface="Arial" panose="020B0604020202020204" pitchFamily="34" charset="0"/>
              </a:rPr>
              <a:t>(2 entradas)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4987925" y="1633538"/>
            <a:ext cx="3452813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pt-BR" altLang="pt-BR">
                <a:latin typeface="Arial" panose="020B0604020202020204" pitchFamily="34" charset="0"/>
              </a:rPr>
              <a:t>Porta XNOR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pt-BR" altLang="pt-BR">
                <a:latin typeface="Arial" panose="020B0604020202020204" pitchFamily="34" charset="0"/>
              </a:rPr>
              <a:t>(mais de 2 entradas)</a:t>
            </a:r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1597025" y="4268788"/>
          <a:ext cx="1431925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" name="Visio" r:id="rId10" imgW="468395" imgH="399688" progId="Visio.Drawing.6">
                  <p:embed/>
                </p:oleObj>
              </mc:Choice>
              <mc:Fallback>
                <p:oleObj name="Visio" r:id="rId10" imgW="468395" imgH="39968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4268788"/>
                        <a:ext cx="1431925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Line 14"/>
          <p:cNvSpPr>
            <a:spLocks noChangeShapeType="1"/>
          </p:cNvSpPr>
          <p:nvPr/>
        </p:nvSpPr>
        <p:spPr bwMode="auto">
          <a:xfrm flipH="1">
            <a:off x="6062663" y="47720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768350" y="5332413"/>
            <a:ext cx="3211513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altLang="pt-BR"/>
              <a:t>- não ou exclusivo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pt-BR" altLang="pt-BR"/>
              <a:t>- função “iguais”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5135563" y="5495925"/>
            <a:ext cx="3211512" cy="54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pt-BR" altLang="pt-BR" dirty="0"/>
              <a:t>- função “par”: Numero </a:t>
            </a:r>
            <a:r>
              <a:rPr lang="pt-BR" altLang="pt-BR" dirty="0" smtClean="0"/>
              <a:t>par </a:t>
            </a:r>
            <a:r>
              <a:rPr lang="pt-BR" altLang="pt-BR" dirty="0"/>
              <a:t>de ‘1s’ na entrada</a:t>
            </a:r>
          </a:p>
        </p:txBody>
      </p:sp>
    </p:spTree>
    <p:extLst>
      <p:ext uri="{BB962C8B-B14F-4D97-AF65-F5344CB8AC3E}">
        <p14:creationId xmlns:p14="http://schemas.microsoft.com/office/powerpoint/2010/main" val="418184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Resumo </a:t>
            </a:r>
            <a:r>
              <a:rPr lang="pt-BR" dirty="0" err="1" smtClean="0"/>
              <a:t>Xor</a:t>
            </a:r>
            <a:r>
              <a:rPr lang="pt-BR" dirty="0" smtClean="0"/>
              <a:t> e </a:t>
            </a:r>
            <a:r>
              <a:rPr lang="pt-BR" dirty="0" err="1" smtClean="0"/>
              <a:t>Xnor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81200"/>
            <a:ext cx="55911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1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CIRCUITOS LÓGICOS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pt-BR" dirty="0" smtClean="0"/>
              <a:t>Um computador é constituído de uma infinidade de circuitos lógicos, formados a partir das portas lógicas, que executam as seguintes funções básicas:</a:t>
            </a:r>
          </a:p>
          <a:p>
            <a:pPr algn="just" eaLnBrk="1" hangingPunct="1">
              <a:defRPr/>
            </a:pPr>
            <a:endParaRPr lang="pt-BR" dirty="0" smtClean="0"/>
          </a:p>
          <a:p>
            <a:pPr lvl="1" algn="just" eaLnBrk="1" hangingPunct="1">
              <a:buClr>
                <a:schemeClr val="accent1"/>
              </a:buClr>
              <a:buFont typeface="Monotype Sorts" pitchFamily="2" charset="2"/>
              <a:buChar char="b"/>
              <a:defRPr/>
            </a:pPr>
            <a:r>
              <a:rPr lang="pt-BR" sz="3200" dirty="0" smtClean="0"/>
              <a:t>realizam operações matemáticas</a:t>
            </a:r>
          </a:p>
          <a:p>
            <a:pPr lvl="1" algn="just" eaLnBrk="1" hangingPunct="1">
              <a:buClr>
                <a:schemeClr val="accent1"/>
              </a:buClr>
              <a:buFont typeface="Monotype Sorts" pitchFamily="2" charset="2"/>
              <a:buChar char="b"/>
              <a:defRPr/>
            </a:pPr>
            <a:r>
              <a:rPr lang="pt-BR" sz="3200" dirty="0" smtClean="0"/>
              <a:t>controlam o fluxo dos sinais</a:t>
            </a:r>
          </a:p>
          <a:p>
            <a:pPr lvl="1" algn="just" eaLnBrk="1" hangingPunct="1">
              <a:buClr>
                <a:schemeClr val="accent1"/>
              </a:buClr>
              <a:buFont typeface="Monotype Sorts" pitchFamily="2" charset="2"/>
              <a:buChar char="b"/>
              <a:defRPr/>
            </a:pPr>
            <a:r>
              <a:rPr lang="pt-BR" sz="3200" dirty="0" smtClean="0"/>
              <a:t>armazenam dados</a:t>
            </a:r>
          </a:p>
          <a:p>
            <a:pPr eaLnBrk="1" hangingPunct="1"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8F8080D-A0C8-488A-A306-539FC46050B8}" type="slidenum">
              <a:rPr lang="en-US" altLang="pt-BR">
                <a:latin typeface="Arial" panose="020B0604020202020204" pitchFamily="34" charset="0"/>
              </a:rPr>
              <a:pPr eaLnBrk="1" hangingPunct="1"/>
              <a:t>15</a:t>
            </a:fld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3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CIRCUITOS LÓGICOS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917700"/>
            <a:ext cx="8229600" cy="4114800"/>
          </a:xfrm>
        </p:spPr>
        <p:txBody>
          <a:bodyPr/>
          <a:lstStyle/>
          <a:p>
            <a:pPr algn="just" eaLnBrk="1" hangingPunct="1">
              <a:defRPr/>
            </a:pPr>
            <a:r>
              <a:rPr lang="pt-BR" dirty="0" smtClean="0"/>
              <a:t>COMBINACIONAL - a saída é função dos valores de entrada correntes; esses circuitos não tem capacidade de armazenamento.</a:t>
            </a:r>
          </a:p>
          <a:p>
            <a:pPr algn="just" eaLnBrk="1" hangingPunct="1">
              <a:defRPr/>
            </a:pPr>
            <a:r>
              <a:rPr lang="pt-BR" dirty="0" smtClean="0"/>
              <a:t>SEQUENCIAL - a saída é função dos valores de entrada correntes e dos valores de entrada no instante anterior; é usada para a construção de circuitos de memória (chamados "</a:t>
            </a:r>
            <a:r>
              <a:rPr lang="pt-BR" dirty="0" err="1" smtClean="0"/>
              <a:t>flip-flops</a:t>
            </a:r>
            <a:r>
              <a:rPr lang="pt-BR" dirty="0" smtClean="0"/>
              <a:t>").</a:t>
            </a:r>
          </a:p>
          <a:p>
            <a:pPr lvl="1" eaLnBrk="1" hangingPunct="1"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99F773-587B-4035-84EB-C176F4F847A1}" type="slidenum">
              <a:rPr lang="en-US" altLang="pt-BR">
                <a:latin typeface="Arial" panose="020B0604020202020204" pitchFamily="34" charset="0"/>
              </a:rPr>
              <a:pPr eaLnBrk="1" hangingPunct="1"/>
              <a:t>16</a:t>
            </a:fld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3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z="4800" dirty="0" err="1" smtClean="0">
                <a:solidFill>
                  <a:schemeClr val="tx1"/>
                </a:solidFill>
              </a:rPr>
              <a:t>Exemplo</a:t>
            </a:r>
            <a:r>
              <a:rPr lang="en-US" altLang="pt-BR" sz="4800" dirty="0" smtClean="0">
                <a:solidFill>
                  <a:schemeClr val="tx1"/>
                </a:solidFill>
              </a:rPr>
              <a:t> </a:t>
            </a:r>
            <a:r>
              <a:rPr lang="en-US" altLang="pt-BR" sz="4800" dirty="0">
                <a:solidFill>
                  <a:schemeClr val="tx1"/>
                </a:solidFill>
              </a:rPr>
              <a:t>do </a:t>
            </a:r>
            <a:r>
              <a:rPr lang="en-US" altLang="pt-BR" sz="4800" dirty="0" err="1">
                <a:solidFill>
                  <a:schemeClr val="tx1"/>
                </a:solidFill>
              </a:rPr>
              <a:t>uso</a:t>
            </a:r>
            <a:r>
              <a:rPr lang="en-US" altLang="pt-BR" sz="4800" dirty="0">
                <a:solidFill>
                  <a:schemeClr val="tx1"/>
                </a:solidFill>
              </a:rPr>
              <a:t> de </a:t>
            </a:r>
            <a:r>
              <a:rPr lang="en-US" altLang="pt-BR" sz="4800" dirty="0" err="1">
                <a:solidFill>
                  <a:schemeClr val="tx1"/>
                </a:solidFill>
              </a:rPr>
              <a:t>uma</a:t>
            </a:r>
            <a:r>
              <a:rPr lang="en-US" altLang="pt-BR" sz="4800" dirty="0">
                <a:solidFill>
                  <a:schemeClr val="tx1"/>
                </a:solidFill>
              </a:rPr>
              <a:t> porta OR </a:t>
            </a:r>
            <a:r>
              <a:rPr lang="en-US" altLang="pt-BR" sz="4800" dirty="0" err="1">
                <a:solidFill>
                  <a:schemeClr val="tx1"/>
                </a:solidFill>
              </a:rPr>
              <a:t>em</a:t>
            </a:r>
            <a:r>
              <a:rPr lang="en-US" altLang="pt-BR" sz="4800" dirty="0">
                <a:solidFill>
                  <a:schemeClr val="tx1"/>
                </a:solidFill>
              </a:rPr>
              <a:t> um </a:t>
            </a:r>
            <a:r>
              <a:rPr lang="en-US" altLang="pt-BR" sz="4800" dirty="0" err="1">
                <a:solidFill>
                  <a:schemeClr val="tx1"/>
                </a:solidFill>
              </a:rPr>
              <a:t>sistema</a:t>
            </a:r>
            <a:r>
              <a:rPr lang="en-US" altLang="pt-BR" sz="4800" dirty="0">
                <a:solidFill>
                  <a:schemeClr val="tx1"/>
                </a:solidFill>
              </a:rPr>
              <a:t> de </a:t>
            </a:r>
            <a:r>
              <a:rPr lang="en-US" altLang="pt-BR" sz="4800" dirty="0" err="1">
                <a:solidFill>
                  <a:schemeClr val="tx1"/>
                </a:solidFill>
              </a:rPr>
              <a:t>alarme</a:t>
            </a:r>
            <a:endParaRPr lang="pt-BR" dirty="0"/>
          </a:p>
        </p:txBody>
      </p:sp>
      <p:pic>
        <p:nvPicPr>
          <p:cNvPr id="3" name="Picture 6" descr="950330_03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133600"/>
            <a:ext cx="7772400" cy="35496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73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Expressão Booleana</a:t>
            </a:r>
            <a:endParaRPr lang="pt-BR" dirty="0"/>
          </a:p>
        </p:txBody>
      </p:sp>
      <p:pic>
        <p:nvPicPr>
          <p:cNvPr id="3" name="Picture 5" descr="TOC F 03-12 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194" y="1143000"/>
            <a:ext cx="5622012" cy="374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TOC F 03-13 -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03819"/>
            <a:ext cx="5030787" cy="335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60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Expressão </a:t>
            </a:r>
            <a:r>
              <a:rPr lang="pt-BR" dirty="0"/>
              <a:t>Booleana</a:t>
            </a:r>
          </a:p>
        </p:txBody>
      </p:sp>
      <p:pic>
        <p:nvPicPr>
          <p:cNvPr id="3" name="Picture 5" descr="TOC F 03-15 -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49439"/>
            <a:ext cx="7621587" cy="508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74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CONCEITOS BÁSICOS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2800" dirty="0" smtClean="0"/>
              <a:t>Complexas operações de um computador digital = combinações de simples operações aritméticas e lógicas:</a:t>
            </a:r>
          </a:p>
          <a:p>
            <a:pPr eaLnBrk="1" hangingPunct="1">
              <a:defRPr/>
            </a:pPr>
            <a:endParaRPr lang="pt-BR" sz="2800" dirty="0" smtClean="0"/>
          </a:p>
          <a:p>
            <a:pPr lvl="1" eaLnBrk="1" hangingPunct="1">
              <a:defRPr/>
            </a:pPr>
            <a:r>
              <a:rPr lang="pt-BR" sz="2800" dirty="0" smtClean="0"/>
              <a:t>Somar bits</a:t>
            </a:r>
          </a:p>
          <a:p>
            <a:pPr lvl="1" eaLnBrk="1" hangingPunct="1">
              <a:defRPr/>
            </a:pPr>
            <a:r>
              <a:rPr lang="pt-BR" sz="2800" dirty="0" smtClean="0"/>
              <a:t>Complementar bits</a:t>
            </a:r>
          </a:p>
          <a:p>
            <a:pPr lvl="1" eaLnBrk="1" hangingPunct="1">
              <a:defRPr/>
            </a:pPr>
            <a:r>
              <a:rPr lang="pt-BR" sz="2800" dirty="0" smtClean="0"/>
              <a:t>Comparar bits</a:t>
            </a:r>
          </a:p>
          <a:p>
            <a:pPr lvl="1" eaLnBrk="1" hangingPunct="1">
              <a:defRPr/>
            </a:pPr>
            <a:r>
              <a:rPr lang="pt-BR" sz="2800" dirty="0" smtClean="0"/>
              <a:t>Mover bits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FF36C8-5B5C-4900-B89B-7E4CE878054E}" type="slidenum">
              <a:rPr lang="en-US" altLang="pt-BR">
                <a:latin typeface="Arial" panose="020B0604020202020204" pitchFamily="34" charset="0"/>
              </a:rPr>
              <a:pPr eaLnBrk="1" hangingPunct="1"/>
              <a:t>2</a:t>
            </a:fld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9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554162"/>
          </a:xfrm>
        </p:spPr>
        <p:txBody>
          <a:bodyPr/>
          <a:lstStyle/>
          <a:p>
            <a:r>
              <a:rPr lang="pt-BR" dirty="0" err="1" smtClean="0"/>
              <a:t>Saida</a:t>
            </a:r>
            <a:r>
              <a:rPr lang="pt-BR" dirty="0" smtClean="0"/>
              <a:t> para uma determinada entrada</a:t>
            </a:r>
            <a:endParaRPr lang="pt-BR" dirty="0"/>
          </a:p>
        </p:txBody>
      </p:sp>
      <p:pic>
        <p:nvPicPr>
          <p:cNvPr id="3" name="Picture 5" descr="TOC F 03-16 -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81282"/>
            <a:ext cx="7164387" cy="4776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42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 smtClean="0">
                <a:latin typeface="Arial" panose="020B0604020202020204" pitchFamily="34" charset="0"/>
              </a:rPr>
              <a:t>Sistemas Digitais: Princípios e Aplicações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200" dirty="0" smtClean="0">
                <a:latin typeface="Arial" panose="020B0604020202020204" pitchFamily="34" charset="0"/>
              </a:rPr>
              <a:t>Ronald J. </a:t>
            </a:r>
            <a:r>
              <a:rPr lang="pt-BR" altLang="en-US" sz="1200" dirty="0" err="1" smtClean="0">
                <a:latin typeface="Arial" panose="020B0604020202020204" pitchFamily="34" charset="0"/>
              </a:rPr>
              <a:t>Tocci</a:t>
            </a:r>
            <a:r>
              <a:rPr lang="pt-BR" altLang="en-US" sz="1200" dirty="0" smtClean="0">
                <a:latin typeface="Arial" panose="020B0604020202020204" pitchFamily="34" charset="0"/>
              </a:rPr>
              <a:t> e </a:t>
            </a:r>
            <a:r>
              <a:rPr lang="pt-BR" altLang="en-US" sz="1200" dirty="0" err="1" smtClean="0">
                <a:latin typeface="Arial" panose="020B0604020202020204" pitchFamily="34" charset="0"/>
              </a:rPr>
              <a:t>Neal</a:t>
            </a:r>
            <a:r>
              <a:rPr lang="pt-BR" altLang="en-US" sz="1200" dirty="0" smtClean="0">
                <a:latin typeface="Arial" panose="020B0604020202020204" pitchFamily="34" charset="0"/>
              </a:rPr>
              <a:t> S. </a:t>
            </a:r>
            <a:r>
              <a:rPr lang="pt-BR" altLang="en-US" sz="1200" dirty="0" err="1" smtClean="0">
                <a:latin typeface="Arial" panose="020B0604020202020204" pitchFamily="34" charset="0"/>
              </a:rPr>
              <a:t>Wi</a:t>
            </a:r>
            <a:r>
              <a:rPr lang="en-US" altLang="en-US" sz="1200" dirty="0" err="1" smtClean="0">
                <a:latin typeface="Arial" panose="020B0604020202020204" pitchFamily="34" charset="0"/>
              </a:rPr>
              <a:t>dmer</a:t>
            </a:r>
            <a:endParaRPr lang="pt-BR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35843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1200" dirty="0" smtClean="0">
                <a:latin typeface="Arial" panose="020B0604020202020204" pitchFamily="34" charset="0"/>
              </a:rPr>
              <a:t>Capítulo </a:t>
            </a:r>
            <a:r>
              <a:rPr lang="en-US" altLang="en-US" sz="1200" dirty="0" smtClean="0">
                <a:latin typeface="Arial" panose="020B0604020202020204" pitchFamily="34" charset="0"/>
              </a:rPr>
              <a:t>3</a:t>
            </a:r>
            <a:endParaRPr lang="pt-BR" altLang="en-US" sz="1200" dirty="0" smtClean="0">
              <a:latin typeface="Arial" panose="020B0604020202020204" pitchFamily="34" charset="0"/>
            </a:endParaRPr>
          </a:p>
        </p:txBody>
      </p:sp>
      <p:pic>
        <p:nvPicPr>
          <p:cNvPr id="35845" name="Picture 5" descr="TOC F 03-48 -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76660"/>
            <a:ext cx="5638800" cy="330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800" dirty="0"/>
              <a:t>Escreva  a Expressão Booleana para a figura </a:t>
            </a:r>
            <a:r>
              <a:rPr lang="pt-BR" altLang="pt-BR" sz="4800" dirty="0" smtClean="0"/>
              <a:t>abaixo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384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3" name="Picture 5" descr="TOC F 03-21 -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6732587" cy="448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54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EXEMPLOS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53BAC9-8196-4CC1-A1B1-3501C0ACD90A}" type="slidenum">
              <a:rPr lang="en-US" altLang="pt-BR">
                <a:latin typeface="Arial" panose="020B0604020202020204" pitchFamily="34" charset="0"/>
              </a:rPr>
              <a:pPr eaLnBrk="1" hangingPunct="1"/>
              <a:t>23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Picture 9" descr="950330_03-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286000"/>
            <a:ext cx="7162800" cy="1865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466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tempo -exemplo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Picture 5" descr="TOC F 03-23 -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28911"/>
            <a:ext cx="6707187" cy="4471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751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Teoremas da Álgebra de </a:t>
            </a:r>
            <a:r>
              <a:rPr lang="pt-BR" dirty="0" err="1" smtClean="0"/>
              <a:t>Boole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5" descr="TOC F 03-25 -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17638"/>
            <a:ext cx="7582280" cy="50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176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Teoremas com 2 variáveis</a:t>
            </a:r>
          </a:p>
        </p:txBody>
      </p:sp>
      <p:sp>
        <p:nvSpPr>
          <p:cNvPr id="27651" name="Espaço Reservado para Data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200" dirty="0" smtClean="0">
                <a:latin typeface="Arial" panose="020B0604020202020204" pitchFamily="34" charset="0"/>
              </a:rPr>
              <a:t>Sistemas Digitais: Princípios e Aplicações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en-US" sz="1200" dirty="0" smtClean="0">
                <a:latin typeface="Arial" panose="020B0604020202020204" pitchFamily="34" charset="0"/>
              </a:rPr>
              <a:t>Ronald J. </a:t>
            </a:r>
            <a:r>
              <a:rPr lang="pt-BR" altLang="en-US" sz="1200" dirty="0" err="1" smtClean="0">
                <a:latin typeface="Arial" panose="020B0604020202020204" pitchFamily="34" charset="0"/>
              </a:rPr>
              <a:t>Tocci</a:t>
            </a:r>
            <a:r>
              <a:rPr lang="pt-BR" altLang="en-US" sz="1200" dirty="0" smtClean="0">
                <a:latin typeface="Arial" panose="020B0604020202020204" pitchFamily="34" charset="0"/>
              </a:rPr>
              <a:t> e </a:t>
            </a:r>
            <a:r>
              <a:rPr lang="pt-BR" altLang="en-US" sz="1200" dirty="0" err="1" smtClean="0">
                <a:latin typeface="Arial" panose="020B0604020202020204" pitchFamily="34" charset="0"/>
              </a:rPr>
              <a:t>Neal</a:t>
            </a:r>
            <a:r>
              <a:rPr lang="pt-BR" altLang="en-US" sz="1200" dirty="0" smtClean="0">
                <a:latin typeface="Arial" panose="020B0604020202020204" pitchFamily="34" charset="0"/>
              </a:rPr>
              <a:t> S. </a:t>
            </a:r>
            <a:r>
              <a:rPr lang="pt-BR" altLang="en-US" sz="1200" dirty="0" err="1" smtClean="0">
                <a:latin typeface="Arial" panose="020B0604020202020204" pitchFamily="34" charset="0"/>
              </a:rPr>
              <a:t>Wi</a:t>
            </a:r>
            <a:r>
              <a:rPr lang="en-US" altLang="en-US" sz="1200" dirty="0" err="1" smtClean="0">
                <a:latin typeface="Arial" panose="020B0604020202020204" pitchFamily="34" charset="0"/>
              </a:rPr>
              <a:t>dmer</a:t>
            </a:r>
            <a:endParaRPr lang="pt-BR" altLang="en-US" sz="1200" dirty="0" smtClean="0">
              <a:latin typeface="Arial" panose="020B0604020202020204" pitchFamily="34" charset="0"/>
            </a:endParaRPr>
          </a:p>
        </p:txBody>
      </p:sp>
      <p:sp>
        <p:nvSpPr>
          <p:cNvPr id="27652" name="Espaço Reservado para Rodapé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en-US" sz="1200" smtClean="0">
                <a:latin typeface="Arial" panose="020B0604020202020204" pitchFamily="34" charset="0"/>
              </a:rPr>
              <a:t>Capítulo </a:t>
            </a:r>
            <a:r>
              <a:rPr lang="en-US" altLang="en-US" sz="1200" smtClean="0">
                <a:latin typeface="Arial" panose="020B0604020202020204" pitchFamily="34" charset="0"/>
              </a:rPr>
              <a:t>3</a:t>
            </a:r>
            <a:endParaRPr lang="pt-BR" altLang="en-US" sz="1200" smtClean="0">
              <a:latin typeface="Arial" panose="020B0604020202020204" pitchFamily="34" charset="0"/>
            </a:endParaRPr>
          </a:p>
        </p:txBody>
      </p:sp>
      <p:graphicFrame>
        <p:nvGraphicFramePr>
          <p:cNvPr id="27653" name="Object 9"/>
          <p:cNvGraphicFramePr>
            <a:graphicFrameLocks noChangeAspect="1"/>
          </p:cNvGraphicFramePr>
          <p:nvPr/>
        </p:nvGraphicFramePr>
        <p:xfrm>
          <a:off x="0" y="0"/>
          <a:ext cx="1619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0" name="Equation" r:id="rId3" imgW="165172" imgH="190583" progId="Equation.3">
                  <p:embed/>
                </p:oleObj>
              </mc:Choice>
              <mc:Fallback>
                <p:oleObj name="Equation" r:id="rId3" imgW="165172" imgH="1905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8"/>
          <p:cNvGraphicFramePr>
            <a:graphicFrameLocks noChangeAspect="1"/>
          </p:cNvGraphicFramePr>
          <p:nvPr/>
        </p:nvGraphicFramePr>
        <p:xfrm>
          <a:off x="0" y="0"/>
          <a:ext cx="1619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" name="Equation" r:id="rId5" imgW="165172" imgH="190583" progId="Equation.3">
                  <p:embed/>
                </p:oleObj>
              </mc:Choice>
              <mc:Fallback>
                <p:oleObj name="Equation" r:id="rId5" imgW="165172" imgH="1905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0" y="0"/>
          <a:ext cx="1619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2" name="Equation" r:id="rId7" imgW="165172" imgH="190583" progId="Equation.3">
                  <p:embed/>
                </p:oleObj>
              </mc:Choice>
              <mc:Fallback>
                <p:oleObj name="Equation" r:id="rId7" imgW="165172" imgH="1905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6"/>
          <p:cNvGraphicFramePr>
            <a:graphicFrameLocks noChangeAspect="1"/>
          </p:cNvGraphicFramePr>
          <p:nvPr/>
        </p:nvGraphicFramePr>
        <p:xfrm>
          <a:off x="0" y="0"/>
          <a:ext cx="1619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3" name="Equation" r:id="rId9" imgW="165172" imgH="190583" progId="Equation.3">
                  <p:embed/>
                </p:oleObj>
              </mc:Choice>
              <mc:Fallback>
                <p:oleObj name="Equation" r:id="rId9" imgW="165172" imgH="1905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5"/>
          <p:cNvGraphicFramePr>
            <a:graphicFrameLocks noChangeAspect="1"/>
          </p:cNvGraphicFramePr>
          <p:nvPr/>
        </p:nvGraphicFramePr>
        <p:xfrm>
          <a:off x="0" y="0"/>
          <a:ext cx="1619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4" name="Equation" r:id="rId10" imgW="165172" imgH="190583" progId="Equation.3">
                  <p:embed/>
                </p:oleObj>
              </mc:Choice>
              <mc:Fallback>
                <p:oleObj name="Equation" r:id="rId10" imgW="165172" imgH="1905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4"/>
          <p:cNvGraphicFramePr>
            <a:graphicFrameLocks noChangeAspect="1"/>
          </p:cNvGraphicFramePr>
          <p:nvPr/>
        </p:nvGraphicFramePr>
        <p:xfrm>
          <a:off x="0" y="0"/>
          <a:ext cx="1619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5" name="Equation" r:id="rId11" imgW="165172" imgH="190583" progId="Equation.3">
                  <p:embed/>
                </p:oleObj>
              </mc:Choice>
              <mc:Fallback>
                <p:oleObj name="Equation" r:id="rId11" imgW="165172" imgH="1905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2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50"/>
          <a:stretch>
            <a:fillRect/>
          </a:stretch>
        </p:blipFill>
        <p:spPr bwMode="auto">
          <a:xfrm>
            <a:off x="-536425" y="1566862"/>
            <a:ext cx="8896351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0" name="CaixaDeTexto 16"/>
          <p:cNvSpPr txBox="1">
            <a:spLocks noChangeArrowheads="1"/>
          </p:cNvSpPr>
          <p:nvPr/>
        </p:nvSpPr>
        <p:spPr bwMode="auto">
          <a:xfrm>
            <a:off x="6875463" y="4489450"/>
            <a:ext cx="1584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b="1"/>
              <a:t>Prove teorema 21</a:t>
            </a:r>
          </a:p>
        </p:txBody>
      </p:sp>
      <p:sp>
        <p:nvSpPr>
          <p:cNvPr id="27661" name="CaixaDeTexto 17"/>
          <p:cNvSpPr txBox="1">
            <a:spLocks noChangeArrowheads="1"/>
          </p:cNvSpPr>
          <p:nvPr/>
        </p:nvSpPr>
        <p:spPr bwMode="auto">
          <a:xfrm>
            <a:off x="6875463" y="3213100"/>
            <a:ext cx="1584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400" b="1"/>
              <a:t>Prove teorema 15 apos  Demorgan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13"/>
          <a:srcRect r="42148"/>
          <a:stretch/>
        </p:blipFill>
        <p:spPr>
          <a:xfrm>
            <a:off x="914400" y="5780315"/>
            <a:ext cx="5943600" cy="109945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71487" y="5347770"/>
            <a:ext cx="522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Leis De Morgan</a:t>
            </a:r>
            <a:endParaRPr lang="pt-BR" dirty="0"/>
          </a:p>
        </p:txBody>
      </p:sp>
      <p:pic>
        <p:nvPicPr>
          <p:cNvPr id="6187" name="Picture 4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9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86" name="Picture 4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384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1143000"/>
          </a:xfrm>
        </p:spPr>
        <p:txBody>
          <a:bodyPr/>
          <a:lstStyle/>
          <a:p>
            <a:r>
              <a:rPr lang="pt-BR" dirty="0" smtClean="0"/>
              <a:t>Circuitos Lógicos </a:t>
            </a:r>
            <a:r>
              <a:rPr lang="pt-BR" dirty="0" err="1" smtClean="0"/>
              <a:t>Combinacionais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Forma de Soma de Produto (lógica positiva)</a:t>
            </a:r>
          </a:p>
          <a:p>
            <a:pPr lvl="1"/>
            <a:r>
              <a:rPr lang="pt-BR" dirty="0" smtClean="0"/>
              <a:t>Termos </a:t>
            </a:r>
            <a:r>
              <a:rPr lang="pt-BR" dirty="0" err="1" smtClean="0"/>
              <a:t>AND’s</a:t>
            </a:r>
            <a:r>
              <a:rPr lang="pt-BR" dirty="0" smtClean="0"/>
              <a:t> conectados por portas OR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sz="2800" dirty="0"/>
              <a:t>Forma de </a:t>
            </a:r>
            <a:r>
              <a:rPr lang="pt-BR" sz="2800" dirty="0" smtClean="0"/>
              <a:t>Produto de Somas (lógica negativa)</a:t>
            </a:r>
          </a:p>
          <a:p>
            <a:pPr lvl="1"/>
            <a:r>
              <a:rPr lang="pt-BR" dirty="0"/>
              <a:t>Termos </a:t>
            </a:r>
            <a:r>
              <a:rPr lang="pt-BR" dirty="0" err="1" smtClean="0"/>
              <a:t>OR’s</a:t>
            </a:r>
            <a:r>
              <a:rPr lang="pt-BR" dirty="0" smtClean="0"/>
              <a:t> </a:t>
            </a:r>
            <a:r>
              <a:rPr lang="pt-BR" dirty="0"/>
              <a:t>conectados por portas </a:t>
            </a:r>
            <a:r>
              <a:rPr lang="pt-BR" dirty="0" smtClean="0"/>
              <a:t>AND</a:t>
            </a:r>
            <a:endParaRPr lang="pt-BR" dirty="0"/>
          </a:p>
          <a:p>
            <a:endParaRPr lang="pt-BR" dirty="0"/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932834"/>
              </p:ext>
            </p:extLst>
          </p:nvPr>
        </p:nvGraphicFramePr>
        <p:xfrm>
          <a:off x="1981200" y="4419600"/>
          <a:ext cx="334856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ção" r:id="rId3" imgW="1434960" imgH="228600" progId="Equation.3">
                  <p:embed/>
                </p:oleObj>
              </mc:Choice>
              <mc:Fallback>
                <p:oleObj name="Equação" r:id="rId3" imgW="14349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4419600"/>
                        <a:ext cx="3348567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576045"/>
              </p:ext>
            </p:extLst>
          </p:nvPr>
        </p:nvGraphicFramePr>
        <p:xfrm>
          <a:off x="1905001" y="2590800"/>
          <a:ext cx="3657600" cy="526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ção" r:id="rId5" imgW="1498320" imgH="215640" progId="Equation.3">
                  <p:embed/>
                </p:oleObj>
              </mc:Choice>
              <mc:Fallback>
                <p:oleObj name="Equação" r:id="rId5" imgW="14983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1" y="2590800"/>
                        <a:ext cx="3657600" cy="526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007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Numeração </a:t>
            </a:r>
            <a:r>
              <a:rPr lang="pt-BR" dirty="0" err="1" smtClean="0"/>
              <a:t>Mintermos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Associa-se o digito “1” para cada variável não complementada  e “0” para cada </a:t>
            </a:r>
            <a:r>
              <a:rPr lang="pt-BR" dirty="0"/>
              <a:t>variável </a:t>
            </a:r>
            <a:r>
              <a:rPr lang="pt-BR" dirty="0" smtClean="0"/>
              <a:t>complementada. Cada termo é associado um numero.</a:t>
            </a:r>
          </a:p>
          <a:p>
            <a:pPr lvl="1"/>
            <a:r>
              <a:rPr lang="pt-BR" dirty="0" smtClean="0"/>
              <a:t>Cada termo AND é denominado </a:t>
            </a:r>
            <a:r>
              <a:rPr lang="pt-BR" dirty="0" err="1" smtClean="0"/>
              <a:t>Mintermo</a:t>
            </a:r>
            <a:r>
              <a:rPr lang="pt-BR" dirty="0" smtClean="0"/>
              <a:t>( sendo que todas as variáveis da função devem aparecer.)</a:t>
            </a:r>
          </a:p>
          <a:p>
            <a:pPr lvl="1"/>
            <a:endParaRPr lang="pt-BR" dirty="0"/>
          </a:p>
          <a:p>
            <a:pPr marL="411480" lvl="1" indent="0">
              <a:buNone/>
            </a:pPr>
            <a:r>
              <a:rPr lang="pt-BR" dirty="0" smtClean="0"/>
              <a:t>Exemplos</a:t>
            </a:r>
          </a:p>
          <a:p>
            <a:pPr lvl="1"/>
            <a:r>
              <a:rPr lang="pt-BR" dirty="0" smtClean="0"/>
              <a:t>1) 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2) 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3) 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4)</a:t>
            </a:r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260038"/>
              </p:ext>
            </p:extLst>
          </p:nvPr>
        </p:nvGraphicFramePr>
        <p:xfrm>
          <a:off x="1629681" y="3773867"/>
          <a:ext cx="2290762" cy="453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ção" r:id="rId3" imgW="1218960" imgH="241200" progId="Equation.3">
                  <p:embed/>
                </p:oleObj>
              </mc:Choice>
              <mc:Fallback>
                <p:oleObj name="Equação" r:id="rId3" imgW="12189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9681" y="3773867"/>
                        <a:ext cx="2290762" cy="453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025782"/>
              </p:ext>
            </p:extLst>
          </p:nvPr>
        </p:nvGraphicFramePr>
        <p:xfrm>
          <a:off x="1597024" y="4476939"/>
          <a:ext cx="21002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ção" r:id="rId5" imgW="1117440" imgH="203040" progId="Equation.3">
                  <p:embed/>
                </p:oleObj>
              </mc:Choice>
              <mc:Fallback>
                <p:oleObj name="Equação" r:id="rId5" imgW="11174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7024" y="4476939"/>
                        <a:ext cx="2100263" cy="38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703019"/>
              </p:ext>
            </p:extLst>
          </p:nvPr>
        </p:nvGraphicFramePr>
        <p:xfrm>
          <a:off x="1575253" y="5146171"/>
          <a:ext cx="26019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ção" r:id="rId7" imgW="1384200" imgH="241200" progId="Equation.3">
                  <p:embed/>
                </p:oleObj>
              </mc:Choice>
              <mc:Fallback>
                <p:oleObj name="Equação" r:id="rId7" imgW="13842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5253" y="5146171"/>
                        <a:ext cx="2601913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781231"/>
              </p:ext>
            </p:extLst>
          </p:nvPr>
        </p:nvGraphicFramePr>
        <p:xfrm>
          <a:off x="1575253" y="5822650"/>
          <a:ext cx="3505200" cy="39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ção" r:id="rId9" imgW="2120760" imgH="241200" progId="Equation.3">
                  <p:embed/>
                </p:oleObj>
              </mc:Choice>
              <mc:Fallback>
                <p:oleObj name="Equação" r:id="rId9" imgW="21207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75253" y="5822650"/>
                        <a:ext cx="3505200" cy="399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499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Mintermo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Expressão a partir das tabelas verdades.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47887"/>
            <a:ext cx="52482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2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OPERADORES LÓGICOS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0" y="1714500"/>
            <a:ext cx="86868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pt-BR" dirty="0" smtClean="0"/>
              <a:t>Os OPERADORES LÓGICOS são: </a:t>
            </a:r>
          </a:p>
          <a:p>
            <a:pPr eaLnBrk="1" hangingPunct="1">
              <a:defRPr/>
            </a:pPr>
            <a:r>
              <a:rPr lang="pt-BR" dirty="0" smtClean="0"/>
              <a:t>E (ou AND) - uma sentença é verdadeira SE - e somente se - todos os termos forem verdadeiros.</a:t>
            </a:r>
          </a:p>
          <a:p>
            <a:pPr eaLnBrk="1" hangingPunct="1">
              <a:defRPr/>
            </a:pPr>
            <a:r>
              <a:rPr lang="pt-BR" dirty="0" smtClean="0"/>
              <a:t>OU (ou OR) - uma sentença resulta verdadeira se QUALQUER UM dos termos for verdadeiro.</a:t>
            </a:r>
          </a:p>
          <a:p>
            <a:pPr eaLnBrk="1" hangingPunct="1">
              <a:defRPr/>
            </a:pPr>
            <a:r>
              <a:rPr lang="pt-BR" dirty="0" smtClean="0"/>
              <a:t>NÃO (ou NOT) - este operador INVERTE um termo.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9B6750-475B-4761-956E-6F982EB16CD9}" type="slidenum">
              <a:rPr lang="en-US" altLang="pt-BR">
                <a:latin typeface="Arial" panose="020B0604020202020204" pitchFamily="34" charset="0"/>
              </a:rPr>
              <a:pPr eaLnBrk="1" hangingPunct="1"/>
              <a:t>3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Adriane </a:t>
            </a:r>
            <a:r>
              <a:rPr lang="en-US" dirty="0" smtClean="0"/>
              <a:t>Parraga\</a:t>
            </a:r>
            <a:r>
              <a:rPr lang="en-US" dirty="0" err="1" smtClean="0"/>
              <a:t>Uergs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" name="Retângulo 1"/>
          <p:cNvSpPr/>
          <p:nvPr/>
        </p:nvSpPr>
        <p:spPr>
          <a:xfrm>
            <a:off x="1973724" y="439961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dirty="0"/>
              <a:t>Os operadores lógicos são representados por: </a:t>
            </a:r>
          </a:p>
          <a:p>
            <a:pPr>
              <a:defRPr/>
            </a:pPr>
            <a:r>
              <a:rPr lang="pt-BR" dirty="0"/>
              <a:t>____</a:t>
            </a:r>
            <a:br>
              <a:rPr lang="pt-BR" dirty="0"/>
            </a:br>
            <a:r>
              <a:rPr lang="pt-BR" dirty="0"/>
              <a:t>NOT --&gt; (uma barra horizontal sobre o termo a ser invertido ou negado). </a:t>
            </a:r>
          </a:p>
          <a:p>
            <a:pPr>
              <a:defRPr/>
            </a:pPr>
            <a:r>
              <a:rPr lang="pt-BR" dirty="0"/>
              <a:t>E ------&gt; . (um ponto, como se fosse uma multiplicação)</a:t>
            </a:r>
          </a:p>
          <a:p>
            <a:pPr>
              <a:defRPr/>
            </a:pPr>
            <a:r>
              <a:rPr lang="pt-BR" dirty="0"/>
              <a:t>OU ----&gt; + (o sinal de soma)</a:t>
            </a:r>
          </a:p>
        </p:txBody>
      </p:sp>
    </p:spTree>
    <p:extLst>
      <p:ext uri="{BB962C8B-B14F-4D97-AF65-F5344CB8AC3E}">
        <p14:creationId xmlns:p14="http://schemas.microsoft.com/office/powerpoint/2010/main" val="403291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Maxtermo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417638"/>
            <a:ext cx="62960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73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Mintermo</a:t>
            </a:r>
            <a:r>
              <a:rPr lang="pt-BR" dirty="0" smtClean="0"/>
              <a:t>/</a:t>
            </a:r>
            <a:r>
              <a:rPr lang="pt-BR" dirty="0" err="1" smtClean="0"/>
              <a:t>Maxtermo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Conversão de uma forma para a outra</a:t>
            </a:r>
          </a:p>
          <a:p>
            <a:pPr lvl="1"/>
            <a:r>
              <a:rPr lang="pt-BR" dirty="0" smtClean="0"/>
              <a:t>Cada </a:t>
            </a:r>
            <a:r>
              <a:rPr lang="pt-BR" dirty="0" err="1" smtClean="0"/>
              <a:t>Maxtermo</a:t>
            </a:r>
            <a:r>
              <a:rPr lang="pt-BR" dirty="0" smtClean="0"/>
              <a:t> é o complemento do seu correspondente </a:t>
            </a:r>
            <a:r>
              <a:rPr lang="pt-BR" dirty="0" err="1" smtClean="0"/>
              <a:t>mintermo</a:t>
            </a:r>
            <a:r>
              <a:rPr lang="pt-BR" dirty="0" smtClean="0"/>
              <a:t> e vice-versa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1800"/>
            <a:ext cx="7562850" cy="28575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6062662"/>
            <a:ext cx="2257425" cy="6762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415" y="5905500"/>
            <a:ext cx="29432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51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Expresse as funções D e B por soma de </a:t>
            </a:r>
            <a:r>
              <a:rPr lang="pt-BR" dirty="0" err="1" smtClean="0"/>
              <a:t>Mintermos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2133600"/>
            <a:ext cx="38766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70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Expresse as funções D e B por soma de </a:t>
            </a:r>
            <a:r>
              <a:rPr lang="pt-BR" dirty="0" err="1" smtClean="0"/>
              <a:t>Mintermos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2133600"/>
            <a:ext cx="3876675" cy="32099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002212"/>
            <a:ext cx="57912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44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Expresse as funções D e B por soma de </a:t>
            </a:r>
            <a:r>
              <a:rPr lang="pt-BR" dirty="0" err="1" smtClean="0"/>
              <a:t>Maxtermos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2133600"/>
            <a:ext cx="38766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61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Expresse as funções D e B por soma de </a:t>
            </a:r>
            <a:r>
              <a:rPr lang="pt-BR" dirty="0" err="1" smtClean="0"/>
              <a:t>Maxtermos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2133600"/>
            <a:ext cx="3876675" cy="32099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5195888"/>
            <a:ext cx="48006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50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Numeração </a:t>
            </a:r>
            <a:r>
              <a:rPr lang="pt-BR" dirty="0" err="1" smtClean="0"/>
              <a:t>Maxtermos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Associa-se o digito “0” para cada variável não complementada  e “1” para cada </a:t>
            </a:r>
            <a:r>
              <a:rPr lang="pt-BR" dirty="0"/>
              <a:t>variável </a:t>
            </a:r>
            <a:r>
              <a:rPr lang="pt-BR" dirty="0" smtClean="0"/>
              <a:t>complementada. Cada termo é associado um numero.</a:t>
            </a:r>
          </a:p>
          <a:p>
            <a:pPr lvl="1"/>
            <a:r>
              <a:rPr lang="pt-BR" dirty="0" smtClean="0"/>
              <a:t>Representa a função como um produto de soma, porem cada soma contem todas as variáveis da função. Cada termo OR é denominado </a:t>
            </a:r>
            <a:r>
              <a:rPr lang="pt-BR" dirty="0" err="1" smtClean="0"/>
              <a:t>Maxtermo</a:t>
            </a:r>
            <a:r>
              <a:rPr lang="pt-BR" dirty="0" smtClean="0"/>
              <a:t>( sendo que todas as variáveis da função devem aparecer.)</a:t>
            </a:r>
          </a:p>
          <a:p>
            <a:pPr marL="411480" lvl="1" indent="0">
              <a:buNone/>
            </a:pPr>
            <a:r>
              <a:rPr lang="pt-BR" dirty="0" smtClean="0"/>
              <a:t>Exemplos</a:t>
            </a:r>
          </a:p>
          <a:p>
            <a:pPr lvl="1"/>
            <a:r>
              <a:rPr lang="pt-BR" dirty="0" smtClean="0"/>
              <a:t>1) 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2) 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3) </a:t>
            </a:r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106754"/>
              </p:ext>
            </p:extLst>
          </p:nvPr>
        </p:nvGraphicFramePr>
        <p:xfrm>
          <a:off x="1629681" y="4232206"/>
          <a:ext cx="2290762" cy="453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ção" r:id="rId3" imgW="1218960" imgH="241200" progId="Equation.3">
                  <p:embed/>
                </p:oleObj>
              </mc:Choice>
              <mc:Fallback>
                <p:oleObj name="Equação" r:id="rId3" imgW="12189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9681" y="4232206"/>
                        <a:ext cx="2290762" cy="453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1629681" y="4826759"/>
          <a:ext cx="21002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ção" r:id="rId5" imgW="1117440" imgH="203040" progId="Equation.3">
                  <p:embed/>
                </p:oleObj>
              </mc:Choice>
              <mc:Fallback>
                <p:oleObj name="Equação" r:id="rId5" imgW="11174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9681" y="4826759"/>
                        <a:ext cx="2100263" cy="38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1597024" y="5491922"/>
          <a:ext cx="26019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ção" r:id="rId7" imgW="1384200" imgH="241200" progId="Equation.3">
                  <p:embed/>
                </p:oleObj>
              </mc:Choice>
              <mc:Fallback>
                <p:oleObj name="Equação" r:id="rId7" imgW="13842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97024" y="5491922"/>
                        <a:ext cx="2601913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6760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Simplificação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Circuitos que implementam a mesma lógica com um menor numero de portas é desejável por questões econômicas e de confiabilidade.</a:t>
            </a:r>
          </a:p>
          <a:p>
            <a:endParaRPr lang="pt-BR" dirty="0"/>
          </a:p>
          <a:p>
            <a:r>
              <a:rPr lang="pt-BR" sz="2800" dirty="0" smtClean="0"/>
              <a:t>Formas de simplificação</a:t>
            </a:r>
            <a:r>
              <a:rPr lang="pt-BR" dirty="0" smtClean="0"/>
              <a:t>:</a:t>
            </a:r>
          </a:p>
          <a:p>
            <a:r>
              <a:rPr lang="pt-BR" dirty="0" smtClean="0"/>
              <a:t>1) Álgebra Booleana</a:t>
            </a:r>
          </a:p>
          <a:p>
            <a:pPr lvl="1"/>
            <a:r>
              <a:rPr lang="pt-BR" dirty="0" smtClean="0"/>
              <a:t>A expressão é colocada sobre a forma de soma de produtos e verifica a simplificação 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2) Mapas de </a:t>
            </a:r>
            <a:r>
              <a:rPr lang="pt-BR" dirty="0" err="1" smtClean="0"/>
              <a:t>Karnaugh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Exercicios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36890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Simplifique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000806" y="1378265"/>
          <a:ext cx="336708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ção" r:id="rId3" imgW="1117440" imgH="241200" progId="Equation.3">
                  <p:embed/>
                </p:oleObj>
              </mc:Choice>
              <mc:Fallback>
                <p:oleObj name="Equação" r:id="rId3" imgW="11174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0806" y="1378265"/>
                        <a:ext cx="3367088" cy="7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1033463" y="2257565"/>
          <a:ext cx="306863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ção" r:id="rId5" imgW="1257120" imgH="241200" progId="Equation.3">
                  <p:embed/>
                </p:oleObj>
              </mc:Choice>
              <mc:Fallback>
                <p:oleObj name="Equação" r:id="rId5" imgW="12571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3463" y="2257565"/>
                        <a:ext cx="3068637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Espaço Reservado para Conteúdo 3"/>
          <p:cNvGraphicFramePr>
            <a:graphicFrameLocks noChangeAspect="1"/>
          </p:cNvGraphicFramePr>
          <p:nvPr>
            <p:extLst/>
          </p:nvPr>
        </p:nvGraphicFramePr>
        <p:xfrm>
          <a:off x="990600" y="2945267"/>
          <a:ext cx="3370261" cy="66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ção" r:id="rId7" imgW="1218960" imgH="241200" progId="Equation.3">
                  <p:embed/>
                </p:oleObj>
              </mc:Choice>
              <mc:Fallback>
                <p:oleObj name="Equação" r:id="rId7" imgW="12189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2945267"/>
                        <a:ext cx="3370261" cy="66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Espaço Reservado para Conteúdo 3"/>
          <p:cNvGraphicFramePr>
            <a:graphicFrameLocks noChangeAspect="1"/>
          </p:cNvGraphicFramePr>
          <p:nvPr>
            <p:extLst/>
          </p:nvPr>
        </p:nvGraphicFramePr>
        <p:xfrm>
          <a:off x="989920" y="3637417"/>
          <a:ext cx="24098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ção" r:id="rId9" imgW="799920" imgH="266400" progId="Equation.3">
                  <p:embed/>
                </p:oleObj>
              </mc:Choice>
              <mc:Fallback>
                <p:oleObj name="Equação" r:id="rId9" imgW="79992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89920" y="3637417"/>
                        <a:ext cx="2409825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Espaço Reservado para Conteúdo 3"/>
          <p:cNvGraphicFramePr>
            <a:graphicFrameLocks noChangeAspect="1"/>
          </p:cNvGraphicFramePr>
          <p:nvPr>
            <p:extLst/>
          </p:nvPr>
        </p:nvGraphicFramePr>
        <p:xfrm>
          <a:off x="968149" y="4554589"/>
          <a:ext cx="4267200" cy="681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ção" r:id="rId11" imgW="1511280" imgH="241200" progId="Equation.3">
                  <p:embed/>
                </p:oleObj>
              </mc:Choice>
              <mc:Fallback>
                <p:oleObj name="Equação" r:id="rId11" imgW="15112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8149" y="4554589"/>
                        <a:ext cx="4267200" cy="681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Espaço Reservado para Conteúdo 3"/>
          <p:cNvGraphicFramePr>
            <a:graphicFrameLocks noChangeAspect="1"/>
          </p:cNvGraphicFramePr>
          <p:nvPr>
            <p:extLst/>
          </p:nvPr>
        </p:nvGraphicFramePr>
        <p:xfrm>
          <a:off x="1011692" y="5214261"/>
          <a:ext cx="37655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ção" r:id="rId13" imgW="1333440" imgH="266400" progId="Equation.3">
                  <p:embed/>
                </p:oleObj>
              </mc:Choice>
              <mc:Fallback>
                <p:oleObj name="Equação" r:id="rId13" imgW="133344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11692" y="5214261"/>
                        <a:ext cx="376555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Espaço Reservado para Conteúdo 3"/>
          <p:cNvGraphicFramePr>
            <a:graphicFrameLocks noChangeAspect="1"/>
          </p:cNvGraphicFramePr>
          <p:nvPr>
            <p:extLst/>
          </p:nvPr>
        </p:nvGraphicFramePr>
        <p:xfrm>
          <a:off x="968149" y="6003670"/>
          <a:ext cx="4261076" cy="627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ção" r:id="rId15" imgW="1638000" imgH="241200" progId="Equation.3">
                  <p:embed/>
                </p:oleObj>
              </mc:Choice>
              <mc:Fallback>
                <p:oleObj name="Equação" r:id="rId15" imgW="16380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68149" y="6003670"/>
                        <a:ext cx="4261076" cy="627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629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TABELA VERDADE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pt-BR" smtClean="0"/>
              <a:t>São tabelas que representam todas as possíveis combinações das variáveis de entrada de uma função, e os seus respectivos valores de saída.</a:t>
            </a:r>
          </a:p>
          <a:p>
            <a:pPr eaLnBrk="1" hangingPunct="1">
              <a:defRPr/>
            </a:pPr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C864A1-910B-4A37-B1B3-841E92392B75}" type="slidenum">
              <a:rPr lang="en-US" altLang="pt-BR">
                <a:latin typeface="Arial" panose="020B0604020202020204" pitchFamily="34" charset="0"/>
              </a:rPr>
              <a:pPr eaLnBrk="1" hangingPunct="1"/>
              <a:t>4</a:t>
            </a:fld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96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PORTAS LÓGICAS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Diversos tipos, cada uma com operação ou função lógica bem definida.</a:t>
            </a:r>
          </a:p>
          <a:p>
            <a:pPr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Operação lógica assume somente dois valores: verdadeiro ou falso, ou em binário, 1 ou 0.</a:t>
            </a:r>
          </a:p>
          <a:p>
            <a:pPr>
              <a:defRPr/>
            </a:pPr>
            <a:r>
              <a:rPr lang="pt-BR" dirty="0"/>
              <a:t>São dispositivos ou circuitos lógicos que operam um ou mais sinais lógicos de entrada para produzir uma (e somente uma) saída, a qual é dependente da função implementada no circuito.</a:t>
            </a:r>
          </a:p>
          <a:p>
            <a:pPr eaLnBrk="1" hangingPunct="1">
              <a:defRPr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C2DDCF-EC01-4644-986C-C288842B0F26}" type="slidenum">
              <a:rPr lang="en-US" altLang="pt-BR">
                <a:latin typeface="Arial" panose="020B0604020202020204" pitchFamily="34" charset="0"/>
              </a:rPr>
              <a:pPr eaLnBrk="1" hangingPunct="1"/>
              <a:t>5</a:t>
            </a:fld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-2192338" y="1222375"/>
          <a:ext cx="13490576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Documento" r:id="rId4" imgW="5707440" imgH="914400" progId="Word.Document.8">
                  <p:embed/>
                </p:oleObj>
              </mc:Choice>
              <mc:Fallback>
                <p:oleObj name="Documento" r:id="rId4" imgW="5707440" imgH="91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92338" y="1222375"/>
                        <a:ext cx="13490576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pt-BR" altLang="pt-BR"/>
              <a:t>Adição Lógica (OU, OR) </a:t>
            </a:r>
          </a:p>
        </p:txBody>
      </p:sp>
      <p:grpSp>
        <p:nvGrpSpPr>
          <p:cNvPr id="9240" name="Group 24"/>
          <p:cNvGrpSpPr>
            <a:grpSpLocks/>
          </p:cNvGrpSpPr>
          <p:nvPr/>
        </p:nvGrpSpPr>
        <p:grpSpPr bwMode="auto">
          <a:xfrm>
            <a:off x="1484313" y="3429000"/>
            <a:ext cx="6083300" cy="2638425"/>
            <a:chOff x="935" y="2160"/>
            <a:chExt cx="3832" cy="1662"/>
          </a:xfrm>
        </p:grpSpPr>
        <p:graphicFrame>
          <p:nvGraphicFramePr>
            <p:cNvPr id="9239" name="Object 23"/>
            <p:cNvGraphicFramePr>
              <a:graphicFrameLocks noChangeAspect="1"/>
            </p:cNvGraphicFramePr>
            <p:nvPr/>
          </p:nvGraphicFramePr>
          <p:xfrm>
            <a:off x="2189" y="2685"/>
            <a:ext cx="1336" cy="1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" name="Visio" r:id="rId6" imgW="468395" imgH="399688" progId="Visio.Drawing.6">
                    <p:embed/>
                  </p:oleObj>
                </mc:Choice>
                <mc:Fallback>
                  <p:oleObj name="Visio" r:id="rId6" imgW="468395" imgH="399688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9" y="2685"/>
                          <a:ext cx="1336" cy="1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0" name="Text Box 4"/>
            <p:cNvSpPr txBox="1">
              <a:spLocks noChangeArrowheads="1"/>
            </p:cNvSpPr>
            <p:nvPr/>
          </p:nvSpPr>
          <p:spPr bwMode="auto">
            <a:xfrm>
              <a:off x="935" y="2160"/>
              <a:ext cx="38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3200"/>
                <a:t>Componente: porta OU (OR gate)</a:t>
              </a:r>
              <a:endParaRPr lang="pt-BR" altLang="pt-BR"/>
            </a:p>
          </p:txBody>
        </p:sp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1927" y="2793"/>
              <a:ext cx="3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2800">
                  <a:latin typeface="Arial" panose="020B0604020202020204" pitchFamily="34" charset="0"/>
                </a:rPr>
                <a:t>A</a:t>
              </a:r>
              <a:endParaRPr lang="pt-BR" altLang="pt-BR"/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3526" y="2988"/>
              <a:ext cx="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2800">
                  <a:latin typeface="Arial" panose="020B0604020202020204" pitchFamily="34" charset="0"/>
                </a:rPr>
                <a:t>A</a:t>
              </a:r>
              <a:r>
                <a:rPr lang="pt-BR" altLang="pt-BR" sz="2800" b="1">
                  <a:latin typeface="Arial" panose="020B0604020202020204" pitchFamily="34" charset="0"/>
                </a:rPr>
                <a:t>+</a:t>
              </a:r>
              <a:r>
                <a:rPr lang="pt-BR" altLang="pt-BR" sz="2800">
                  <a:latin typeface="Arial" panose="020B0604020202020204" pitchFamily="34" charset="0"/>
                </a:rPr>
                <a:t>B</a:t>
              </a:r>
              <a:endParaRPr lang="pt-BR" altLang="pt-BR"/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1924" y="3186"/>
              <a:ext cx="3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2800">
                  <a:latin typeface="Arial" panose="020B0604020202020204" pitchFamily="34" charset="0"/>
                </a:rPr>
                <a:t>B</a:t>
              </a:r>
              <a:endParaRPr lang="pt-BR" altLang="pt-BR"/>
            </a:p>
          </p:txBody>
        </p:sp>
      </p:grpSp>
    </p:spTree>
    <p:extLst>
      <p:ext uri="{BB962C8B-B14F-4D97-AF65-F5344CB8AC3E}">
        <p14:creationId xmlns:p14="http://schemas.microsoft.com/office/powerpoint/2010/main" val="44585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-2171700" y="1220788"/>
          <a:ext cx="13460413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Documento" r:id="rId4" imgW="5707440" imgH="914400" progId="Word.Document.8">
                  <p:embed/>
                </p:oleObj>
              </mc:Choice>
              <mc:Fallback>
                <p:oleObj name="Documento" r:id="rId4" imgW="5707440" imgH="91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71700" y="1220788"/>
                        <a:ext cx="13460413" cy="190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pt-BR" altLang="pt-BR" dirty="0"/>
              <a:t>Multiplicação Lógica (E, AND) </a:t>
            </a:r>
          </a:p>
        </p:txBody>
      </p: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1484313" y="3429000"/>
            <a:ext cx="6083300" cy="2119313"/>
            <a:chOff x="935" y="2160"/>
            <a:chExt cx="3832" cy="1335"/>
          </a:xfrm>
        </p:grpSpPr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935" y="2160"/>
              <a:ext cx="38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3200"/>
                <a:t>Componente: porta E (AND gate)</a:t>
              </a:r>
              <a:endParaRPr lang="pt-BR" altLang="pt-BR"/>
            </a:p>
          </p:txBody>
        </p:sp>
        <p:sp>
          <p:nvSpPr>
            <p:cNvPr id="7177" name="Text Box 9"/>
            <p:cNvSpPr txBox="1">
              <a:spLocks noChangeArrowheads="1"/>
            </p:cNvSpPr>
            <p:nvPr/>
          </p:nvSpPr>
          <p:spPr bwMode="auto">
            <a:xfrm>
              <a:off x="1810" y="2775"/>
              <a:ext cx="3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2800">
                  <a:latin typeface="Arial" panose="020B0604020202020204" pitchFamily="34" charset="0"/>
                </a:rPr>
                <a:t>A</a:t>
              </a:r>
              <a:endParaRPr lang="pt-BR" altLang="pt-BR"/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3670" y="2970"/>
              <a:ext cx="5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2800">
                  <a:latin typeface="Arial" panose="020B0604020202020204" pitchFamily="34" charset="0"/>
                </a:rPr>
                <a:t>A</a:t>
              </a:r>
              <a:r>
                <a:rPr lang="pt-BR" altLang="pt-BR" sz="2800" b="1">
                  <a:latin typeface="Arial" panose="020B0604020202020204" pitchFamily="34" charset="0"/>
                </a:rPr>
                <a:t>.</a:t>
              </a:r>
              <a:r>
                <a:rPr lang="pt-BR" altLang="pt-BR" sz="2800">
                  <a:latin typeface="Arial" panose="020B0604020202020204" pitchFamily="34" charset="0"/>
                </a:rPr>
                <a:t>B</a:t>
              </a:r>
              <a:endParaRPr lang="pt-BR" altLang="pt-BR"/>
            </a:p>
          </p:txBody>
        </p:sp>
        <p:sp>
          <p:nvSpPr>
            <p:cNvPr id="7179" name="AutoShape 11"/>
            <p:cNvSpPr>
              <a:spLocks noChangeArrowheads="1"/>
            </p:cNvSpPr>
            <p:nvPr/>
          </p:nvSpPr>
          <p:spPr bwMode="auto">
            <a:xfrm>
              <a:off x="2552" y="2821"/>
              <a:ext cx="663" cy="627"/>
            </a:xfrm>
            <a:prstGeom prst="flowChartDe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flipH="1">
              <a:off x="2105" y="2929"/>
              <a:ext cx="4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H="1">
              <a:off x="2102" y="3322"/>
              <a:ext cx="4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 flipH="1">
              <a:off x="3218" y="3133"/>
              <a:ext cx="4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1807" y="3168"/>
              <a:ext cx="3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2800">
                  <a:latin typeface="Arial" panose="020B0604020202020204" pitchFamily="34" charset="0"/>
                </a:rPr>
                <a:t>B</a:t>
              </a:r>
              <a:endParaRPr lang="pt-BR" altLang="pt-BR"/>
            </a:p>
          </p:txBody>
        </p:sp>
      </p:grpSp>
    </p:spTree>
    <p:extLst>
      <p:ext uri="{BB962C8B-B14F-4D97-AF65-F5344CB8AC3E}">
        <p14:creationId xmlns:p14="http://schemas.microsoft.com/office/powerpoint/2010/main" val="18232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pt-BR" altLang="pt-BR"/>
              <a:t>Complementação (NOT) </a:t>
            </a:r>
          </a:p>
        </p:txBody>
      </p:sp>
      <p:grpSp>
        <p:nvGrpSpPr>
          <p:cNvPr id="6158" name="Group 14"/>
          <p:cNvGrpSpPr>
            <a:grpSpLocks/>
          </p:cNvGrpSpPr>
          <p:nvPr/>
        </p:nvGrpSpPr>
        <p:grpSpPr bwMode="auto">
          <a:xfrm>
            <a:off x="715963" y="3429000"/>
            <a:ext cx="8004175" cy="2019300"/>
            <a:chOff x="451" y="2160"/>
            <a:chExt cx="5042" cy="1272"/>
          </a:xfrm>
        </p:grpSpPr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451" y="2160"/>
              <a:ext cx="504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pt-BR" altLang="pt-BR" sz="3200"/>
                <a:t>Componente: inversor ou porta NOT (inverter)</a:t>
              </a:r>
              <a:endParaRPr lang="pt-BR" altLang="pt-BR"/>
            </a:p>
          </p:txBody>
        </p:sp>
        <p:grpSp>
          <p:nvGrpSpPr>
            <p:cNvPr id="6154" name="Group 10"/>
            <p:cNvGrpSpPr>
              <a:grpSpLocks/>
            </p:cNvGrpSpPr>
            <p:nvPr/>
          </p:nvGrpSpPr>
          <p:grpSpPr bwMode="auto">
            <a:xfrm>
              <a:off x="2127" y="2856"/>
              <a:ext cx="1650" cy="576"/>
              <a:chOff x="1326" y="2856"/>
              <a:chExt cx="1650" cy="576"/>
            </a:xfrm>
          </p:grpSpPr>
          <p:sp>
            <p:nvSpPr>
              <p:cNvPr id="6153" name="Line 9"/>
              <p:cNvSpPr>
                <a:spLocks noChangeShapeType="1"/>
              </p:cNvSpPr>
              <p:nvPr/>
            </p:nvSpPr>
            <p:spPr bwMode="auto">
              <a:xfrm>
                <a:off x="1326" y="3141"/>
                <a:ext cx="16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51" name="AutoShape 7"/>
              <p:cNvSpPr>
                <a:spLocks noChangeArrowheads="1"/>
              </p:cNvSpPr>
              <p:nvPr/>
            </p:nvSpPr>
            <p:spPr bwMode="auto">
              <a:xfrm rot="5400000">
                <a:off x="1788" y="2832"/>
                <a:ext cx="576" cy="62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6152" name="Oval 8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1864" y="2982"/>
              <a:ext cx="3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2800">
                  <a:latin typeface="Arial" panose="020B0604020202020204" pitchFamily="34" charset="0"/>
                </a:rPr>
                <a:t>X</a:t>
              </a:r>
              <a:endParaRPr lang="pt-BR" altLang="pt-BR"/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3769" y="2988"/>
              <a:ext cx="3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2800">
                  <a:latin typeface="Arial" panose="020B0604020202020204" pitchFamily="34" charset="0"/>
                </a:rPr>
                <a:t>X’</a:t>
              </a:r>
              <a:endParaRPr lang="pt-BR" altLang="pt-BR"/>
            </a:p>
          </p:txBody>
        </p:sp>
      </p:grpSp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-3627438" y="1370013"/>
          <a:ext cx="16309976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Documento" r:id="rId4" imgW="5707440" imgH="609480" progId="Word.Document.8">
                  <p:embed/>
                </p:oleObj>
              </mc:Choice>
              <mc:Fallback>
                <p:oleObj name="Documento" r:id="rId4" imgW="5707440" imgH="609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27438" y="1370013"/>
                        <a:ext cx="16309976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402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Portas com mais de uma entrada</a:t>
            </a:r>
            <a:endParaRPr lang="pt-BR" dirty="0"/>
          </a:p>
        </p:txBody>
      </p:sp>
      <p:pic>
        <p:nvPicPr>
          <p:cNvPr id="3" name="Picture 5" descr="TOC F 03-08 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571"/>
            <a:ext cx="6097587" cy="4065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67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1759</TotalTime>
  <Words>855</Words>
  <Application>Microsoft Office PowerPoint</Application>
  <PresentationFormat>Apresentação na tela (4:3)</PresentationFormat>
  <Paragraphs>152</Paragraphs>
  <Slides>38</Slides>
  <Notes>8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4</vt:i4>
      </vt:variant>
      <vt:variant>
        <vt:lpstr>Títulos de slides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Cambria</vt:lpstr>
      <vt:lpstr>Monotype Sorts</vt:lpstr>
      <vt:lpstr>Times</vt:lpstr>
      <vt:lpstr>Wingdings</vt:lpstr>
      <vt:lpstr>Adjacência</vt:lpstr>
      <vt:lpstr>Documento</vt:lpstr>
      <vt:lpstr>Visio</vt:lpstr>
      <vt:lpstr>Equation</vt:lpstr>
      <vt:lpstr>Equação</vt:lpstr>
      <vt:lpstr>Aula 2  Técnicas Digitais</vt:lpstr>
      <vt:lpstr>CONCEITOS BÁSICOS</vt:lpstr>
      <vt:lpstr>OPERADORES LÓGICOS</vt:lpstr>
      <vt:lpstr>TABELA VERDADE</vt:lpstr>
      <vt:lpstr>PORTAS LÓGICAS</vt:lpstr>
      <vt:lpstr>Adição Lógica (OU, OR) </vt:lpstr>
      <vt:lpstr>Multiplicação Lógica (E, AND) </vt:lpstr>
      <vt:lpstr>Complementação (NOT) </vt:lpstr>
      <vt:lpstr>Portas com mais de uma entrada</vt:lpstr>
      <vt:lpstr>Portas NOR</vt:lpstr>
      <vt:lpstr>Portas NAND</vt:lpstr>
      <vt:lpstr>PORTA XOR (OU EXCLUSIVO)</vt:lpstr>
      <vt:lpstr>Portas mais complexas (2)</vt:lpstr>
      <vt:lpstr>Resumo Xor e Xnor</vt:lpstr>
      <vt:lpstr>CIRCUITOS LÓGICOS</vt:lpstr>
      <vt:lpstr>CIRCUITOS LÓGICOS</vt:lpstr>
      <vt:lpstr>Exemplo do uso de uma porta OR em um sistema de alarme</vt:lpstr>
      <vt:lpstr>Expressão Booleana</vt:lpstr>
      <vt:lpstr>Expressão Booleana</vt:lpstr>
      <vt:lpstr>Saida para uma determinada entrada</vt:lpstr>
      <vt:lpstr>Escreva  a Expressão Booleana para a figura abaixo</vt:lpstr>
      <vt:lpstr>Exemplo</vt:lpstr>
      <vt:lpstr>EXEMPLOS</vt:lpstr>
      <vt:lpstr>Diagrama de tempo -exemplo</vt:lpstr>
      <vt:lpstr>Teoremas da Álgebra de Boole</vt:lpstr>
      <vt:lpstr>Teoremas com 2 variáveis</vt:lpstr>
      <vt:lpstr>Circuitos Lógicos Combinacionais</vt:lpstr>
      <vt:lpstr>Numeração Mintermos</vt:lpstr>
      <vt:lpstr>Mintermo</vt:lpstr>
      <vt:lpstr>Maxtermo</vt:lpstr>
      <vt:lpstr>Mintermo/Maxtermo</vt:lpstr>
      <vt:lpstr>Expresse as funções D e B por soma de Mintermos</vt:lpstr>
      <vt:lpstr>Expresse as funções D e B por soma de Mintermos</vt:lpstr>
      <vt:lpstr>Expresse as funções D e B por soma de Maxtermos</vt:lpstr>
      <vt:lpstr>Expresse as funções D e B por soma de Maxtermos</vt:lpstr>
      <vt:lpstr>Numeração Maxtermos</vt:lpstr>
      <vt:lpstr>Simplificação</vt:lpstr>
      <vt:lpstr>Simplifique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Debora</dc:creator>
  <cp:lastModifiedBy>Adriane</cp:lastModifiedBy>
  <cp:revision>134</cp:revision>
  <dcterms:created xsi:type="dcterms:W3CDTF">2014-02-27T12:37:12Z</dcterms:created>
  <dcterms:modified xsi:type="dcterms:W3CDTF">2017-08-01T13:59:05Z</dcterms:modified>
</cp:coreProperties>
</file>