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75" r:id="rId3"/>
    <p:sldId id="257" r:id="rId4"/>
    <p:sldId id="258" r:id="rId5"/>
    <p:sldId id="259" r:id="rId6"/>
    <p:sldId id="260" r:id="rId7"/>
    <p:sldId id="277" r:id="rId8"/>
    <p:sldId id="261" r:id="rId9"/>
    <p:sldId id="278" r:id="rId10"/>
    <p:sldId id="279" r:id="rId11"/>
    <p:sldId id="262" r:id="rId12"/>
    <p:sldId id="266" r:id="rId13"/>
    <p:sldId id="276" r:id="rId14"/>
    <p:sldId id="267" r:id="rId15"/>
    <p:sldId id="268" r:id="rId16"/>
    <p:sldId id="263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EE2C9-8BB9-4A70-995C-F36309954B68}" type="datetimeFigureOut">
              <a:rPr lang="pt-BR" smtClean="0"/>
              <a:pPr/>
              <a:t>01/10/2017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1A4C8-132B-4510-B099-CD0C51BF662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45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C724F-8BB3-463C-90AC-7BA96F0B0657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0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>
                <a:solidFill>
                  <a:srgbClr val="000000"/>
                </a:solidFill>
              </a:rPr>
              <a:t>Ronald J. Tocci e Neal S. Wi</a:t>
            </a:r>
            <a:r>
              <a:rPr lang="en-US" altLang="en-US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en-US">
                <a:solidFill>
                  <a:srgbClr val="000000"/>
                </a:solidFill>
              </a:rPr>
              <a:t>Capítulo </a:t>
            </a:r>
            <a:r>
              <a:rPr lang="en-US" altLang="en-US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>
                <a:solidFill>
                  <a:srgbClr val="000000"/>
                </a:solidFill>
              </a:rPr>
              <a:t>Ronald J. Tocci e Neal S. Wi</a:t>
            </a:r>
            <a:r>
              <a:rPr lang="en-US" altLang="en-US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en-US">
                <a:solidFill>
                  <a:srgbClr val="000000"/>
                </a:solidFill>
              </a:rPr>
              <a:t>Capítulo </a:t>
            </a:r>
            <a:r>
              <a:rPr lang="en-US" altLang="en-US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>
                <a:solidFill>
                  <a:srgbClr val="000000"/>
                </a:solidFill>
              </a:rPr>
              <a:t>Ronald J. Tocci e Neal S. Wi</a:t>
            </a:r>
            <a:r>
              <a:rPr lang="en-US" altLang="en-US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en-US">
                <a:solidFill>
                  <a:srgbClr val="000000"/>
                </a:solidFill>
              </a:rPr>
              <a:t>Capítulo </a:t>
            </a:r>
            <a:r>
              <a:rPr lang="en-US" altLang="en-US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7AC3D62-1046-4408-9567-A89BA99821C6}" type="slidenum">
              <a:rPr lang="pt-BR">
                <a:solidFill>
                  <a:srgbClr val="1C1C1C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8713E-4955-42D2-89A9-7C2895E915F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3006F-99CB-4C7D-BCE0-92CA63A754B8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09942-AD73-4302-914D-79E53881946C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27AD-1CE6-484E-8413-06FBF8B476D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FFC24-D43B-4C62-9984-608DE61EAE0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DB702-C725-4B05-B863-DAFBD3CE6AA5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DBBEF-213C-4169-B015-06625B243CB6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>
                <a:solidFill>
                  <a:srgbClr val="000000"/>
                </a:solidFill>
              </a:rPr>
              <a:t>Ronald J. Tocci e Neal S. Wi</a:t>
            </a:r>
            <a:r>
              <a:rPr lang="en-US" altLang="en-US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en-US">
                <a:solidFill>
                  <a:srgbClr val="000000"/>
                </a:solidFill>
              </a:rPr>
              <a:t>Capítulo </a:t>
            </a:r>
            <a:r>
              <a:rPr lang="en-US" altLang="en-US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DE46B-4D4D-457A-B6FC-050304BA9E4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ACEE3-7158-4559-AD8B-6BBC9F0426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14CF3-5E3E-40C0-A32B-F5B5A2D603A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>
                <a:solidFill>
                  <a:srgbClr val="000000"/>
                </a:solidFill>
              </a:rPr>
              <a:t>Ronald J. Tocci e Neal S. Wi</a:t>
            </a:r>
            <a:r>
              <a:rPr lang="en-US" altLang="en-US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en-US">
                <a:solidFill>
                  <a:srgbClr val="000000"/>
                </a:solidFill>
              </a:rPr>
              <a:t>Capítulo </a:t>
            </a:r>
            <a:r>
              <a:rPr lang="en-US" altLang="en-US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>
                <a:solidFill>
                  <a:srgbClr val="000000"/>
                </a:solidFill>
              </a:rPr>
              <a:t>Ronald J. Tocci e Neal S. Wi</a:t>
            </a:r>
            <a:r>
              <a:rPr lang="en-US" altLang="en-US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en-US">
                <a:solidFill>
                  <a:srgbClr val="000000"/>
                </a:solidFill>
              </a:rPr>
              <a:t>Capítulo </a:t>
            </a:r>
            <a:r>
              <a:rPr lang="en-US" altLang="en-US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>
                <a:solidFill>
                  <a:srgbClr val="000000"/>
                </a:solidFill>
              </a:rPr>
              <a:t>Ronald J. Tocci e Neal S. Wi</a:t>
            </a:r>
            <a:r>
              <a:rPr lang="en-US" altLang="en-US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en-US">
                <a:solidFill>
                  <a:srgbClr val="000000"/>
                </a:solidFill>
              </a:rPr>
              <a:t>Capítulo </a:t>
            </a:r>
            <a:r>
              <a:rPr lang="en-US" altLang="en-US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>
                <a:solidFill>
                  <a:srgbClr val="000000"/>
                </a:solidFill>
              </a:rPr>
              <a:t>Ronald J. Tocci e Neal S. Wi</a:t>
            </a:r>
            <a:r>
              <a:rPr lang="en-US" altLang="en-US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en-US">
                <a:solidFill>
                  <a:srgbClr val="000000"/>
                </a:solidFill>
              </a:rPr>
              <a:t>Capítulo </a:t>
            </a:r>
            <a:r>
              <a:rPr lang="en-US" altLang="en-US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>
                <a:solidFill>
                  <a:srgbClr val="000000"/>
                </a:solidFill>
              </a:rPr>
              <a:t>Ronald J. Tocci e Neal S. Wi</a:t>
            </a:r>
            <a:r>
              <a:rPr lang="en-US" altLang="en-US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en-US">
                <a:solidFill>
                  <a:srgbClr val="000000"/>
                </a:solidFill>
              </a:rPr>
              <a:t>Capítulo </a:t>
            </a:r>
            <a:r>
              <a:rPr lang="en-US" altLang="en-US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>
                <a:solidFill>
                  <a:srgbClr val="000000"/>
                </a:solidFill>
              </a:rPr>
              <a:t>Ronald J. Tocci e Neal S. Wi</a:t>
            </a:r>
            <a:r>
              <a:rPr lang="en-US" altLang="en-US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en-US">
                <a:solidFill>
                  <a:srgbClr val="000000"/>
                </a:solidFill>
              </a:rPr>
              <a:t>Capítulo </a:t>
            </a:r>
            <a:r>
              <a:rPr lang="en-US" altLang="en-US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>
                <a:solidFill>
                  <a:srgbClr val="000000"/>
                </a:solidFill>
              </a:rPr>
              <a:t>Ronald J. Tocci e Neal S. Wi</a:t>
            </a:r>
            <a:r>
              <a:rPr lang="en-US" altLang="en-US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en-US">
                <a:solidFill>
                  <a:srgbClr val="000000"/>
                </a:solidFill>
              </a:rPr>
              <a:t>Capítulo </a:t>
            </a:r>
            <a:r>
              <a:rPr lang="en-US" altLang="en-US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3106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>
                <a:solidFill>
                  <a:srgbClr val="000000"/>
                </a:solidFill>
              </a:rPr>
              <a:t>Sistemas Digitais: Princípios e Aplicações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en-US">
                <a:solidFill>
                  <a:srgbClr val="000000"/>
                </a:solidFill>
              </a:rPr>
              <a:t>Ronald J. Tocci e Neal S. Wi</a:t>
            </a:r>
            <a:r>
              <a:rPr lang="en-US" altLang="en-US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en-US">
                <a:solidFill>
                  <a:srgbClr val="000000"/>
                </a:solidFill>
              </a:rPr>
              <a:t>Capítulo </a:t>
            </a:r>
            <a:r>
              <a:rPr lang="en-US" altLang="en-US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7648575" y="6402388"/>
            <a:ext cx="1044575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sz="1200">
                <a:solidFill>
                  <a:srgbClr val="000000"/>
                </a:solidFill>
                <a:latin typeface="Arial" charset="0"/>
              </a:rPr>
              <a:t>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Times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Times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Times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Times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fr-FR" sz="2400">
              <a:solidFill>
                <a:srgbClr val="000000"/>
              </a:solidFill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fr-FR" sz="2400">
              <a:solidFill>
                <a:srgbClr val="000000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fr-FR" sz="240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ltGray">
          <a:xfrm>
            <a:off x="912813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fr-FR" sz="2400">
              <a:solidFill>
                <a:srgbClr val="000000"/>
              </a:solidFill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fr-FR" sz="2400">
              <a:solidFill>
                <a:srgbClr val="000000"/>
              </a:solidFill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fr-FR" sz="2400">
              <a:solidFill>
                <a:srgbClr val="000000"/>
              </a:solidFill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fr-FR" sz="240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4625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43CF8E-6FB4-4E32-BA93-0D87283FFD58}" type="slidenum">
              <a:rPr lang="pt-B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Multiplexadores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Disciplina: Técnicas Digitais</a:t>
            </a:r>
          </a:p>
          <a:p>
            <a:pPr eaLnBrk="1" hangingPunct="1"/>
            <a:r>
              <a:rPr lang="pt-BR" dirty="0" smtClean="0"/>
              <a:t>Aula  </a:t>
            </a:r>
          </a:p>
          <a:p>
            <a:pPr eaLnBrk="1" hangingPunct="1"/>
            <a:r>
              <a:rPr lang="pt-BR" dirty="0" smtClean="0"/>
              <a:t>Bibliografia Básica:</a:t>
            </a:r>
          </a:p>
          <a:p>
            <a:pPr lvl="1" eaLnBrk="1" hangingPunct="1"/>
            <a:r>
              <a:rPr lang="pt-BR" dirty="0" smtClean="0"/>
              <a:t>Sistemas Digitais: Princípios e Aplicações, </a:t>
            </a:r>
            <a:r>
              <a:rPr lang="pt-BR" altLang="en-US" dirty="0" smtClean="0"/>
              <a:t>Ronald J. </a:t>
            </a:r>
            <a:r>
              <a:rPr lang="pt-BR" altLang="en-US" dirty="0" err="1" smtClean="0"/>
              <a:t>Tocci</a:t>
            </a:r>
            <a:r>
              <a:rPr lang="pt-BR" altLang="en-US" dirty="0" smtClean="0"/>
              <a:t> e </a:t>
            </a:r>
            <a:r>
              <a:rPr lang="pt-BR" altLang="en-US" dirty="0" err="1" smtClean="0"/>
              <a:t>Neal</a:t>
            </a:r>
            <a:r>
              <a:rPr lang="pt-BR" altLang="en-US" dirty="0" smtClean="0"/>
              <a:t> S. </a:t>
            </a:r>
            <a:r>
              <a:rPr lang="pt-BR" altLang="en-US" dirty="0" err="1" smtClean="0"/>
              <a:t>Wi</a:t>
            </a:r>
            <a:r>
              <a:rPr lang="en-US" altLang="en-US" dirty="0" err="1" smtClean="0"/>
              <a:t>dmer</a:t>
            </a:r>
            <a:endParaRPr lang="en-US" altLang="en-US" dirty="0" smtClean="0"/>
          </a:p>
          <a:p>
            <a:pPr lvl="1" eaLnBrk="1" hangingPunct="1"/>
            <a:endParaRPr lang="pt-BR" dirty="0" smtClean="0"/>
          </a:p>
          <a:p>
            <a:pPr lvl="1" eaLnBrk="1" hangingPunct="1"/>
            <a:endParaRPr lang="pt-BR" altLang="en-US" dirty="0" smtClean="0"/>
          </a:p>
          <a:p>
            <a:pPr lvl="1" eaLnBrk="1" hangingPunct="1"/>
            <a:endParaRPr lang="pt-BR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>
                <a:solidFill>
                  <a:srgbClr val="000000"/>
                </a:solidFill>
              </a:rPr>
              <a:t>Ronald J. Tocci e Neal S. Wi</a:t>
            </a:r>
            <a:r>
              <a:rPr lang="en-US" altLang="en-US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>
                <a:solidFill>
                  <a:srgbClr val="000000"/>
                </a:solidFill>
              </a:rPr>
              <a:t>Capítulo </a:t>
            </a:r>
            <a:r>
              <a:rPr lang="en-US" altLang="en-US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4414838" cy="301625"/>
          </a:xfrm>
        </p:spPr>
        <p:txBody>
          <a:bodyPr/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FIGURA 9-23    </a:t>
            </a:r>
            <a:r>
              <a:rPr lang="en-US" altLang="en-US">
                <a:solidFill>
                  <a:schemeClr val="tx1"/>
                </a:solidFill>
              </a:rPr>
              <a:t>(a) Diagrama lógico para o multiplexador 74ALS157; (b) Símbolo lógico; (c) Tabela-verdade. (Cortesia da Fairchild, uma companhia Schlumberger)</a:t>
            </a:r>
          </a:p>
        </p:txBody>
      </p:sp>
      <p:pic>
        <p:nvPicPr>
          <p:cNvPr id="47109" name="Picture 5" descr="TOC F 09-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684213"/>
            <a:ext cx="8436847" cy="56251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>
                <a:solidFill>
                  <a:srgbClr val="000000"/>
                </a:solidFill>
              </a:rPr>
              <a:t>Ronald J. Tocci e Neal S. Wi</a:t>
            </a:r>
            <a:r>
              <a:rPr lang="en-US" altLang="en-US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>
                <a:solidFill>
                  <a:srgbClr val="000000"/>
                </a:solidFill>
              </a:rPr>
              <a:t>Capítulo </a:t>
            </a:r>
            <a:r>
              <a:rPr lang="en-US" altLang="en-US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4414838" cy="301625"/>
          </a:xfrm>
        </p:spPr>
        <p:txBody>
          <a:bodyPr/>
          <a:lstStyle/>
          <a:p>
            <a:pPr algn="l"/>
            <a:r>
              <a:rPr lang="en-US" altLang="en-US" b="1" dirty="0">
                <a:solidFill>
                  <a:schemeClr val="tx1"/>
                </a:solidFill>
              </a:rPr>
              <a:t>FIGURA 9-27    </a:t>
            </a:r>
            <a:r>
              <a:rPr lang="en-US" altLang="en-US" dirty="0" err="1">
                <a:solidFill>
                  <a:schemeClr val="tx1"/>
                </a:solidFill>
              </a:rPr>
              <a:t>Multiplexador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usado</a:t>
            </a:r>
            <a:r>
              <a:rPr lang="en-US" altLang="en-US" dirty="0">
                <a:solidFill>
                  <a:schemeClr val="tx1"/>
                </a:solidFill>
              </a:rPr>
              <a:t> para </a:t>
            </a:r>
            <a:r>
              <a:rPr lang="en-US" altLang="en-US" dirty="0" err="1">
                <a:solidFill>
                  <a:schemeClr val="tx1"/>
                </a:solidFill>
              </a:rPr>
              <a:t>implementar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uma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função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lógica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descrita</a:t>
            </a:r>
            <a:r>
              <a:rPr lang="en-US" altLang="en-US" dirty="0">
                <a:solidFill>
                  <a:schemeClr val="tx1"/>
                </a:solidFill>
              </a:rPr>
              <a:t> por </a:t>
            </a:r>
            <a:r>
              <a:rPr lang="en-US" altLang="en-US" dirty="0" err="1">
                <a:solidFill>
                  <a:schemeClr val="tx1"/>
                </a:solidFill>
              </a:rPr>
              <a:t>uma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tabela-verdade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1207" name="Picture 7" descr="09-27"/>
          <p:cNvPicPr>
            <a:picLocks noChangeAspect="1" noChangeArrowheads="1"/>
          </p:cNvPicPr>
          <p:nvPr/>
        </p:nvPicPr>
        <p:blipFill rotWithShape="1">
          <a:blip r:embed="rId2" cstate="print"/>
          <a:srcRect l="39302" t="76471" r="34143" b="18749"/>
          <a:stretch/>
        </p:blipFill>
        <p:spPr bwMode="auto">
          <a:xfrm>
            <a:off x="971600" y="2276872"/>
            <a:ext cx="3000347" cy="360040"/>
          </a:xfrm>
          <a:prstGeom prst="rect">
            <a:avLst/>
          </a:prstGeom>
          <a:noFill/>
        </p:spPr>
      </p:pic>
      <p:sp>
        <p:nvSpPr>
          <p:cNvPr id="6" name="Título 1"/>
          <p:cNvSpPr txBox="1">
            <a:spLocks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Times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Times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Times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Times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Times" pitchFamily="18" charset="0"/>
              </a:defRPr>
            </a:lvl9pPr>
          </a:lstStyle>
          <a:p>
            <a:r>
              <a:rPr lang="en-US" altLang="en-US" sz="2800" kern="0" dirty="0" err="1" smtClean="0">
                <a:solidFill>
                  <a:schemeClr val="tx1"/>
                </a:solidFill>
              </a:rPr>
              <a:t>Multiplexador</a:t>
            </a:r>
            <a:r>
              <a:rPr lang="en-US" altLang="en-US" sz="2800" kern="0" dirty="0" smtClean="0">
                <a:solidFill>
                  <a:schemeClr val="tx1"/>
                </a:solidFill>
              </a:rPr>
              <a:t> </a:t>
            </a:r>
            <a:r>
              <a:rPr lang="en-US" altLang="en-US" sz="2800" kern="0" dirty="0" err="1" smtClean="0">
                <a:solidFill>
                  <a:schemeClr val="tx1"/>
                </a:solidFill>
              </a:rPr>
              <a:t>usado</a:t>
            </a:r>
            <a:r>
              <a:rPr lang="en-US" altLang="en-US" sz="2800" kern="0" dirty="0" smtClean="0">
                <a:solidFill>
                  <a:schemeClr val="tx1"/>
                </a:solidFill>
              </a:rPr>
              <a:t> para </a:t>
            </a:r>
            <a:r>
              <a:rPr lang="en-US" altLang="en-US" sz="2800" kern="0" dirty="0" err="1" smtClean="0">
                <a:solidFill>
                  <a:schemeClr val="tx1"/>
                </a:solidFill>
              </a:rPr>
              <a:t>implementar</a:t>
            </a:r>
            <a:r>
              <a:rPr lang="en-US" altLang="en-US" sz="2800" kern="0" dirty="0" smtClean="0">
                <a:solidFill>
                  <a:schemeClr val="tx1"/>
                </a:solidFill>
              </a:rPr>
              <a:t> </a:t>
            </a:r>
            <a:r>
              <a:rPr lang="en-US" altLang="en-US" sz="2800" kern="0" dirty="0" err="1" smtClean="0">
                <a:solidFill>
                  <a:schemeClr val="tx1"/>
                </a:solidFill>
              </a:rPr>
              <a:t>uma</a:t>
            </a:r>
            <a:r>
              <a:rPr lang="en-US" altLang="en-US" sz="2800" kern="0" dirty="0" smtClean="0">
                <a:solidFill>
                  <a:schemeClr val="tx1"/>
                </a:solidFill>
              </a:rPr>
              <a:t> </a:t>
            </a:r>
            <a:r>
              <a:rPr lang="en-US" altLang="en-US" sz="2800" kern="0" dirty="0" err="1" smtClean="0">
                <a:solidFill>
                  <a:schemeClr val="tx1"/>
                </a:solidFill>
              </a:rPr>
              <a:t>função</a:t>
            </a:r>
            <a:r>
              <a:rPr lang="en-US" altLang="en-US" sz="2800" kern="0" dirty="0" smtClean="0">
                <a:solidFill>
                  <a:schemeClr val="tx1"/>
                </a:solidFill>
              </a:rPr>
              <a:t> </a:t>
            </a:r>
            <a:r>
              <a:rPr lang="en-US" altLang="en-US" sz="2800" kern="0" dirty="0" err="1" smtClean="0">
                <a:solidFill>
                  <a:schemeClr val="tx1"/>
                </a:solidFill>
              </a:rPr>
              <a:t>lógica</a:t>
            </a:r>
            <a:r>
              <a:rPr lang="en-US" altLang="en-US" sz="2800" kern="0" dirty="0" smtClean="0">
                <a:solidFill>
                  <a:schemeClr val="tx1"/>
                </a:solidFill>
              </a:rPr>
              <a:t> </a:t>
            </a:r>
            <a:r>
              <a:rPr lang="en-US" altLang="en-US" sz="2800" kern="0" dirty="0" err="1" smtClean="0">
                <a:solidFill>
                  <a:schemeClr val="tx1"/>
                </a:solidFill>
              </a:rPr>
              <a:t>descrita</a:t>
            </a:r>
            <a:r>
              <a:rPr lang="en-US" altLang="en-US" sz="2800" kern="0" dirty="0" smtClean="0">
                <a:solidFill>
                  <a:schemeClr val="tx1"/>
                </a:solidFill>
              </a:rPr>
              <a:t> por </a:t>
            </a:r>
            <a:r>
              <a:rPr lang="en-US" altLang="en-US" sz="2800" kern="0" dirty="0" err="1" smtClean="0">
                <a:solidFill>
                  <a:schemeClr val="tx1"/>
                </a:solidFill>
              </a:rPr>
              <a:t>uma</a:t>
            </a:r>
            <a:r>
              <a:rPr lang="en-US" altLang="en-US" sz="2800" kern="0" dirty="0" smtClean="0">
                <a:solidFill>
                  <a:schemeClr val="tx1"/>
                </a:solidFill>
              </a:rPr>
              <a:t> </a:t>
            </a:r>
            <a:r>
              <a:rPr lang="en-US" altLang="en-US" sz="2800" kern="0" dirty="0" err="1" smtClean="0">
                <a:solidFill>
                  <a:schemeClr val="tx1"/>
                </a:solidFill>
              </a:rPr>
              <a:t>tabela-verdade</a:t>
            </a:r>
            <a:r>
              <a:rPr lang="en-US" altLang="en-US" sz="2800" kern="0" dirty="0" smtClean="0">
                <a:solidFill>
                  <a:schemeClr val="tx1"/>
                </a:solidFill>
              </a:rPr>
              <a:t>.</a:t>
            </a:r>
            <a:endParaRPr lang="pt-BR" sz="2800" kern="0" dirty="0"/>
          </a:p>
        </p:txBody>
      </p:sp>
      <p:sp>
        <p:nvSpPr>
          <p:cNvPr id="8" name="Retângulo 7"/>
          <p:cNvSpPr/>
          <p:nvPr/>
        </p:nvSpPr>
        <p:spPr>
          <a:xfrm>
            <a:off x="685800" y="1961458"/>
            <a:ext cx="8206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 smtClean="0"/>
              <a:t>Ex1:  </a:t>
            </a:r>
            <a:r>
              <a:rPr lang="en-US" altLang="en-US" sz="2000" dirty="0" err="1" smtClean="0"/>
              <a:t>Usando</a:t>
            </a:r>
            <a:r>
              <a:rPr lang="en-US" altLang="en-US" sz="2000" dirty="0" smtClean="0"/>
              <a:t> um MUX 8:1 para </a:t>
            </a:r>
            <a:r>
              <a:rPr lang="en-US" altLang="en-US" sz="2000" dirty="0" err="1" smtClean="0"/>
              <a:t>gerar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uma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função</a:t>
            </a:r>
            <a:r>
              <a:rPr lang="en-US" altLang="en-US" sz="2000" dirty="0" smtClean="0"/>
              <a:t> de 3 </a:t>
            </a:r>
            <a:r>
              <a:rPr lang="en-US" altLang="en-US" sz="2000" dirty="0" err="1" smtClean="0"/>
              <a:t>Variáveis</a:t>
            </a:r>
            <a:r>
              <a:rPr lang="en-US" altLang="en-US" sz="2000" dirty="0" smtClean="0"/>
              <a:t>:</a:t>
            </a:r>
          </a:p>
          <a:p>
            <a:endParaRPr lang="en-US" altLang="en-US" sz="2000" dirty="0"/>
          </a:p>
          <a:p>
            <a:endParaRPr lang="en-US" altLang="en-US" sz="2000" b="1" u="sng" dirty="0" smtClean="0"/>
          </a:p>
          <a:p>
            <a:r>
              <a:rPr lang="en-US" altLang="en-US" sz="2000" b="1" u="sng" dirty="0" err="1" smtClean="0"/>
              <a:t>Procedimento</a:t>
            </a:r>
            <a:r>
              <a:rPr lang="en-US" altLang="en-US" sz="2000" b="1" u="sng" dirty="0" smtClean="0"/>
              <a:t>: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1 – As </a:t>
            </a:r>
            <a:r>
              <a:rPr lang="en-US" altLang="en-US" sz="2000" dirty="0" err="1" smtClean="0"/>
              <a:t>entradas</a:t>
            </a:r>
            <a:r>
              <a:rPr lang="en-US" altLang="en-US" sz="2000" dirty="0" smtClean="0"/>
              <a:t> de </a:t>
            </a:r>
            <a:r>
              <a:rPr lang="en-US" altLang="en-US" sz="2000" dirty="0" err="1" smtClean="0"/>
              <a:t>seleçao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são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utilizadas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como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varíaveis</a:t>
            </a:r>
            <a:r>
              <a:rPr lang="en-US" altLang="en-US" sz="2000" dirty="0" smtClean="0"/>
              <a:t> e as </a:t>
            </a:r>
            <a:r>
              <a:rPr lang="en-US" altLang="en-US" sz="2000" dirty="0" err="1" smtClean="0"/>
              <a:t>entradas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conectadas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permanentementes</a:t>
            </a:r>
            <a:r>
              <a:rPr lang="en-US" altLang="en-US" sz="2000" dirty="0" smtClean="0"/>
              <a:t> em </a:t>
            </a:r>
            <a:r>
              <a:rPr lang="en-US" altLang="en-US" sz="2000" dirty="0" err="1" smtClean="0"/>
              <a:t>nivel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lógico</a:t>
            </a:r>
            <a:r>
              <a:rPr lang="en-US" altLang="en-US" sz="2000" dirty="0" smtClean="0"/>
              <a:t> alto </a:t>
            </a:r>
            <a:r>
              <a:rPr lang="en-US" altLang="en-US" sz="2000" dirty="0" err="1" smtClean="0"/>
              <a:t>ou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baixo</a:t>
            </a:r>
            <a:r>
              <a:rPr lang="en-US" altLang="en-US" sz="2000" dirty="0" smtClean="0"/>
              <a:t>.</a:t>
            </a:r>
          </a:p>
          <a:p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err="1" smtClean="0">
                <a:solidFill>
                  <a:schemeClr val="tx1"/>
                </a:solidFill>
              </a:rPr>
              <a:t>Multiplexador</a:t>
            </a:r>
            <a:r>
              <a:rPr lang="en-US" altLang="en-US" sz="2800" dirty="0" smtClean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usado</a:t>
            </a:r>
            <a:r>
              <a:rPr lang="en-US" altLang="en-US" sz="2800" dirty="0">
                <a:solidFill>
                  <a:schemeClr val="tx1"/>
                </a:solidFill>
              </a:rPr>
              <a:t> para </a:t>
            </a:r>
            <a:r>
              <a:rPr lang="en-US" altLang="en-US" sz="2800" dirty="0" err="1">
                <a:solidFill>
                  <a:schemeClr val="tx1"/>
                </a:solidFill>
              </a:rPr>
              <a:t>implementar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uma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função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lógica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descrita</a:t>
            </a:r>
            <a:r>
              <a:rPr lang="en-US" altLang="en-US" sz="2800" dirty="0">
                <a:solidFill>
                  <a:schemeClr val="tx1"/>
                </a:solidFill>
              </a:rPr>
              <a:t> por </a:t>
            </a:r>
            <a:r>
              <a:rPr lang="en-US" altLang="en-US" sz="2800" dirty="0" err="1">
                <a:solidFill>
                  <a:schemeClr val="tx1"/>
                </a:solidFill>
              </a:rPr>
              <a:t>uma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tabela-verdade</a:t>
            </a:r>
            <a:r>
              <a:rPr lang="en-US" altLang="en-US" sz="2800" dirty="0">
                <a:solidFill>
                  <a:schemeClr val="tx1"/>
                </a:solidFill>
              </a:rPr>
              <a:t>.</a:t>
            </a:r>
            <a:endParaRPr lang="pt-BR" sz="280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 smtClean="0">
                <a:solidFill>
                  <a:srgbClr val="000000"/>
                </a:solidFill>
              </a:rPr>
              <a:t>Ronald J. Tocci e Neal S. Wi</a:t>
            </a:r>
            <a:r>
              <a:rPr lang="en-US" altLang="en-US" smtClean="0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 smtClean="0">
                <a:solidFill>
                  <a:srgbClr val="000000"/>
                </a:solidFill>
              </a:rPr>
              <a:t>Capítulo </a:t>
            </a:r>
            <a:r>
              <a:rPr lang="en-US" altLang="en-US" smtClean="0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85800" y="1961458"/>
            <a:ext cx="82066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 smtClean="0"/>
              <a:t>Ex2:  </a:t>
            </a:r>
            <a:r>
              <a:rPr lang="en-US" altLang="en-US" sz="2000" dirty="0" err="1" smtClean="0"/>
              <a:t>Usando</a:t>
            </a:r>
            <a:r>
              <a:rPr lang="en-US" altLang="en-US" sz="2000" dirty="0" smtClean="0"/>
              <a:t> um MUX 4:1 para </a:t>
            </a:r>
            <a:r>
              <a:rPr lang="en-US" altLang="en-US" sz="2000" dirty="0" err="1" smtClean="0"/>
              <a:t>gerar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uma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função</a:t>
            </a:r>
            <a:r>
              <a:rPr lang="en-US" altLang="en-US" sz="2000" dirty="0" smtClean="0"/>
              <a:t> de 3 </a:t>
            </a:r>
            <a:r>
              <a:rPr lang="en-US" altLang="en-US" sz="2000" dirty="0" err="1" smtClean="0"/>
              <a:t>Variáveis</a:t>
            </a:r>
            <a:r>
              <a:rPr lang="en-US" altLang="en-US" sz="2000" dirty="0" smtClean="0"/>
              <a:t>:</a:t>
            </a:r>
          </a:p>
          <a:p>
            <a:endParaRPr lang="en-US" altLang="en-US" sz="2000" dirty="0"/>
          </a:p>
          <a:p>
            <a:r>
              <a:rPr lang="en-US" altLang="en-US" sz="2000" b="1" u="sng" dirty="0" err="1" smtClean="0"/>
              <a:t>Procedimento</a:t>
            </a:r>
            <a:r>
              <a:rPr lang="en-US" altLang="en-US" sz="2000" b="1" u="sng" dirty="0" smtClean="0"/>
              <a:t>: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1 </a:t>
            </a:r>
            <a:r>
              <a:rPr lang="en-US" altLang="en-US" sz="2000" dirty="0" smtClean="0"/>
              <a:t>- </a:t>
            </a:r>
            <a:r>
              <a:rPr lang="en-US" altLang="en-US" sz="2000" dirty="0" err="1" smtClean="0"/>
              <a:t>Escolher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uma</a:t>
            </a:r>
            <a:r>
              <a:rPr lang="en-US" altLang="en-US" sz="2000" dirty="0" smtClean="0"/>
              <a:t> das </a:t>
            </a:r>
            <a:r>
              <a:rPr lang="en-US" altLang="en-US" sz="2000" dirty="0" err="1" smtClean="0"/>
              <a:t>varíaveis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como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termo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independente</a:t>
            </a:r>
            <a:endParaRPr lang="en-US" altLang="en-US" sz="2000" dirty="0" smtClean="0"/>
          </a:p>
          <a:p>
            <a:r>
              <a:rPr lang="en-US" altLang="en-US" sz="2000" dirty="0" smtClean="0"/>
              <a:t>2 - </a:t>
            </a:r>
            <a:r>
              <a:rPr lang="en-US" altLang="en-US" sz="2000" dirty="0" err="1" smtClean="0"/>
              <a:t>Represente</a:t>
            </a:r>
            <a:r>
              <a:rPr lang="en-US" altLang="en-US" sz="2000" dirty="0" smtClean="0"/>
              <a:t> a  </a:t>
            </a:r>
            <a:r>
              <a:rPr lang="en-US" altLang="en-US" sz="2000" dirty="0" err="1" smtClean="0"/>
              <a:t>função</a:t>
            </a:r>
            <a:r>
              <a:rPr lang="en-US" altLang="en-US" sz="2000" dirty="0" smtClean="0"/>
              <a:t> por </a:t>
            </a:r>
            <a:r>
              <a:rPr lang="en-US" altLang="en-US" sz="2000" dirty="0" err="1" smtClean="0"/>
              <a:t>seus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mintermos</a:t>
            </a:r>
            <a:r>
              <a:rPr lang="en-US" altLang="en-US" sz="2000" dirty="0" smtClean="0"/>
              <a:t> e em </a:t>
            </a:r>
            <a:r>
              <a:rPr lang="en-US" altLang="en-US" sz="2000" dirty="0" err="1" smtClean="0"/>
              <a:t>função</a:t>
            </a:r>
            <a:r>
              <a:rPr lang="en-US" altLang="en-US" sz="2000" dirty="0" smtClean="0"/>
              <a:t> da </a:t>
            </a:r>
            <a:r>
              <a:rPr lang="en-US" altLang="en-US" sz="2000" dirty="0" err="1" smtClean="0"/>
              <a:t>variável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escolhida</a:t>
            </a:r>
            <a:endParaRPr lang="en-US" altLang="en-US" sz="2000" dirty="0" smtClean="0"/>
          </a:p>
          <a:p>
            <a:r>
              <a:rPr lang="en-US" altLang="en-US" sz="2000" dirty="0" smtClean="0"/>
              <a:t>3 - </a:t>
            </a:r>
            <a:r>
              <a:rPr lang="en-US" altLang="en-US" sz="2000" dirty="0" err="1" smtClean="0"/>
              <a:t>Colocar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os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valores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obtidos</a:t>
            </a:r>
            <a:r>
              <a:rPr lang="en-US" altLang="en-US" sz="2000" dirty="0" smtClean="0"/>
              <a:t> (no item 2) </a:t>
            </a:r>
            <a:r>
              <a:rPr lang="en-US" altLang="en-US" sz="2000" dirty="0" err="1" smtClean="0"/>
              <a:t>na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entrada</a:t>
            </a:r>
            <a:r>
              <a:rPr lang="en-US" altLang="en-US" sz="2000" dirty="0" smtClean="0"/>
              <a:t> do MUX</a:t>
            </a:r>
          </a:p>
          <a:p>
            <a:endParaRPr lang="en-US" altLang="en-US" sz="2000" dirty="0" smtClean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692069"/>
            <a:ext cx="3875339" cy="42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>
                <a:solidFill>
                  <a:srgbClr val="000000"/>
                </a:solidFill>
              </a:rPr>
              <a:t>Ronald J. Tocci e Neal S. Wi</a:t>
            </a:r>
            <a:r>
              <a:rPr lang="en-US" altLang="en-US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>
                <a:solidFill>
                  <a:srgbClr val="000000"/>
                </a:solidFill>
              </a:rPr>
              <a:t>Capítulo </a:t>
            </a:r>
            <a:r>
              <a:rPr lang="en-US" altLang="en-US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239713"/>
            <a:ext cx="7772400" cy="1143001"/>
          </a:xfrm>
          <a:noFill/>
        </p:spPr>
        <p:txBody>
          <a:bodyPr/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FIGURA 9-28    </a:t>
            </a:r>
            <a:r>
              <a:rPr lang="en-US" altLang="en-US">
                <a:solidFill>
                  <a:schemeClr val="tx1"/>
                </a:solidFill>
              </a:rPr>
              <a:t>Demultiplexador genérico.</a:t>
            </a:r>
          </a:p>
        </p:txBody>
      </p:sp>
      <p:pic>
        <p:nvPicPr>
          <p:cNvPr id="52230" name="Picture 6" descr="09-2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412875"/>
            <a:ext cx="7772400" cy="401161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>
                <a:solidFill>
                  <a:srgbClr val="000000"/>
                </a:solidFill>
              </a:rPr>
              <a:t>Ronald J. Tocci e Neal S. Wi</a:t>
            </a:r>
            <a:r>
              <a:rPr lang="en-US" altLang="en-US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>
                <a:solidFill>
                  <a:srgbClr val="000000"/>
                </a:solidFill>
              </a:rPr>
              <a:t>Capítulo </a:t>
            </a:r>
            <a:r>
              <a:rPr lang="en-US" altLang="en-US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239713"/>
            <a:ext cx="7772400" cy="1143001"/>
          </a:xfrm>
          <a:noFill/>
        </p:spPr>
        <p:txBody>
          <a:bodyPr/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FIGURA 9-29    </a:t>
            </a:r>
            <a:r>
              <a:rPr lang="en-US" altLang="en-US">
                <a:solidFill>
                  <a:schemeClr val="tx1"/>
                </a:solidFill>
              </a:rPr>
              <a:t>Demultiplexador de 1 para 8 linhas.</a:t>
            </a:r>
          </a:p>
        </p:txBody>
      </p:sp>
      <p:pic>
        <p:nvPicPr>
          <p:cNvPr id="53254" name="Picture 6" descr="09-2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79675" y="617538"/>
            <a:ext cx="4035425" cy="56197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>
                <a:solidFill>
                  <a:srgbClr val="000000"/>
                </a:solidFill>
              </a:rPr>
              <a:t>Ronald J. Tocci e Neal S. Wi</a:t>
            </a:r>
            <a:r>
              <a:rPr lang="en-US" altLang="en-US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>
                <a:solidFill>
                  <a:srgbClr val="000000"/>
                </a:solidFill>
              </a:rPr>
              <a:t>Capítulo </a:t>
            </a:r>
            <a:r>
              <a:rPr lang="en-US" altLang="en-US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239713"/>
            <a:ext cx="7772400" cy="1143001"/>
          </a:xfrm>
          <a:noFill/>
        </p:spPr>
        <p:txBody>
          <a:bodyPr/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FIGURA 9-24    </a:t>
            </a:r>
            <a:r>
              <a:rPr lang="en-US" altLang="en-US">
                <a:solidFill>
                  <a:schemeClr val="tx1"/>
                </a:solidFill>
              </a:rPr>
              <a:t>Sistema para mostrar dois contadores BCD de mais de um dígito, sendo um contador de cada vez.</a:t>
            </a:r>
          </a:p>
        </p:txBody>
      </p:sp>
      <p:pic>
        <p:nvPicPr>
          <p:cNvPr id="48134" name="Picture 6" descr="09-2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79613" y="981075"/>
            <a:ext cx="5184775" cy="48212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>
                <a:solidFill>
                  <a:srgbClr val="000000"/>
                </a:solidFill>
              </a:rPr>
              <a:t>Ronald J. Tocci e Neal S. Wi</a:t>
            </a:r>
            <a:r>
              <a:rPr lang="en-US" altLang="en-US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>
                <a:solidFill>
                  <a:srgbClr val="000000"/>
                </a:solidFill>
              </a:rPr>
              <a:t>Capítulo </a:t>
            </a:r>
            <a:r>
              <a:rPr lang="en-US" altLang="en-US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239713"/>
            <a:ext cx="7772400" cy="1143001"/>
          </a:xfrm>
          <a:noFill/>
        </p:spPr>
        <p:txBody>
          <a:bodyPr/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FIGURA 9-18    </a:t>
            </a:r>
            <a:r>
              <a:rPr lang="en-US" altLang="en-US">
                <a:solidFill>
                  <a:schemeClr val="tx1"/>
                </a:solidFill>
              </a:rPr>
              <a:t>Diagrama funcional de um multiplexador (MUX) digital.</a:t>
            </a:r>
          </a:p>
        </p:txBody>
      </p:sp>
      <p:pic>
        <p:nvPicPr>
          <p:cNvPr id="41991" name="Picture 7" descr="09-1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1388" y="1341438"/>
            <a:ext cx="7259637" cy="41148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>
                <a:solidFill>
                  <a:srgbClr val="000000"/>
                </a:solidFill>
              </a:rPr>
              <a:t>Ronald J. Tocci e Neal S. Wi</a:t>
            </a:r>
            <a:r>
              <a:rPr lang="en-US" altLang="en-US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>
                <a:solidFill>
                  <a:srgbClr val="000000"/>
                </a:solidFill>
              </a:rPr>
              <a:t>Capítulo </a:t>
            </a:r>
            <a:r>
              <a:rPr lang="en-US" altLang="en-US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239713"/>
            <a:ext cx="7772400" cy="1143001"/>
          </a:xfrm>
          <a:noFill/>
        </p:spPr>
        <p:txBody>
          <a:bodyPr/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FIGURA 9-19    </a:t>
            </a:r>
            <a:r>
              <a:rPr lang="en-US" altLang="en-US">
                <a:solidFill>
                  <a:schemeClr val="tx1"/>
                </a:solidFill>
              </a:rPr>
              <a:t>Multiplexador de duas entradas.</a:t>
            </a:r>
          </a:p>
        </p:txBody>
      </p:sp>
      <p:pic>
        <p:nvPicPr>
          <p:cNvPr id="43015" name="Picture 7" descr="09-1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557338"/>
            <a:ext cx="7772400" cy="3714750"/>
          </a:xfrm>
          <a:noFill/>
          <a:ln/>
        </p:spPr>
      </p:pic>
      <p:sp>
        <p:nvSpPr>
          <p:cNvPr id="2" name="CaixaDeTexto 1"/>
          <p:cNvSpPr txBox="1"/>
          <p:nvPr/>
        </p:nvSpPr>
        <p:spPr>
          <a:xfrm>
            <a:off x="6497407" y="2132856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Escreva a função Z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>
                <a:solidFill>
                  <a:srgbClr val="000000"/>
                </a:solidFill>
              </a:rPr>
              <a:t>Ronald J. Tocci e Neal S. Wi</a:t>
            </a:r>
            <a:r>
              <a:rPr lang="en-US" altLang="en-US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>
                <a:solidFill>
                  <a:srgbClr val="000000"/>
                </a:solidFill>
              </a:rPr>
              <a:t>Capítulo </a:t>
            </a:r>
            <a:r>
              <a:rPr lang="en-US" altLang="en-US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239713"/>
            <a:ext cx="7772400" cy="1143001"/>
          </a:xfrm>
          <a:noFill/>
        </p:spPr>
        <p:txBody>
          <a:bodyPr/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FIGURA 9-20    </a:t>
            </a:r>
            <a:r>
              <a:rPr lang="en-US" altLang="en-US">
                <a:solidFill>
                  <a:schemeClr val="tx1"/>
                </a:solidFill>
              </a:rPr>
              <a:t>Multiplexador de quatro entradas.</a:t>
            </a:r>
          </a:p>
        </p:txBody>
      </p:sp>
      <p:pic>
        <p:nvPicPr>
          <p:cNvPr id="44038" name="Picture 6" descr="09-2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43608" y="1268760"/>
            <a:ext cx="6511925" cy="4114800"/>
          </a:xfrm>
          <a:noFill/>
          <a:ln/>
        </p:spPr>
      </p:pic>
      <p:sp>
        <p:nvSpPr>
          <p:cNvPr id="6" name="CaixaDeTexto 5"/>
          <p:cNvSpPr txBox="1"/>
          <p:nvPr/>
        </p:nvSpPr>
        <p:spPr>
          <a:xfrm>
            <a:off x="6300192" y="2636912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Escreva a função Z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>
                <a:solidFill>
                  <a:srgbClr val="000000"/>
                </a:solidFill>
              </a:rPr>
              <a:t>Ronald J. Tocci e Neal S. Wi</a:t>
            </a:r>
            <a:r>
              <a:rPr lang="en-US" altLang="en-US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>
                <a:solidFill>
                  <a:srgbClr val="000000"/>
                </a:solidFill>
              </a:rPr>
              <a:t>Capítulo </a:t>
            </a:r>
            <a:r>
              <a:rPr lang="en-US" altLang="en-US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239713"/>
            <a:ext cx="7772400" cy="1143001"/>
          </a:xfrm>
          <a:noFill/>
        </p:spPr>
        <p:txBody>
          <a:bodyPr/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FIGURA 9-21    </a:t>
            </a:r>
            <a:r>
              <a:rPr lang="en-US" altLang="en-US">
                <a:solidFill>
                  <a:schemeClr val="tx1"/>
                </a:solidFill>
              </a:rPr>
              <a:t>(a) Diagrama lógico para o multiplexador 74ALS151; (b) Tabela-verdade; (c) Símbolo lógico. (Cortesia de Fairchild, uma companhia Schlumberger)</a:t>
            </a:r>
          </a:p>
        </p:txBody>
      </p:sp>
      <p:pic>
        <p:nvPicPr>
          <p:cNvPr id="45062" name="Picture 6" descr="09-2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33373"/>
          <a:stretch>
            <a:fillRect/>
          </a:stretch>
        </p:blipFill>
        <p:spPr>
          <a:xfrm>
            <a:off x="1907704" y="456912"/>
            <a:ext cx="5544616" cy="4628272"/>
          </a:xfrm>
          <a:noFill/>
          <a:ln/>
        </p:spPr>
      </p:pic>
      <p:pic>
        <p:nvPicPr>
          <p:cNvPr id="6" name="Picture 6" descr="09-21"/>
          <p:cNvPicPr>
            <a:picLocks noChangeAspect="1" noChangeArrowheads="1"/>
          </p:cNvPicPr>
          <p:nvPr/>
        </p:nvPicPr>
        <p:blipFill>
          <a:blip r:embed="rId2" cstate="print"/>
          <a:srcRect t="65861"/>
          <a:stretch>
            <a:fillRect/>
          </a:stretch>
        </p:blipFill>
        <p:spPr bwMode="auto">
          <a:xfrm>
            <a:off x="3201824" y="4536504"/>
            <a:ext cx="5323374" cy="2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Como obter um MUX 8:1 usando 2 </a:t>
            </a:r>
            <a:r>
              <a:rPr lang="pt-BR" sz="2400" dirty="0" err="1" smtClean="0"/>
              <a:t>Mux</a:t>
            </a:r>
            <a:r>
              <a:rPr lang="pt-BR" sz="2400" dirty="0" smtClean="0"/>
              <a:t> de 4:1?</a:t>
            </a: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 smtClean="0">
                <a:solidFill>
                  <a:srgbClr val="000000"/>
                </a:solidFill>
              </a:rPr>
              <a:t>Ronald J. Tocci e Neal S. Wi</a:t>
            </a:r>
            <a:r>
              <a:rPr lang="en-US" altLang="en-US" smtClean="0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 smtClean="0">
                <a:solidFill>
                  <a:srgbClr val="000000"/>
                </a:solidFill>
              </a:rPr>
              <a:t>Capítulo </a:t>
            </a:r>
            <a:r>
              <a:rPr lang="en-US" altLang="en-US" smtClean="0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585912"/>
            <a:ext cx="69723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6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>
                <a:solidFill>
                  <a:srgbClr val="000000"/>
                </a:solidFill>
              </a:rPr>
              <a:t>Ronald J. Tocci e Neal S. Wi</a:t>
            </a:r>
            <a:r>
              <a:rPr lang="en-US" altLang="en-US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>
                <a:solidFill>
                  <a:srgbClr val="000000"/>
                </a:solidFill>
              </a:rPr>
              <a:t>Capítulo </a:t>
            </a:r>
            <a:r>
              <a:rPr lang="en-US" altLang="en-US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239713"/>
            <a:ext cx="7772400" cy="1143001"/>
          </a:xfrm>
          <a:noFill/>
        </p:spPr>
        <p:txBody>
          <a:bodyPr/>
          <a:lstStyle/>
          <a:p>
            <a:pPr algn="l"/>
            <a:r>
              <a:rPr lang="en-US" altLang="en-US" b="1" dirty="0">
                <a:solidFill>
                  <a:schemeClr val="tx1"/>
                </a:solidFill>
              </a:rPr>
              <a:t>FIGURA 9-22    </a:t>
            </a:r>
            <a:r>
              <a:rPr lang="en-US" altLang="en-US" dirty="0" err="1">
                <a:solidFill>
                  <a:schemeClr val="tx1"/>
                </a:solidFill>
              </a:rPr>
              <a:t>Examplo</a:t>
            </a:r>
            <a:r>
              <a:rPr lang="en-US" altLang="en-US" dirty="0">
                <a:solidFill>
                  <a:schemeClr val="tx1"/>
                </a:solidFill>
              </a:rPr>
              <a:t> 9-9; </a:t>
            </a:r>
            <a:r>
              <a:rPr lang="en-US" altLang="en-US" dirty="0" err="1">
                <a:solidFill>
                  <a:schemeClr val="tx1"/>
                </a:solidFill>
              </a:rPr>
              <a:t>dois</a:t>
            </a:r>
            <a:r>
              <a:rPr lang="en-US" altLang="en-US" dirty="0">
                <a:solidFill>
                  <a:schemeClr val="tx1"/>
                </a:solidFill>
              </a:rPr>
              <a:t> CIs 74HC151 </a:t>
            </a:r>
            <a:r>
              <a:rPr lang="en-US" altLang="en-US" dirty="0" err="1">
                <a:solidFill>
                  <a:schemeClr val="tx1"/>
                </a:solidFill>
              </a:rPr>
              <a:t>combinados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para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formar</a:t>
            </a:r>
            <a:r>
              <a:rPr lang="en-US" altLang="en-US" dirty="0">
                <a:solidFill>
                  <a:schemeClr val="tx1"/>
                </a:solidFill>
              </a:rPr>
              <a:t> um </a:t>
            </a:r>
            <a:r>
              <a:rPr lang="en-US" altLang="en-US" dirty="0" err="1">
                <a:solidFill>
                  <a:schemeClr val="tx1"/>
                </a:solidFill>
              </a:rPr>
              <a:t>multiplexador</a:t>
            </a:r>
            <a:r>
              <a:rPr lang="en-US" altLang="en-US" dirty="0">
                <a:solidFill>
                  <a:schemeClr val="tx1"/>
                </a:solidFill>
              </a:rPr>
              <a:t> de 16 </a:t>
            </a:r>
            <a:r>
              <a:rPr lang="en-US" altLang="en-US" dirty="0" err="1">
                <a:solidFill>
                  <a:schemeClr val="tx1"/>
                </a:solidFill>
              </a:rPr>
              <a:t>entradas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6089" name="Picture 9" descr="09-2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9113" y="1124744"/>
            <a:ext cx="4258094" cy="4457340"/>
          </a:xfrm>
          <a:noFill/>
          <a:ln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692696"/>
            <a:ext cx="4210050" cy="21812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171" y="2852936"/>
            <a:ext cx="4124325" cy="381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278460" y="31687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196752"/>
            <a:ext cx="7772400" cy="1143000"/>
          </a:xfrm>
        </p:spPr>
        <p:txBody>
          <a:bodyPr/>
          <a:lstStyle/>
          <a:p>
            <a:r>
              <a:rPr lang="pt-BR" sz="3200" b="1" dirty="0" err="1" smtClean="0"/>
              <a:t>Exercicio</a:t>
            </a:r>
            <a:r>
              <a:rPr lang="pt-BR" sz="2400" dirty="0" smtClean="0"/>
              <a:t>:</a:t>
            </a:r>
            <a:br>
              <a:rPr lang="pt-BR" sz="2400" dirty="0" smtClean="0"/>
            </a:br>
            <a:r>
              <a:rPr lang="pt-BR" sz="2400" dirty="0" smtClean="0"/>
              <a:t>Como obter um MUX 8:1 usando 2 </a:t>
            </a:r>
            <a:r>
              <a:rPr lang="pt-BR" sz="2400" dirty="0" err="1" smtClean="0"/>
              <a:t>Mux</a:t>
            </a:r>
            <a:r>
              <a:rPr lang="pt-BR" sz="2400" dirty="0" smtClean="0"/>
              <a:t> de 4:1 com Habilitação e uma Porta OR?</a:t>
            </a:r>
            <a:br>
              <a:rPr lang="pt-BR" sz="2400" dirty="0" smtClean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 smtClean="0"/>
              <a:t>Descreva o Funcionamento</a:t>
            </a: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 smtClean="0">
                <a:solidFill>
                  <a:srgbClr val="000000"/>
                </a:solidFill>
              </a:rPr>
              <a:t>Ronald J. Tocci e Neal S. Wi</a:t>
            </a:r>
            <a:r>
              <a:rPr lang="en-US" altLang="en-US" smtClean="0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 smtClean="0">
                <a:solidFill>
                  <a:srgbClr val="000000"/>
                </a:solidFill>
              </a:rPr>
              <a:t>Capítulo </a:t>
            </a:r>
            <a:r>
              <a:rPr lang="en-US" altLang="en-US" smtClean="0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0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>
                <a:solidFill>
                  <a:srgbClr val="000000"/>
                </a:solidFill>
              </a:rPr>
              <a:t>Sistemas Digitais: Princípios e Aplicações</a:t>
            </a:r>
          </a:p>
          <a:p>
            <a:r>
              <a:rPr lang="pt-BR" altLang="en-US" smtClean="0">
                <a:solidFill>
                  <a:srgbClr val="000000"/>
                </a:solidFill>
              </a:rPr>
              <a:t>Ronald J. Tocci e Neal S. Wi</a:t>
            </a:r>
            <a:r>
              <a:rPr lang="en-US" altLang="en-US" smtClean="0">
                <a:solidFill>
                  <a:srgbClr val="000000"/>
                </a:solidFill>
              </a:rPr>
              <a:t>dmer</a:t>
            </a:r>
            <a:endParaRPr lang="pt-BR" altLang="en-US">
              <a:solidFill>
                <a:srgbClr val="00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 smtClean="0">
                <a:solidFill>
                  <a:srgbClr val="000000"/>
                </a:solidFill>
              </a:rPr>
              <a:t>Capítulo </a:t>
            </a:r>
            <a:r>
              <a:rPr lang="en-US" altLang="en-US" smtClean="0">
                <a:solidFill>
                  <a:srgbClr val="000000"/>
                </a:solidFill>
              </a:rPr>
              <a:t>9</a:t>
            </a:r>
            <a:endParaRPr lang="pt-BR" altLang="en-US">
              <a:solidFill>
                <a:srgbClr val="000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48680"/>
            <a:ext cx="73533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26372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eométrico">
  <a:themeElements>
    <a:clrScheme name="Geométrico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étrico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omé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573</Words>
  <Application>Microsoft Office PowerPoint</Application>
  <PresentationFormat>Apresentação na tela (4:3)</PresentationFormat>
  <Paragraphs>79</Paragraphs>
  <Slides>15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Calibri</vt:lpstr>
      <vt:lpstr>Tahoma</vt:lpstr>
      <vt:lpstr>Times</vt:lpstr>
      <vt:lpstr>Wingdings</vt:lpstr>
      <vt:lpstr>Design padrão</vt:lpstr>
      <vt:lpstr>Geométrico</vt:lpstr>
      <vt:lpstr>Microsoft Equation 3.0</vt:lpstr>
      <vt:lpstr>Multiplexadores</vt:lpstr>
      <vt:lpstr>FIGURA 9-18    Diagrama funcional de um multiplexador (MUX) digital.</vt:lpstr>
      <vt:lpstr>FIGURA 9-19    Multiplexador de duas entradas.</vt:lpstr>
      <vt:lpstr>FIGURA 9-20    Multiplexador de quatro entradas.</vt:lpstr>
      <vt:lpstr>FIGURA 9-21    (a) Diagrama lógico para o multiplexador 74ALS151; (b) Tabela-verdade; (c) Símbolo lógico. (Cortesia de Fairchild, uma companhia Schlumberger)</vt:lpstr>
      <vt:lpstr>Como obter um MUX 8:1 usando 2 Mux de 4:1?</vt:lpstr>
      <vt:lpstr>FIGURA 9-22    Examplo 9-9; dois CIs 74HC151 combinados para formar um multiplexador de 16 entradas.</vt:lpstr>
      <vt:lpstr>Exercicio: Como obter um MUX 8:1 usando 2 Mux de 4:1 com Habilitação e uma Porta OR?  Descreva o Funcionamento</vt:lpstr>
      <vt:lpstr>Apresentação do PowerPoint</vt:lpstr>
      <vt:lpstr>FIGURA 9-23    (a) Diagrama lógico para o multiplexador 74ALS157; (b) Símbolo lógico; (c) Tabela-verdade. (Cortesia da Fairchild, uma companhia Schlumberger)</vt:lpstr>
      <vt:lpstr>FIGURA 9-27    Multiplexador usado para implementar uma função lógica descrita por uma tabela-verdade.</vt:lpstr>
      <vt:lpstr>Multiplexador usado para implementar uma função lógica descrita por uma tabela-verdade.</vt:lpstr>
      <vt:lpstr>FIGURA 9-28    Demultiplexador genérico.</vt:lpstr>
      <vt:lpstr>FIGURA 9-29    Demultiplexador de 1 para 8 linhas.</vt:lpstr>
      <vt:lpstr>FIGURA 9-24    Sistema para mostrar dois contadores BCD de mais de um dígito, sendo um contador de cada vez.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Adriane</dc:creator>
  <cp:lastModifiedBy>Adriane</cp:lastModifiedBy>
  <cp:revision>31</cp:revision>
  <dcterms:created xsi:type="dcterms:W3CDTF">2012-09-05T22:01:16Z</dcterms:created>
  <dcterms:modified xsi:type="dcterms:W3CDTF">2017-10-01T11:58:03Z</dcterms:modified>
</cp:coreProperties>
</file>