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305" r:id="rId2"/>
    <p:sldId id="313" r:id="rId3"/>
    <p:sldId id="342" r:id="rId4"/>
    <p:sldId id="315" r:id="rId5"/>
    <p:sldId id="316" r:id="rId6"/>
    <p:sldId id="317" r:id="rId7"/>
    <p:sldId id="318" r:id="rId8"/>
    <p:sldId id="320" r:id="rId9"/>
    <p:sldId id="319" r:id="rId10"/>
    <p:sldId id="321" r:id="rId11"/>
    <p:sldId id="341" r:id="rId12"/>
    <p:sldId id="322" r:id="rId13"/>
    <p:sldId id="323" r:id="rId14"/>
    <p:sldId id="324" r:id="rId15"/>
    <p:sldId id="325" r:id="rId16"/>
    <p:sldId id="326" r:id="rId17"/>
    <p:sldId id="327" r:id="rId18"/>
    <p:sldId id="336" r:id="rId19"/>
    <p:sldId id="343" r:id="rId20"/>
    <p:sldId id="344" r:id="rId21"/>
  </p:sldIdLst>
  <p:sldSz cx="9144000" cy="6858000" type="screen4x3"/>
  <p:notesSz cx="7315200" cy="96012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45" autoAdjust="0"/>
    <p:restoredTop sz="94194" autoAdjust="0"/>
  </p:normalViewPr>
  <p:slideViewPr>
    <p:cSldViewPr>
      <p:cViewPr varScale="1">
        <p:scale>
          <a:sx n="87" d="100"/>
          <a:sy n="87" d="100"/>
        </p:scale>
        <p:origin x="118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E6BC1EF-C17B-495C-8FCC-E5A439860EC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42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1D602A4-DB3D-41E1-B26F-7DF2E2CE30A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9633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EC724F-8BB3-463C-90AC-7BA96F0B0657}" type="slidenum">
              <a:rPr lang="pt-BR" smtClean="0"/>
              <a:pPr/>
              <a:t>1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978843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D602A4-DB3D-41E1-B26F-7DF2E2CE30AA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092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D602A4-DB3D-41E1-B26F-7DF2E2CE30AA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87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D602A4-DB3D-41E1-B26F-7DF2E2CE30AA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521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D602A4-DB3D-41E1-B26F-7DF2E2CE30AA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9617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D602A4-DB3D-41E1-B26F-7DF2E2CE30AA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4364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D602A4-DB3D-41E1-B26F-7DF2E2CE30AA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479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D602A4-DB3D-41E1-B26F-7DF2E2CE30AA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712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D602A4-DB3D-41E1-B26F-7DF2E2CE30AA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387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D602A4-DB3D-41E1-B26F-7DF2E2CE30AA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532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D602A4-DB3D-41E1-B26F-7DF2E2CE30AA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989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D602A4-DB3D-41E1-B26F-7DF2E2CE30AA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213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D602A4-DB3D-41E1-B26F-7DF2E2CE30AA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997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D602A4-DB3D-41E1-B26F-7DF2E2CE30AA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3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D602A4-DB3D-41E1-B26F-7DF2E2CE30AA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612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D602A4-DB3D-41E1-B26F-7DF2E2CE30AA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619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D602A4-DB3D-41E1-B26F-7DF2E2CE30AA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507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7AC3D62-1046-4408-9567-A89BA99821C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ACEE3-7158-4559-AD8B-6BBC9F0426B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14CF3-5E3E-40C0-A32B-F5B5A2D603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8713E-4955-42D2-89A9-7C2895E915F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3006F-99CB-4C7D-BCE0-92CA63A754B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09942-AD73-4302-914D-79E5388194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B27AD-1CE6-484E-8413-06FBF8B476D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FFC24-D43B-4C62-9984-608DE61EAE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DB702-C725-4B05-B863-DAFBD3CE6AA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DBBEF-213C-4169-B015-06625B243C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DE46B-4D4D-457A-B6FC-050304BA9E4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fr-FR" sz="2400">
              <a:latin typeface="Tahoma" pitchFamily="34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fr-FR" sz="2400">
              <a:latin typeface="Tahoma" pitchFamily="34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fr-FR" sz="2400">
              <a:latin typeface="Tahoma" pitchFamily="34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ltGray">
          <a:xfrm>
            <a:off x="912813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fr-FR" sz="2400">
              <a:latin typeface="Tahoma" pitchFamily="34" charset="0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fr-FR" sz="2400">
              <a:latin typeface="Tahoma" pitchFamily="34" charset="0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fr-FR" sz="2400">
              <a:latin typeface="Tahoma" pitchFamily="34" charset="0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fr-FR" sz="24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4625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243CF8E-6FB4-4E32-BA93-0D87283FFD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Somadores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Disciplina: Técnicas Digitais</a:t>
            </a:r>
          </a:p>
          <a:p>
            <a:pPr eaLnBrk="1" hangingPunct="1"/>
            <a:r>
              <a:rPr lang="pt-BR" dirty="0" smtClean="0"/>
              <a:t>Aula  - Somadores</a:t>
            </a:r>
          </a:p>
          <a:p>
            <a:pPr eaLnBrk="1" hangingPunct="1"/>
            <a:r>
              <a:rPr lang="pt-BR" dirty="0" smtClean="0"/>
              <a:t>Bibliografia Básica:</a:t>
            </a:r>
          </a:p>
          <a:p>
            <a:pPr lvl="1" eaLnBrk="1" hangingPunct="1"/>
            <a:r>
              <a:rPr lang="pt-BR" dirty="0" smtClean="0"/>
              <a:t>Sistemas Digitais: Princípios e Aplicações, </a:t>
            </a:r>
            <a:r>
              <a:rPr lang="pt-BR" altLang="en-US" dirty="0" smtClean="0"/>
              <a:t>Ronald J. </a:t>
            </a:r>
            <a:r>
              <a:rPr lang="pt-BR" altLang="en-US" dirty="0" err="1" smtClean="0"/>
              <a:t>Tocci</a:t>
            </a:r>
            <a:r>
              <a:rPr lang="pt-BR" altLang="en-US" dirty="0" smtClean="0"/>
              <a:t> e </a:t>
            </a:r>
            <a:r>
              <a:rPr lang="pt-BR" altLang="en-US" dirty="0" err="1" smtClean="0"/>
              <a:t>Neal</a:t>
            </a:r>
            <a:r>
              <a:rPr lang="pt-BR" altLang="en-US" dirty="0" smtClean="0"/>
              <a:t> S. </a:t>
            </a:r>
            <a:r>
              <a:rPr lang="pt-BR" altLang="en-US" dirty="0" err="1" smtClean="0"/>
              <a:t>Wi</a:t>
            </a:r>
            <a:r>
              <a:rPr lang="en-US" altLang="en-US" dirty="0" err="1" smtClean="0"/>
              <a:t>dmer</a:t>
            </a:r>
            <a:endParaRPr lang="en-US" altLang="en-US" dirty="0" smtClean="0"/>
          </a:p>
          <a:p>
            <a:pPr lvl="1" eaLnBrk="1" hangingPunct="1"/>
            <a:endParaRPr lang="pt-BR" dirty="0" smtClean="0"/>
          </a:p>
          <a:p>
            <a:pPr lvl="1" eaLnBrk="1" hangingPunct="1"/>
            <a:endParaRPr lang="pt-BR" altLang="en-US" dirty="0" smtClean="0"/>
          </a:p>
          <a:p>
            <a:pPr lvl="1" eaLnBrk="1" hangingPunct="1"/>
            <a:endParaRPr lang="pt-BR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/>
              <a:t>Capítulo </a:t>
            </a:r>
            <a:r>
              <a:rPr lang="en-US" altLang="en-US"/>
              <a:t>6</a:t>
            </a:r>
            <a:endParaRPr lang="pt-BR" altLang="en-US"/>
          </a:p>
        </p:txBody>
      </p:sp>
      <p:pic>
        <p:nvPicPr>
          <p:cNvPr id="32774" name="Picture 6" descr="950330_06-09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331640" y="1454150"/>
            <a:ext cx="4613275" cy="5403850"/>
          </a:xfrm>
          <a:noFill/>
          <a:ln/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150938" y="44624"/>
            <a:ext cx="7794625" cy="1462087"/>
          </a:xfrm>
        </p:spPr>
        <p:txBody>
          <a:bodyPr/>
          <a:lstStyle/>
          <a:p>
            <a:r>
              <a:rPr lang="pt-BR" dirty="0" smtClean="0"/>
              <a:t>Somador Paralelo Completo </a:t>
            </a:r>
            <a:br>
              <a:rPr lang="pt-BR" dirty="0" smtClean="0"/>
            </a:br>
            <a:r>
              <a:rPr lang="pt-BR" dirty="0" smtClean="0"/>
              <a:t>com Registradores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5652120" y="45091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Notação para registradores</a:t>
            </a:r>
          </a:p>
          <a:p>
            <a:r>
              <a:rPr lang="pt-BR" dirty="0" smtClean="0"/>
              <a:t>Seqüência de Operações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 smtClean="0"/>
              <a:t>Qual o conteúdo final do registrador A  de acordo com a seguinte seqüência:</a:t>
            </a:r>
          </a:p>
          <a:p>
            <a:pPr lvl="0"/>
            <a:r>
              <a:rPr lang="pt-BR" sz="1800" dirty="0" smtClean="0"/>
              <a:t>t1: [A]=0000</a:t>
            </a:r>
          </a:p>
          <a:p>
            <a:pPr lvl="0"/>
            <a:r>
              <a:rPr lang="pt-BR" sz="1800" dirty="0" smtClean="0"/>
              <a:t>[M]=[1001]</a:t>
            </a:r>
          </a:p>
          <a:p>
            <a:pPr lvl="0"/>
            <a:r>
              <a:rPr lang="pt-BR" sz="1800" dirty="0" smtClean="0"/>
              <a:t>t2: [M]-&gt;[B]</a:t>
            </a:r>
          </a:p>
          <a:p>
            <a:pPr lvl="0"/>
            <a:r>
              <a:rPr lang="pt-BR" sz="1800" dirty="0" smtClean="0"/>
              <a:t>t3: [S]-&gt;[A]</a:t>
            </a:r>
          </a:p>
          <a:p>
            <a:pPr lvl="0"/>
            <a:r>
              <a:rPr lang="pt-BR" sz="1800" dirty="0" smtClean="0"/>
              <a:t>[M]=[0110]</a:t>
            </a:r>
          </a:p>
          <a:p>
            <a:pPr lvl="0"/>
            <a:r>
              <a:rPr lang="pt-BR" sz="1800" dirty="0" smtClean="0"/>
              <a:t>t4: [M]-&gt;[B]</a:t>
            </a:r>
          </a:p>
          <a:p>
            <a:pPr lvl="0"/>
            <a:r>
              <a:rPr lang="pt-BR" sz="1800" smtClean="0"/>
              <a:t>t5: [</a:t>
            </a:r>
            <a:r>
              <a:rPr lang="pt-BR" sz="1800" dirty="0" smtClean="0"/>
              <a:t>S]-&gt;[A]</a:t>
            </a:r>
          </a:p>
          <a:p>
            <a:endParaRPr lang="pt-BR" sz="1200" dirty="0"/>
          </a:p>
        </p:txBody>
      </p:sp>
      <p:pic>
        <p:nvPicPr>
          <p:cNvPr id="4" name="Picture 6" descr="950330_06-09"/>
          <p:cNvPicPr>
            <a:picLocks noChangeAspect="1" noChangeArrowheads="1"/>
          </p:cNvPicPr>
          <p:nvPr/>
        </p:nvPicPr>
        <p:blipFill rotWithShape="1">
          <a:blip r:embed="rId3" cstate="print"/>
          <a:srcRect b="33373"/>
          <a:stretch/>
        </p:blipFill>
        <p:spPr bwMode="auto">
          <a:xfrm>
            <a:off x="4211960" y="2532113"/>
            <a:ext cx="4613275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531440"/>
            <a:ext cx="7772400" cy="1143001"/>
          </a:xfrm>
          <a:noFill/>
        </p:spPr>
        <p:txBody>
          <a:bodyPr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FIGURA 6-10    </a:t>
            </a:r>
            <a:r>
              <a:rPr lang="en-US" sz="1000" dirty="0">
                <a:solidFill>
                  <a:schemeClr val="tx1"/>
                </a:solidFill>
              </a:rPr>
              <a:t>(a) </a:t>
            </a:r>
            <a:r>
              <a:rPr lang="en-US" sz="1000" dirty="0" err="1">
                <a:solidFill>
                  <a:schemeClr val="tx1"/>
                </a:solidFill>
              </a:rPr>
              <a:t>Diagrama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em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bloco</a:t>
            </a:r>
            <a:r>
              <a:rPr lang="en-US" sz="1000" dirty="0">
                <a:solidFill>
                  <a:schemeClr val="tx1"/>
                </a:solidFill>
              </a:rPr>
              <a:t> do </a:t>
            </a:r>
            <a:r>
              <a:rPr lang="en-US" sz="1000" dirty="0" err="1">
                <a:solidFill>
                  <a:schemeClr val="tx1"/>
                </a:solidFill>
              </a:rPr>
              <a:t>somador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paralelo</a:t>
            </a:r>
            <a:r>
              <a:rPr lang="en-US" sz="1000" dirty="0">
                <a:solidFill>
                  <a:schemeClr val="tx1"/>
                </a:solidFill>
              </a:rPr>
              <a:t> de 4 bits  74HC283; (b) </a:t>
            </a:r>
            <a:r>
              <a:rPr lang="en-US" sz="1000" dirty="0" err="1">
                <a:solidFill>
                  <a:schemeClr val="tx1"/>
                </a:solidFill>
              </a:rPr>
              <a:t>Conexão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em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cascata</a:t>
            </a:r>
            <a:r>
              <a:rPr lang="en-US" sz="1000" dirty="0">
                <a:solidFill>
                  <a:schemeClr val="tx1"/>
                </a:solidFill>
              </a:rPr>
              <a:t> de </a:t>
            </a:r>
            <a:r>
              <a:rPr lang="en-US" sz="1000" dirty="0" err="1">
                <a:solidFill>
                  <a:schemeClr val="tx1"/>
                </a:solidFill>
              </a:rPr>
              <a:t>dois</a:t>
            </a:r>
            <a:r>
              <a:rPr lang="en-US" sz="1000" dirty="0">
                <a:solidFill>
                  <a:schemeClr val="tx1"/>
                </a:solidFill>
              </a:rPr>
              <a:t> 74HC283.</a:t>
            </a:r>
            <a:endParaRPr lang="en-US" altLang="en-US" sz="1000" dirty="0">
              <a:solidFill>
                <a:schemeClr val="tx1"/>
              </a:solidFill>
            </a:endParaRPr>
          </a:p>
        </p:txBody>
      </p:sp>
      <p:pic>
        <p:nvPicPr>
          <p:cNvPr id="33798" name="Picture 6" descr="950330_06-10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195736" y="760936"/>
            <a:ext cx="4942706" cy="6097064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2" name="Picture 6" descr="950330_06-1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403648" y="2204864"/>
            <a:ext cx="6750050" cy="4114800"/>
          </a:xfrm>
          <a:noFill/>
          <a:ln/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400" b="1" dirty="0" smtClean="0">
                <a:solidFill>
                  <a:srgbClr val="000000"/>
                </a:solidFill>
              </a:rPr>
              <a:t>FIGURA 6-11    </a:t>
            </a:r>
            <a:r>
              <a:rPr lang="en-US" sz="2400" dirty="0" err="1" smtClean="0">
                <a:solidFill>
                  <a:srgbClr val="000000"/>
                </a:solidFill>
              </a:rPr>
              <a:t>Somador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paralelo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usado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para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somar</a:t>
            </a:r>
            <a:r>
              <a:rPr lang="en-US" sz="2400" dirty="0" smtClean="0">
                <a:solidFill>
                  <a:srgbClr val="000000"/>
                </a:solidFill>
              </a:rPr>
              <a:t> um </a:t>
            </a:r>
            <a:r>
              <a:rPr lang="en-US" sz="2400" dirty="0" err="1" smtClean="0">
                <a:solidFill>
                  <a:srgbClr val="000000"/>
                </a:solidFill>
              </a:rPr>
              <a:t>número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</a:rPr>
              <a:t>positivo</a:t>
            </a:r>
            <a:r>
              <a:rPr lang="en-US" sz="2400" dirty="0" smtClean="0">
                <a:solidFill>
                  <a:srgbClr val="000000"/>
                </a:solidFill>
              </a:rPr>
              <a:t> (+) com um </a:t>
            </a:r>
            <a:r>
              <a:rPr lang="en-US" sz="2400" dirty="0" err="1" smtClean="0">
                <a:solidFill>
                  <a:srgbClr val="000000"/>
                </a:solidFill>
              </a:rPr>
              <a:t>negativo</a:t>
            </a:r>
            <a:r>
              <a:rPr lang="en-US" sz="2400" dirty="0" smtClean="0">
                <a:solidFill>
                  <a:srgbClr val="000000"/>
                </a:solidFill>
              </a:rPr>
              <a:t> (-) no </a:t>
            </a:r>
            <a:r>
              <a:rPr lang="en-US" sz="2400" dirty="0" err="1" smtClean="0">
                <a:solidFill>
                  <a:srgbClr val="000000"/>
                </a:solidFill>
              </a:rPr>
              <a:t>sistema</a:t>
            </a:r>
            <a:r>
              <a:rPr lang="en-US" sz="2400" dirty="0" smtClean="0">
                <a:solidFill>
                  <a:srgbClr val="000000"/>
                </a:solidFill>
              </a:rPr>
              <a:t> de </a:t>
            </a:r>
            <a:r>
              <a:rPr lang="en-US" sz="2400" dirty="0" err="1" smtClean="0">
                <a:solidFill>
                  <a:srgbClr val="000000"/>
                </a:solidFill>
              </a:rPr>
              <a:t>complemento</a:t>
            </a:r>
            <a:r>
              <a:rPr lang="en-US" sz="2400" dirty="0" smtClean="0">
                <a:solidFill>
                  <a:srgbClr val="000000"/>
                </a:solidFill>
              </a:rPr>
              <a:t> de 2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6" name="Picture 6" descr="950330_06-1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473222" y="2541093"/>
            <a:ext cx="6980312" cy="3336179"/>
          </a:xfrm>
          <a:noFill/>
          <a:ln/>
        </p:spPr>
      </p:pic>
      <p:sp>
        <p:nvSpPr>
          <p:cNvPr id="6" name="Retângulo 5"/>
          <p:cNvSpPr/>
          <p:nvPr/>
        </p:nvSpPr>
        <p:spPr>
          <a:xfrm>
            <a:off x="1475656" y="404664"/>
            <a:ext cx="69847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FIGURA 6-12    </a:t>
            </a:r>
            <a:r>
              <a:rPr lang="en-US" sz="2000" dirty="0" err="1" smtClean="0">
                <a:solidFill>
                  <a:schemeClr val="tx1"/>
                </a:solidFill>
              </a:rPr>
              <a:t>Somador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paralelo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usado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para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realizar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uma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subtração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i="1" dirty="0" smtClean="0">
                <a:solidFill>
                  <a:schemeClr val="tx1"/>
                </a:solidFill>
              </a:rPr>
              <a:t>(A-B)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usando</a:t>
            </a:r>
            <a:r>
              <a:rPr lang="en-US" sz="2000" dirty="0" smtClean="0">
                <a:solidFill>
                  <a:schemeClr val="tx1"/>
                </a:solidFill>
              </a:rPr>
              <a:t> o </a:t>
            </a:r>
            <a:r>
              <a:rPr lang="en-US" sz="2000" dirty="0" err="1" smtClean="0">
                <a:solidFill>
                  <a:schemeClr val="tx1"/>
                </a:solidFill>
              </a:rPr>
              <a:t>sitema</a:t>
            </a:r>
            <a:r>
              <a:rPr lang="en-US" sz="2000" dirty="0" smtClean="0">
                <a:solidFill>
                  <a:schemeClr val="tx1"/>
                </a:solidFill>
              </a:rPr>
              <a:t> do </a:t>
            </a:r>
            <a:r>
              <a:rPr lang="en-US" sz="2000" dirty="0" err="1" smtClean="0">
                <a:solidFill>
                  <a:schemeClr val="tx1"/>
                </a:solidFill>
              </a:rPr>
              <a:t>complemento</a:t>
            </a:r>
            <a:r>
              <a:rPr lang="en-US" sz="2000" dirty="0" smtClean="0">
                <a:solidFill>
                  <a:schemeClr val="tx1"/>
                </a:solidFill>
              </a:rPr>
              <a:t> de 2. Os bits do </a:t>
            </a:r>
            <a:r>
              <a:rPr lang="en-US" sz="2000" dirty="0" err="1" smtClean="0">
                <a:solidFill>
                  <a:schemeClr val="tx1"/>
                </a:solidFill>
              </a:rPr>
              <a:t>subtraendo</a:t>
            </a:r>
            <a:r>
              <a:rPr lang="en-US" sz="2000" dirty="0" smtClean="0">
                <a:solidFill>
                  <a:schemeClr val="tx1"/>
                </a:solidFill>
              </a:rPr>
              <a:t> (</a:t>
            </a:r>
            <a:r>
              <a:rPr lang="en-US" sz="2000" i="1" dirty="0" smtClean="0">
                <a:solidFill>
                  <a:schemeClr val="tx1"/>
                </a:solidFill>
              </a:rPr>
              <a:t>B</a:t>
            </a:r>
            <a:r>
              <a:rPr lang="en-US" sz="2000" dirty="0" smtClean="0">
                <a:solidFill>
                  <a:schemeClr val="tx1"/>
                </a:solidFill>
              </a:rPr>
              <a:t>) </a:t>
            </a:r>
            <a:r>
              <a:rPr lang="en-US" sz="2000" dirty="0" err="1" smtClean="0">
                <a:solidFill>
                  <a:schemeClr val="tx1"/>
                </a:solidFill>
              </a:rPr>
              <a:t>são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invertidos</a:t>
            </a:r>
            <a:r>
              <a:rPr lang="en-US" sz="2000" dirty="0" smtClean="0">
                <a:solidFill>
                  <a:schemeClr val="tx1"/>
                </a:solidFill>
              </a:rPr>
              <a:t> e </a:t>
            </a:r>
            <a:r>
              <a:rPr lang="en-US" sz="2000" i="1" dirty="0" smtClean="0">
                <a:solidFill>
                  <a:schemeClr val="tx1"/>
                </a:solidFill>
              </a:rPr>
              <a:t>C</a:t>
            </a:r>
            <a:r>
              <a:rPr lang="en-US" sz="2000" baseline="-25000" dirty="0" smtClean="0">
                <a:solidFill>
                  <a:schemeClr val="tx1"/>
                </a:solidFill>
              </a:rPr>
              <a:t>0</a:t>
            </a:r>
            <a:r>
              <a:rPr lang="en-US" sz="2000" dirty="0" smtClean="0">
                <a:solidFill>
                  <a:schemeClr val="tx1"/>
                </a:solidFill>
              </a:rPr>
              <a:t> = 1 </a:t>
            </a:r>
            <a:r>
              <a:rPr lang="en-US" sz="2000" dirty="0" err="1" smtClean="0">
                <a:solidFill>
                  <a:schemeClr val="tx1"/>
                </a:solidFill>
              </a:rPr>
              <a:t>para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gerar</a:t>
            </a:r>
            <a:r>
              <a:rPr lang="en-US" sz="2000" dirty="0" smtClean="0">
                <a:solidFill>
                  <a:schemeClr val="tx1"/>
                </a:solidFill>
              </a:rPr>
              <a:t> o </a:t>
            </a:r>
            <a:r>
              <a:rPr lang="en-US" sz="2000" dirty="0" err="1" smtClean="0">
                <a:solidFill>
                  <a:schemeClr val="tx1"/>
                </a:solidFill>
              </a:rPr>
              <a:t>complemento</a:t>
            </a:r>
            <a:r>
              <a:rPr lang="en-US" sz="2000" dirty="0" smtClean="0">
                <a:solidFill>
                  <a:schemeClr val="tx1"/>
                </a:solidFill>
              </a:rPr>
              <a:t> de 2.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-247650"/>
            <a:ext cx="7772400" cy="1143000"/>
          </a:xfrm>
          <a:noFill/>
        </p:spPr>
        <p:txBody>
          <a:bodyPr/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FIGURA 6-13    </a:t>
            </a:r>
            <a:r>
              <a:rPr lang="en-US" sz="2000" dirty="0" err="1">
                <a:solidFill>
                  <a:schemeClr val="tx1"/>
                </a:solidFill>
              </a:rPr>
              <a:t>Somador</a:t>
            </a:r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 err="1">
                <a:solidFill>
                  <a:schemeClr val="tx1"/>
                </a:solidFill>
              </a:rPr>
              <a:t>subtrator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paralelo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usando</a:t>
            </a:r>
            <a:r>
              <a:rPr lang="en-US" sz="2000" dirty="0">
                <a:solidFill>
                  <a:schemeClr val="tx1"/>
                </a:solidFill>
              </a:rPr>
              <a:t> o </a:t>
            </a:r>
            <a:r>
              <a:rPr lang="en-US" sz="2000" dirty="0" err="1">
                <a:solidFill>
                  <a:schemeClr val="tx1"/>
                </a:solidFill>
              </a:rPr>
              <a:t>sistema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complemento</a:t>
            </a:r>
            <a:r>
              <a:rPr lang="en-US" sz="2000" dirty="0">
                <a:solidFill>
                  <a:schemeClr val="tx1"/>
                </a:solidFill>
              </a:rPr>
              <a:t> de 2.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  <p:pic>
        <p:nvPicPr>
          <p:cNvPr id="36870" name="Picture 6" descr="950330_06-1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267744" y="1340768"/>
            <a:ext cx="4968552" cy="5102412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-247650"/>
            <a:ext cx="7772400" cy="1143000"/>
          </a:xfrm>
          <a:noFill/>
        </p:spPr>
        <p:txBody>
          <a:bodyPr/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FIGURA 6-14    </a:t>
            </a:r>
            <a:r>
              <a:rPr lang="en-US" sz="2000" dirty="0">
                <a:solidFill>
                  <a:schemeClr val="tx1"/>
                </a:solidFill>
              </a:rPr>
              <a:t>Um </a:t>
            </a:r>
            <a:r>
              <a:rPr lang="en-US" sz="2000" dirty="0" err="1">
                <a:solidFill>
                  <a:schemeClr val="tx1"/>
                </a:solidFill>
              </a:rPr>
              <a:t>somador</a:t>
            </a:r>
            <a:r>
              <a:rPr lang="en-US" sz="2000" dirty="0">
                <a:solidFill>
                  <a:schemeClr val="tx1"/>
                </a:solidFill>
              </a:rPr>
              <a:t> BCD </a:t>
            </a:r>
            <a:r>
              <a:rPr lang="en-US" sz="2000" dirty="0" err="1">
                <a:solidFill>
                  <a:schemeClr val="tx1"/>
                </a:solidFill>
              </a:rPr>
              <a:t>contém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dois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somadores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quatro</a:t>
            </a:r>
            <a:r>
              <a:rPr lang="en-US" sz="2000" dirty="0">
                <a:solidFill>
                  <a:schemeClr val="tx1"/>
                </a:solidFill>
              </a:rPr>
              <a:t> bits e um </a:t>
            </a:r>
            <a:r>
              <a:rPr lang="en-US" sz="2000" dirty="0" err="1">
                <a:solidFill>
                  <a:schemeClr val="tx1"/>
                </a:solidFill>
              </a:rPr>
              <a:t>circuito</a:t>
            </a:r>
            <a:r>
              <a:rPr lang="en-US" sz="2000" dirty="0">
                <a:solidFill>
                  <a:schemeClr val="tx1"/>
                </a:solidFill>
              </a:rPr>
              <a:t> detector </a:t>
            </a:r>
            <a:r>
              <a:rPr lang="en-US" sz="2000" dirty="0" err="1">
                <a:solidFill>
                  <a:schemeClr val="tx1"/>
                </a:solidFill>
              </a:rPr>
              <a:t>para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correção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  <p:pic>
        <p:nvPicPr>
          <p:cNvPr id="37894" name="Picture 6" descr="950330_06-1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827584" y="980728"/>
            <a:ext cx="7593650" cy="5659437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-247650"/>
            <a:ext cx="7772400" cy="1143000"/>
          </a:xfrm>
          <a:noFill/>
        </p:spPr>
        <p:txBody>
          <a:bodyPr/>
          <a:lstStyle/>
          <a:p>
            <a:pPr algn="l"/>
            <a:r>
              <a:rPr lang="en-US" sz="1000" b="1">
                <a:solidFill>
                  <a:schemeClr val="tx1"/>
                </a:solidFill>
              </a:rPr>
              <a:t>FIGURA 6-15    </a:t>
            </a:r>
            <a:r>
              <a:rPr lang="en-US" sz="1000">
                <a:solidFill>
                  <a:schemeClr val="tx1"/>
                </a:solidFill>
              </a:rPr>
              <a:t>Conexão de somadores em cascata para somar dois números decimais de três dígitos.</a:t>
            </a:r>
            <a:endParaRPr lang="en-US" altLang="en-US" sz="1000">
              <a:solidFill>
                <a:schemeClr val="tx1"/>
              </a:solidFill>
            </a:endParaRPr>
          </a:p>
        </p:txBody>
      </p:sp>
      <p:pic>
        <p:nvPicPr>
          <p:cNvPr id="38918" name="Picture 6" descr="950330_06-1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043608" y="2060848"/>
            <a:ext cx="6980237" cy="41148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2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2017713"/>
            <a:ext cx="8559552" cy="4114800"/>
          </a:xfrm>
        </p:spPr>
        <p:txBody>
          <a:bodyPr/>
          <a:lstStyle/>
          <a:p>
            <a:endParaRPr lang="pt-BR" sz="2000" dirty="0" smtClean="0"/>
          </a:p>
          <a:p>
            <a:r>
              <a:rPr lang="pt-BR" sz="2000" dirty="0" smtClean="0"/>
              <a:t>Seja um somador completo de 4 bits. </a:t>
            </a:r>
          </a:p>
          <a:p>
            <a:r>
              <a:rPr lang="pt-BR" sz="2000" dirty="0" smtClean="0"/>
              <a:t>Sabendo que a simbologia de transferência de conteúdo do registrador A para o registrador B é [A] </a:t>
            </a:r>
            <a:r>
              <a:rPr lang="pt-BR" sz="2000" dirty="0" smtClean="0">
                <a:sym typeface="Symbol"/>
              </a:rPr>
              <a:t></a:t>
            </a:r>
            <a:r>
              <a:rPr lang="pt-BR" sz="2000" dirty="0" smtClean="0"/>
              <a:t> [B], some 2+3.  E depois somar a este valor o número 5. considere o somador completo paralelo com registrador (refaça o desenho e tenha certeza que tenha entendido). </a:t>
            </a:r>
          </a:p>
          <a:p>
            <a:r>
              <a:rPr lang="pt-BR" sz="2000" dirty="0" smtClean="0"/>
              <a:t>Faça a seqüência certa deste processo utilizando a simbologia de transferência de conteúdo. </a:t>
            </a:r>
          </a:p>
          <a:p>
            <a:pPr lvl="0"/>
            <a:r>
              <a:rPr lang="pt-BR" sz="2000" dirty="0" smtClean="0"/>
              <a:t>Faça o diagrama de tempo que representa toda esta operação, incluindo todos os sinais envolvidos (</a:t>
            </a:r>
            <a:r>
              <a:rPr lang="pt-BR" sz="2000" dirty="0" err="1" smtClean="0"/>
              <a:t>load</a:t>
            </a:r>
            <a:r>
              <a:rPr lang="pt-BR" sz="2000" dirty="0" smtClean="0"/>
              <a:t>, </a:t>
            </a:r>
            <a:r>
              <a:rPr lang="pt-BR" sz="2000" dirty="0" err="1" smtClean="0"/>
              <a:t>clear</a:t>
            </a:r>
            <a:r>
              <a:rPr lang="pt-BR" sz="2000" dirty="0" smtClean="0"/>
              <a:t>, </a:t>
            </a:r>
            <a:r>
              <a:rPr lang="pt-BR" sz="2000" dirty="0" err="1" smtClean="0"/>
              <a:t>transfer</a:t>
            </a:r>
            <a:r>
              <a:rPr lang="pt-BR" sz="2000" dirty="0" smtClean="0"/>
              <a:t> e o conteúdo do registrador A). </a:t>
            </a:r>
          </a:p>
          <a:p>
            <a:pPr>
              <a:buNone/>
            </a:pP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950330_06-1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412776"/>
            <a:ext cx="6768752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6732240" y="5579948"/>
            <a:ext cx="93610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Ponto D</a:t>
            </a:r>
            <a:endParaRPr lang="pt-BR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876256" y="1441811"/>
            <a:ext cx="93610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Ponto B</a:t>
            </a:r>
            <a:endParaRPr lang="pt-BR" sz="1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6876256" y="2636912"/>
            <a:ext cx="93610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Ponto A</a:t>
            </a:r>
            <a:endParaRPr lang="pt-BR" sz="12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7092280" y="2024844"/>
            <a:ext cx="115212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Ponto C</a:t>
            </a:r>
            <a:endParaRPr lang="pt-BR" sz="1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2915816" y="4221088"/>
            <a:ext cx="129614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Ponto E</a:t>
            </a:r>
            <a:endParaRPr lang="pt-BR" sz="12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572000" y="5733256"/>
            <a:ext cx="1008112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dirty="0" smtClean="0"/>
              <a:t>Ponto F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02028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/>
              <a:t>Capítulo </a:t>
            </a:r>
            <a:r>
              <a:rPr lang="en-US" altLang="en-US"/>
              <a:t>6</a:t>
            </a:r>
            <a:endParaRPr lang="pt-BR" altLang="en-US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Representação de Sinais Negativos - </a:t>
            </a:r>
            <a:r>
              <a:rPr lang="en-US" sz="3600" dirty="0" err="1">
                <a:solidFill>
                  <a:schemeClr val="tx1"/>
                </a:solidFill>
              </a:rPr>
              <a:t>na</a:t>
            </a:r>
            <a:r>
              <a:rPr lang="en-US" sz="3600" dirty="0">
                <a:solidFill>
                  <a:schemeClr val="tx1"/>
                </a:solidFill>
              </a:rPr>
              <a:t> forma de </a:t>
            </a:r>
            <a:r>
              <a:rPr lang="en-US" sz="3600" dirty="0" err="1">
                <a:solidFill>
                  <a:schemeClr val="tx1"/>
                </a:solidFill>
              </a:rPr>
              <a:t>complemento</a:t>
            </a:r>
            <a:r>
              <a:rPr lang="en-US" sz="3600" dirty="0">
                <a:solidFill>
                  <a:schemeClr val="tx1"/>
                </a:solidFill>
              </a:rPr>
              <a:t> de 2.</a:t>
            </a:r>
            <a:endParaRPr lang="pt-BR" sz="36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Picture 6" descr="950330_06-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370292"/>
            <a:ext cx="7047557" cy="3733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330" y="1112319"/>
            <a:ext cx="6779340" cy="46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5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Revisão:</a:t>
            </a:r>
            <a:br>
              <a:rPr lang="pt-BR" dirty="0" smtClean="0"/>
            </a:br>
            <a:r>
              <a:rPr lang="pt-BR" dirty="0" smtClean="0"/>
              <a:t>Adição e Adição em BCD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14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0" name="Picture 6" descr="950330_06-0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259632" y="1772816"/>
            <a:ext cx="6465887" cy="4114800"/>
          </a:xfrm>
          <a:noFill/>
          <a:ln/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ULA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-239713"/>
            <a:ext cx="7772400" cy="1143001"/>
          </a:xfrm>
          <a:noFill/>
        </p:spPr>
        <p:txBody>
          <a:bodyPr/>
          <a:lstStyle/>
          <a:p>
            <a:pPr algn="l"/>
            <a:r>
              <a:rPr lang="en-US" sz="1000" b="1">
                <a:solidFill>
                  <a:schemeClr val="tx1"/>
                </a:solidFill>
              </a:rPr>
              <a:t>FIGURA 6-4    </a:t>
            </a:r>
            <a:r>
              <a:rPr lang="en-US" sz="1000">
                <a:solidFill>
                  <a:schemeClr val="tx1"/>
                </a:solidFill>
              </a:rPr>
              <a:t>Processo típico de uma adição binária.</a:t>
            </a:r>
            <a:endParaRPr lang="en-US" altLang="en-US" sz="1000">
              <a:solidFill>
                <a:schemeClr val="tx1"/>
              </a:solidFill>
            </a:endParaRPr>
          </a:p>
        </p:txBody>
      </p:sp>
      <p:pic>
        <p:nvPicPr>
          <p:cNvPr id="27654" name="Picture 6" descr="950330_06-0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899592" y="2492896"/>
            <a:ext cx="7772400" cy="344487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8" name="Picture 6" descr="950330_06-0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55576" y="2204864"/>
            <a:ext cx="7772400" cy="4024313"/>
          </a:xfrm>
          <a:noFill/>
          <a:ln/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Somador completo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2" name="Picture 6" descr="950330_06-0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83568" y="1916832"/>
            <a:ext cx="7772400" cy="3627438"/>
          </a:xfrm>
          <a:noFill/>
          <a:ln/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de um somador 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796136" y="6021288"/>
            <a:ext cx="174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FA – </a:t>
            </a:r>
            <a:r>
              <a:rPr lang="pt-BR" dirty="0" err="1" smtClean="0"/>
              <a:t>Full</a:t>
            </a:r>
            <a:r>
              <a:rPr lang="pt-BR" dirty="0" smtClean="0"/>
              <a:t> </a:t>
            </a:r>
            <a:r>
              <a:rPr lang="pt-BR" dirty="0" err="1" smtClean="0"/>
              <a:t>Adder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-239713"/>
            <a:ext cx="7772400" cy="1143001"/>
          </a:xfrm>
          <a:noFill/>
        </p:spPr>
        <p:txBody>
          <a:bodyPr/>
          <a:lstStyle/>
          <a:p>
            <a:pPr algn="l"/>
            <a:r>
              <a:rPr lang="en-US" sz="1000" b="1">
                <a:solidFill>
                  <a:schemeClr val="tx1"/>
                </a:solidFill>
              </a:rPr>
              <a:t>FIGURA 6-8    </a:t>
            </a:r>
            <a:r>
              <a:rPr lang="en-US" sz="1000">
                <a:solidFill>
                  <a:schemeClr val="tx1"/>
                </a:solidFill>
              </a:rPr>
              <a:t>Mapas K para saídas de um somador completo.</a:t>
            </a:r>
            <a:endParaRPr lang="en-US" altLang="en-US" sz="1000">
              <a:solidFill>
                <a:schemeClr val="tx1"/>
              </a:solidFill>
            </a:endParaRPr>
          </a:p>
        </p:txBody>
      </p:sp>
      <p:pic>
        <p:nvPicPr>
          <p:cNvPr id="31750" name="Picture 6" descr="950330_06-08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642420" y="548680"/>
            <a:ext cx="5571127" cy="3467906"/>
          </a:xfrm>
          <a:noFill/>
          <a:ln/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4293096"/>
            <a:ext cx="3554423" cy="2173829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395536" y="5195344"/>
            <a:ext cx="427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Escreva a soma S em função de 2 XOR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4419600" cy="228600"/>
          </a:xfrm>
        </p:spPr>
        <p:txBody>
          <a:bodyPr/>
          <a:lstStyle/>
          <a:p>
            <a:pPr algn="l"/>
            <a:r>
              <a:rPr lang="en-US" sz="1000" b="1">
                <a:solidFill>
                  <a:schemeClr val="tx1"/>
                </a:solidFill>
              </a:rPr>
              <a:t>FIGURA 6-7    </a:t>
            </a:r>
            <a:r>
              <a:rPr lang="en-US" sz="1000">
                <a:solidFill>
                  <a:schemeClr val="tx1"/>
                </a:solidFill>
              </a:rPr>
              <a:t>Circuito para um somador completo.</a:t>
            </a:r>
            <a:endParaRPr lang="en-US" altLang="en-US" sz="1000">
              <a:solidFill>
                <a:schemeClr val="tx1"/>
              </a:solidFill>
            </a:endParaRPr>
          </a:p>
        </p:txBody>
      </p:sp>
      <p:pic>
        <p:nvPicPr>
          <p:cNvPr id="30725" name="Picture 5" descr="TOC F 06-07 -1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348880"/>
            <a:ext cx="5770984" cy="3847694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547664" y="836711"/>
                <a:ext cx="5832648" cy="2847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pt-BR" dirty="0" smtClean="0"/>
                  <a:t>)+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pt-B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pt-BR" dirty="0" smtClean="0"/>
                  <a:t>)=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pt-BR" dirty="0" smtClean="0"/>
                  <a:t>(B</a:t>
                </a:r>
                <a:r>
                  <a:rPr lang="pt-BR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pt-BR" dirty="0" smtClean="0"/>
                  <a:t>C)+A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836711"/>
                <a:ext cx="5832648" cy="284758"/>
              </a:xfrm>
              <a:prstGeom prst="rect">
                <a:avLst/>
              </a:prstGeom>
              <a:blipFill rotWithShape="0">
                <a:blip r:embed="rId4"/>
                <a:stretch>
                  <a:fillRect l="-1463" t="-23404" b="-510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1770843" y="1377633"/>
                <a:ext cx="3061928" cy="284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pt-BR" dirty="0" smtClean="0"/>
                  <a:t>(X)+A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pt-BR" dirty="0" smtClean="0"/>
                  <a:t>(B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pt-BR" dirty="0" smtClean="0"/>
                  <a:t>C)</a:t>
                </a:r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843" y="1377633"/>
                <a:ext cx="3061928" cy="284758"/>
              </a:xfrm>
              <a:prstGeom prst="rect">
                <a:avLst/>
              </a:prstGeom>
              <a:blipFill rotWithShape="0">
                <a:blip r:embed="rId5"/>
                <a:stretch>
                  <a:fillRect l="-2584" t="-23404" r="-3777" b="-489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étrico">
  <a:themeElements>
    <a:clrScheme name="Geométrico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eométrico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eométrico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étrico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étrico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5655</TotalTime>
  <Words>444</Words>
  <Application>Microsoft Office PowerPoint</Application>
  <PresentationFormat>Apresentação na tela (4:3)</PresentationFormat>
  <Paragraphs>67</Paragraphs>
  <Slides>20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Cambria Math</vt:lpstr>
      <vt:lpstr>Symbol</vt:lpstr>
      <vt:lpstr>Tahoma</vt:lpstr>
      <vt:lpstr>Wingdings</vt:lpstr>
      <vt:lpstr>Geométrico</vt:lpstr>
      <vt:lpstr>Somadores</vt:lpstr>
      <vt:lpstr>Representação de Sinais Negativos - na forma de complemento de 2.</vt:lpstr>
      <vt:lpstr>Revisão: Adição e Adição em BCD</vt:lpstr>
      <vt:lpstr>ULA</vt:lpstr>
      <vt:lpstr>FIGURA 6-4    Processo típico de uma adição binária.</vt:lpstr>
      <vt:lpstr>Somador completo</vt:lpstr>
      <vt:lpstr>Projeto de um somador </vt:lpstr>
      <vt:lpstr>FIGURA 6-8    Mapas K para saídas de um somador completo.</vt:lpstr>
      <vt:lpstr>FIGURA 6-7    Circuito para um somador completo.</vt:lpstr>
      <vt:lpstr>Somador Paralelo Completo  com Registradores</vt:lpstr>
      <vt:lpstr>Exercício 1</vt:lpstr>
      <vt:lpstr>FIGURA 6-10    (a) Diagrama em bloco do somador paralelo de 4 bits  74HC283; (b) Conexão em cascata de dois 74HC283.</vt:lpstr>
      <vt:lpstr>FIGURA 6-11    Somador paralelo usado para somar um número positivo (+) com um negativo (-) no sistema de complemento de 2</vt:lpstr>
      <vt:lpstr>Apresentação do PowerPoint</vt:lpstr>
      <vt:lpstr>FIGURA 6-13    Somador/subtrator paralelo usando o sistema de complemento de 2.</vt:lpstr>
      <vt:lpstr>FIGURA 6-14    Um somador BCD contém dois somadores de quatro bits e um circuito detector para correção.</vt:lpstr>
      <vt:lpstr>FIGURA 6-15    Conexão de somadores em cascata para somar dois números decimais de três dígitos.</vt:lpstr>
      <vt:lpstr>Exercício 2 </vt:lpstr>
      <vt:lpstr>Apresentação do PowerPoint</vt:lpstr>
      <vt:lpstr>Apresentação do PowerPoint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Disjuntores</dc:title>
  <dc:creator>Adriane</dc:creator>
  <cp:lastModifiedBy>Adriane</cp:lastModifiedBy>
  <cp:revision>347</cp:revision>
  <dcterms:created xsi:type="dcterms:W3CDTF">2009-08-20T14:13:17Z</dcterms:created>
  <dcterms:modified xsi:type="dcterms:W3CDTF">2017-10-17T14:44:33Z</dcterms:modified>
</cp:coreProperties>
</file>