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05" r:id="rId2"/>
    <p:sldId id="307" r:id="rId3"/>
    <p:sldId id="361" r:id="rId4"/>
    <p:sldId id="362" r:id="rId5"/>
    <p:sldId id="364" r:id="rId6"/>
    <p:sldId id="366" r:id="rId7"/>
    <p:sldId id="308" r:id="rId8"/>
    <p:sldId id="367" r:id="rId9"/>
    <p:sldId id="410" r:id="rId10"/>
    <p:sldId id="309" r:id="rId11"/>
    <p:sldId id="369" r:id="rId12"/>
    <p:sldId id="370" r:id="rId13"/>
    <p:sldId id="311" r:id="rId14"/>
    <p:sldId id="389" r:id="rId15"/>
    <p:sldId id="312" r:id="rId16"/>
    <p:sldId id="313" r:id="rId17"/>
    <p:sldId id="372" r:id="rId18"/>
    <p:sldId id="376" r:id="rId19"/>
    <p:sldId id="383" r:id="rId20"/>
    <p:sldId id="385" r:id="rId21"/>
    <p:sldId id="387" r:id="rId22"/>
    <p:sldId id="388" r:id="rId23"/>
    <p:sldId id="390" r:id="rId24"/>
    <p:sldId id="391" r:id="rId25"/>
    <p:sldId id="325" r:id="rId26"/>
    <p:sldId id="331" r:id="rId27"/>
    <p:sldId id="397" r:id="rId28"/>
    <p:sldId id="401" r:id="rId29"/>
    <p:sldId id="402" r:id="rId30"/>
    <p:sldId id="403" r:id="rId31"/>
    <p:sldId id="404" r:id="rId32"/>
    <p:sldId id="405" r:id="rId33"/>
    <p:sldId id="341" r:id="rId34"/>
    <p:sldId id="342" r:id="rId35"/>
    <p:sldId id="343" r:id="rId36"/>
    <p:sldId id="344" r:id="rId37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DFF"/>
    <a:srgbClr val="69D8FF"/>
    <a:srgbClr val="00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5" autoAdjust="0"/>
    <p:restoredTop sz="91695" autoAdjust="0"/>
  </p:normalViewPr>
  <p:slideViewPr>
    <p:cSldViewPr>
      <p:cViewPr varScale="1">
        <p:scale>
          <a:sx n="84" d="100"/>
          <a:sy n="8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6BC1EF-C17B-495C-8FCC-E5A439860E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D602A4-DB3D-41E1-B26F-7DF2E2CE30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173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C724F-8BB3-463C-90AC-7BA96F0B0657}" type="slidenum">
              <a:rPr lang="pt-BR" smtClean="0"/>
              <a:pPr/>
              <a:t>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383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7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81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7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1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9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49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8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9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9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99348-5104-4875-9D2D-9BA17A345CCA}" type="slidenum">
              <a:rPr lang="en-GB"/>
              <a:pPr/>
              <a:t>21</a:t>
            </a:fld>
            <a:endParaRPr lang="en-GB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5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EECEE-2D6B-4980-B0CB-4501D4AD3821}" type="slidenum">
              <a:rPr lang="en-GB"/>
              <a:pPr/>
              <a:t>22</a:t>
            </a:fld>
            <a:endParaRPr lang="en-GB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condensador consegue armazenar carga eléctrica (que se vai perdendo ao longo do tempo).</a:t>
            </a:r>
          </a:p>
          <a:p>
            <a:r>
              <a:rPr lang="pt-PT" dirty="0"/>
              <a:t>O transistor funciona como um interruptor, fazendo contacto entre o condensador e a linha B, ou isolando a linha B do condensador.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7AC3D62-1046-4408-9567-A89BA99821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CEE3-7158-4559-AD8B-6BBC9F0426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4CF3-5E3E-40C0-A32B-F5B5A2D603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18EDBA5-5547-4E10-82F4-34ECDF990126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>
          <a:xfrm>
            <a:off x="1763713" y="6248400"/>
            <a:ext cx="4256087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713E-4955-42D2-89A9-7C2895E91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006F-99CB-4C7D-BCE0-92CA63A754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09942-AD73-4302-914D-79E5388194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27AD-1CE6-484E-8413-06FBF8B476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FC24-D43B-4C62-9984-608DE61EAE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DB702-C725-4B05-B863-DAFBD3CE6A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BBEF-213C-4169-B015-06625B243C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E46B-4D4D-457A-B6FC-050304BA9E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912813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4625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243CF8E-6FB4-4E32-BA93-0D87283FFD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Memória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Disciplina: Técnicas Digitais</a:t>
            </a:r>
          </a:p>
          <a:p>
            <a:pPr eaLnBrk="1" hangingPunct="1"/>
            <a:r>
              <a:rPr lang="pt-BR" dirty="0" smtClean="0"/>
              <a:t>Aula  - Memória</a:t>
            </a:r>
          </a:p>
          <a:p>
            <a:pPr eaLnBrk="1" hangingPunct="1"/>
            <a:r>
              <a:rPr lang="pt-BR" dirty="0" smtClean="0"/>
              <a:t>Bibliografia Básica:</a:t>
            </a:r>
          </a:p>
          <a:p>
            <a:pPr lvl="1" eaLnBrk="1" hangingPunct="1"/>
            <a:r>
              <a:rPr lang="pt-BR" dirty="0" smtClean="0"/>
              <a:t>Sistemas Digitais: Princípios e Aplicações, </a:t>
            </a:r>
            <a:r>
              <a:rPr lang="pt-BR" altLang="en-US" dirty="0" smtClean="0"/>
              <a:t>Ronald J. </a:t>
            </a:r>
            <a:r>
              <a:rPr lang="pt-BR" altLang="en-US" dirty="0" err="1" smtClean="0"/>
              <a:t>Tocci</a:t>
            </a:r>
            <a:r>
              <a:rPr lang="pt-BR" altLang="en-US" dirty="0" smtClean="0"/>
              <a:t> e </a:t>
            </a:r>
            <a:r>
              <a:rPr lang="pt-BR" altLang="en-US" dirty="0" err="1" smtClean="0"/>
              <a:t>Neal</a:t>
            </a:r>
            <a:r>
              <a:rPr lang="pt-BR" altLang="en-US" dirty="0" smtClean="0"/>
              <a:t> S. </a:t>
            </a:r>
            <a:r>
              <a:rPr lang="pt-BR" altLang="en-US" dirty="0" err="1" smtClean="0"/>
              <a:t>Wi</a:t>
            </a:r>
            <a:r>
              <a:rPr lang="en-US" altLang="en-US" dirty="0" err="1" smtClean="0"/>
              <a:t>dmer</a:t>
            </a:r>
            <a:endParaRPr lang="en-US" altLang="en-US" dirty="0" smtClean="0"/>
          </a:p>
          <a:p>
            <a:pPr lvl="1" eaLnBrk="1" hangingPunct="1"/>
            <a:r>
              <a:rPr lang="pt-BR" b="1" dirty="0" smtClean="0">
                <a:ea typeface="Geneva" pitchFamily="-112" charset="-128"/>
                <a:cs typeface="Arial" pitchFamily="34" charset="0"/>
              </a:rPr>
              <a:t>Princípios Básicos de Arquitetura e Organização de Computadores – Linda </a:t>
            </a:r>
            <a:r>
              <a:rPr lang="pt-BR" b="1" dirty="0" err="1" smtClean="0">
                <a:ea typeface="Geneva" pitchFamily="-112" charset="-128"/>
                <a:cs typeface="Arial" pitchFamily="34" charset="0"/>
              </a:rPr>
              <a:t>Null</a:t>
            </a:r>
            <a:r>
              <a:rPr lang="pt-BR" b="1" dirty="0" smtClean="0">
                <a:ea typeface="Geneva" pitchFamily="-112" charset="-128"/>
                <a:cs typeface="Arial" pitchFamily="34" charset="0"/>
              </a:rPr>
              <a:t> e Julia </a:t>
            </a:r>
            <a:r>
              <a:rPr lang="pt-BR" b="1" dirty="0" err="1" smtClean="0">
                <a:ea typeface="Geneva" pitchFamily="-112" charset="-128"/>
                <a:cs typeface="Arial" pitchFamily="34" charset="0"/>
              </a:rPr>
              <a:t>Lobur</a:t>
            </a:r>
            <a:endParaRPr lang="pt-BR" b="1" dirty="0" smtClean="0">
              <a:ea typeface="Geneva" pitchFamily="-112" charset="-128"/>
              <a:cs typeface="Arial" pitchFamily="34" charset="0"/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altLang="en-US" dirty="0" smtClean="0"/>
          </a:p>
          <a:p>
            <a:pPr lvl="1"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43408"/>
            <a:ext cx="7772400" cy="1143000"/>
          </a:xfrm>
          <a:noFill/>
        </p:spPr>
        <p:txBody>
          <a:bodyPr/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FIGURA 11-3    </a:t>
            </a:r>
            <a:r>
              <a:rPr lang="en-US" sz="1600" dirty="0" smtClean="0">
                <a:solidFill>
                  <a:schemeClr val="tx1"/>
                </a:solidFill>
              </a:rPr>
              <a:t>(a) </a:t>
            </a:r>
            <a:r>
              <a:rPr lang="en-US" sz="1600" dirty="0" err="1" smtClean="0">
                <a:solidFill>
                  <a:schemeClr val="tx1"/>
                </a:solidFill>
              </a:rPr>
              <a:t>Diagrama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uma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memória</a:t>
            </a:r>
            <a:r>
              <a:rPr lang="en-US" sz="1600" dirty="0" smtClean="0">
                <a:solidFill>
                  <a:schemeClr val="tx1"/>
                </a:solidFill>
              </a:rPr>
              <a:t> de 32 X 4; (b) </a:t>
            </a:r>
            <a:r>
              <a:rPr lang="en-US" sz="1600" dirty="0" err="1" smtClean="0">
                <a:solidFill>
                  <a:schemeClr val="tx1"/>
                </a:solidFill>
              </a:rPr>
              <a:t>Configuração</a:t>
            </a:r>
            <a:r>
              <a:rPr lang="en-US" sz="1600" dirty="0" smtClean="0">
                <a:solidFill>
                  <a:schemeClr val="tx1"/>
                </a:solidFill>
              </a:rPr>
              <a:t> virtual das </a:t>
            </a:r>
            <a:r>
              <a:rPr lang="en-US" sz="1600" dirty="0" err="1" smtClean="0">
                <a:solidFill>
                  <a:schemeClr val="tx1"/>
                </a:solidFill>
              </a:rPr>
              <a:t>células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memória</a:t>
            </a:r>
            <a:r>
              <a:rPr lang="en-US" sz="1600" dirty="0" smtClean="0">
                <a:solidFill>
                  <a:schemeClr val="tx1"/>
                </a:solidFill>
              </a:rPr>
              <a:t> em 32 </a:t>
            </a:r>
            <a:r>
              <a:rPr lang="en-US" sz="1600" dirty="0" err="1" smtClean="0">
                <a:solidFill>
                  <a:schemeClr val="tx1"/>
                </a:solidFill>
              </a:rPr>
              <a:t>palavras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quatro</a:t>
            </a:r>
            <a:r>
              <a:rPr lang="en-US" sz="1600" dirty="0" smtClean="0">
                <a:solidFill>
                  <a:schemeClr val="tx1"/>
                </a:solidFill>
              </a:rPr>
              <a:t> bits.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4101" name="Picture 6" descr="11-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689100"/>
            <a:ext cx="7772400" cy="3756025"/>
          </a:xfrm>
          <a:noFill/>
        </p:spPr>
      </p:pic>
      <p:sp>
        <p:nvSpPr>
          <p:cNvPr id="2" name="CaixaDeTexto 1"/>
          <p:cNvSpPr txBox="1"/>
          <p:nvPr/>
        </p:nvSpPr>
        <p:spPr>
          <a:xfrm>
            <a:off x="1115616" y="5517232"/>
            <a:ext cx="508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Esta memória possui: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5 linhas de endereços  (fios, barramento)</a:t>
            </a:r>
          </a:p>
          <a:p>
            <a:r>
              <a:rPr lang="pt-BR" dirty="0" smtClean="0"/>
              <a:t>4 </a:t>
            </a:r>
            <a:r>
              <a:rPr lang="pt-BR" dirty="0"/>
              <a:t>linhas de </a:t>
            </a:r>
            <a:r>
              <a:rPr lang="pt-BR" dirty="0" smtClean="0"/>
              <a:t>dados – Tamanho da Word de 4 Bits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226665" cy="35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651253" cy="527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32532"/>
            <a:ext cx="7772400" cy="1143000"/>
          </a:xfrm>
          <a:noFill/>
        </p:spPr>
        <p:txBody>
          <a:bodyPr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FIGURA 11-5    </a:t>
            </a:r>
            <a:r>
              <a:rPr lang="en-US" sz="2000" dirty="0" err="1" smtClean="0">
                <a:solidFill>
                  <a:schemeClr val="tx1"/>
                </a:solidFill>
              </a:rPr>
              <a:t>Três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grupos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linhas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barramentos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</a:rPr>
              <a:t>conectando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os</a:t>
            </a:r>
            <a:r>
              <a:rPr lang="en-US" sz="2000" dirty="0" smtClean="0">
                <a:solidFill>
                  <a:schemeClr val="tx1"/>
                </a:solidFill>
              </a:rPr>
              <a:t> CIs de </a:t>
            </a:r>
            <a:r>
              <a:rPr lang="en-US" sz="2000" dirty="0" err="1" smtClean="0">
                <a:solidFill>
                  <a:schemeClr val="tx1"/>
                </a:solidFill>
              </a:rPr>
              <a:t>memória</a:t>
            </a:r>
            <a:r>
              <a:rPr lang="en-US" sz="2000" dirty="0" smtClean="0">
                <a:solidFill>
                  <a:schemeClr val="tx1"/>
                </a:solidFill>
              </a:rPr>
              <a:t> principal </a:t>
            </a:r>
            <a:r>
              <a:rPr lang="en-US" sz="2000" dirty="0" err="1" smtClean="0">
                <a:solidFill>
                  <a:schemeClr val="tx1"/>
                </a:solidFill>
              </a:rPr>
              <a:t>na</a:t>
            </a:r>
            <a:r>
              <a:rPr lang="en-US" sz="2000" dirty="0" smtClean="0">
                <a:solidFill>
                  <a:schemeClr val="tx1"/>
                </a:solidFill>
              </a:rPr>
              <a:t> CPU.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6149" name="Picture 6" descr="11-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60575"/>
            <a:ext cx="7772400" cy="2868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3352800" y="6417332"/>
            <a:ext cx="2895600" cy="457200"/>
          </a:xfrm>
        </p:spPr>
        <p:txBody>
          <a:bodyPr/>
          <a:lstStyle/>
          <a:p>
            <a:fld id="{FBF557EC-F25E-4A80-BD86-DFACC5D427CE}" type="slidenum">
              <a:rPr lang="en-US"/>
              <a:pPr/>
              <a:t>14</a:t>
            </a:fld>
            <a:endParaRPr lang="en-US"/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ROM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ROM</a:t>
            </a:r>
          </a:p>
          <a:p>
            <a:pPr lvl="1"/>
            <a:r>
              <a:rPr lang="en-US" sz="2400" dirty="0" err="1"/>
              <a:t>Gravada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a </a:t>
            </a:r>
            <a:r>
              <a:rPr lang="en-US" sz="2400" dirty="0" err="1"/>
              <a:t>fabricação</a:t>
            </a:r>
            <a:endParaRPr lang="en-US" sz="2400" dirty="0"/>
          </a:p>
          <a:p>
            <a:pPr lvl="1"/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 para </a:t>
            </a:r>
            <a:r>
              <a:rPr lang="en-US" sz="2400" dirty="0" err="1"/>
              <a:t>grandes</a:t>
            </a:r>
            <a:r>
              <a:rPr lang="en-US" sz="2400" dirty="0"/>
              <a:t> volumes</a:t>
            </a:r>
          </a:p>
          <a:p>
            <a:r>
              <a:rPr lang="en-US" sz="2800" dirty="0"/>
              <a:t>PROM (</a:t>
            </a:r>
            <a:r>
              <a:rPr lang="en-US" sz="2800" i="1" dirty="0"/>
              <a:t>Programmable</a:t>
            </a:r>
            <a:r>
              <a:rPr lang="en-US" sz="2800" dirty="0"/>
              <a:t> ROM)</a:t>
            </a:r>
          </a:p>
          <a:p>
            <a:pPr lvl="1"/>
            <a:r>
              <a:rPr lang="en-US" sz="2400" dirty="0" err="1"/>
              <a:t>Programável</a:t>
            </a:r>
            <a:r>
              <a:rPr lang="en-US" sz="2400" dirty="0"/>
              <a:t> </a:t>
            </a:r>
            <a:r>
              <a:rPr lang="en-US" sz="2400" dirty="0" err="1"/>
              <a:t>após</a:t>
            </a:r>
            <a:r>
              <a:rPr lang="en-US" sz="2400" dirty="0"/>
              <a:t> a </a:t>
            </a:r>
            <a:r>
              <a:rPr lang="en-US" sz="2400" dirty="0" err="1"/>
              <a:t>fabricação</a:t>
            </a:r>
            <a:r>
              <a:rPr lang="en-US" sz="2400" dirty="0"/>
              <a:t> (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EPROM (</a:t>
            </a:r>
            <a:r>
              <a:rPr lang="en-US" sz="2400" i="1" dirty="0"/>
              <a:t>Erasable</a:t>
            </a:r>
            <a:r>
              <a:rPr lang="en-US" sz="2400" dirty="0"/>
              <a:t> PROM)</a:t>
            </a:r>
          </a:p>
          <a:p>
            <a:pPr lvl="2"/>
            <a:r>
              <a:rPr lang="en-US" sz="2000" dirty="0" err="1"/>
              <a:t>Gravado</a:t>
            </a:r>
            <a:r>
              <a:rPr lang="en-US" sz="2000" dirty="0"/>
              <a:t> e </a:t>
            </a:r>
            <a:r>
              <a:rPr lang="en-US" sz="2000" dirty="0" err="1"/>
              <a:t>Apagado</a:t>
            </a:r>
            <a:r>
              <a:rPr lang="en-US" sz="2000" dirty="0"/>
              <a:t> com </a:t>
            </a:r>
            <a:r>
              <a:rPr lang="en-US" sz="2000" dirty="0" err="1"/>
              <a:t>ultravioleta</a:t>
            </a:r>
            <a:endParaRPr lang="en-US" sz="2000" dirty="0"/>
          </a:p>
          <a:p>
            <a:pPr lvl="1"/>
            <a:r>
              <a:rPr lang="en-US" sz="2400" dirty="0" err="1"/>
              <a:t>EEPROM</a:t>
            </a:r>
            <a:r>
              <a:rPr lang="en-US" sz="2400" dirty="0"/>
              <a:t> (</a:t>
            </a:r>
            <a:r>
              <a:rPr lang="en-US" sz="2400" i="1" dirty="0"/>
              <a:t>Electrically Erasable</a:t>
            </a:r>
            <a:r>
              <a:rPr lang="en-US" sz="2400" dirty="0"/>
              <a:t> PROM)</a:t>
            </a:r>
          </a:p>
          <a:p>
            <a:pPr lvl="2"/>
            <a:r>
              <a:rPr lang="en-US" sz="2000" dirty="0" err="1"/>
              <a:t>Apagável</a:t>
            </a:r>
            <a:r>
              <a:rPr lang="en-US" sz="2000" dirty="0"/>
              <a:t> </a:t>
            </a:r>
            <a:r>
              <a:rPr lang="en-US" sz="2000" dirty="0" err="1"/>
              <a:t>Elétricamente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87" y="-409774"/>
            <a:ext cx="7772400" cy="1143000"/>
          </a:xfrm>
          <a:noFill/>
        </p:spPr>
        <p:txBody>
          <a:bodyPr/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FIGURA 11-6    </a:t>
            </a:r>
            <a:r>
              <a:rPr lang="en-US" sz="1600" dirty="0" smtClean="0">
                <a:solidFill>
                  <a:schemeClr val="tx1"/>
                </a:solidFill>
              </a:rPr>
              <a:t>(a) </a:t>
            </a:r>
            <a:r>
              <a:rPr lang="en-US" sz="1600" dirty="0" err="1" smtClean="0">
                <a:solidFill>
                  <a:schemeClr val="tx1"/>
                </a:solidFill>
              </a:rPr>
              <a:t>Símbolo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uma</a:t>
            </a:r>
            <a:r>
              <a:rPr lang="en-US" sz="1600" dirty="0" smtClean="0">
                <a:solidFill>
                  <a:schemeClr val="tx1"/>
                </a:solidFill>
              </a:rPr>
              <a:t> ROM </a:t>
            </a:r>
            <a:r>
              <a:rPr lang="en-US" sz="1600" dirty="0" err="1" smtClean="0">
                <a:solidFill>
                  <a:schemeClr val="tx1"/>
                </a:solidFill>
              </a:rPr>
              <a:t>típica</a:t>
            </a:r>
            <a:r>
              <a:rPr lang="en-US" sz="1600" dirty="0" smtClean="0">
                <a:solidFill>
                  <a:schemeClr val="tx1"/>
                </a:solidFill>
              </a:rPr>
              <a:t>; (b) </a:t>
            </a:r>
            <a:r>
              <a:rPr lang="en-US" sz="1600" dirty="0" err="1" smtClean="0">
                <a:solidFill>
                  <a:schemeClr val="tx1"/>
                </a:solidFill>
              </a:rPr>
              <a:t>Tabela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mostrando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os</a:t>
            </a:r>
            <a:r>
              <a:rPr lang="en-US" sz="1600" dirty="0" smtClean="0">
                <a:solidFill>
                  <a:schemeClr val="tx1"/>
                </a:solidFill>
              </a:rPr>
              <a:t> dados </a:t>
            </a:r>
            <a:r>
              <a:rPr lang="en-US" sz="1600" dirty="0" err="1" smtClean="0">
                <a:solidFill>
                  <a:schemeClr val="tx1"/>
                </a:solidFill>
              </a:rPr>
              <a:t>binários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endereço</a:t>
            </a:r>
            <a:r>
              <a:rPr lang="en-US" sz="1600" dirty="0" smtClean="0">
                <a:solidFill>
                  <a:schemeClr val="tx1"/>
                </a:solidFill>
              </a:rPr>
              <a:t>; (c) A </a:t>
            </a:r>
            <a:r>
              <a:rPr lang="en-US" sz="1600" dirty="0" err="1" smtClean="0">
                <a:solidFill>
                  <a:schemeClr val="tx1"/>
                </a:solidFill>
              </a:rPr>
              <a:t>mesma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hexa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7173" name="Picture 6" descr="11-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600" y="764704"/>
            <a:ext cx="7401321" cy="590465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-742180"/>
            <a:ext cx="7772400" cy="1143000"/>
          </a:xfrm>
          <a:noFill/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FIGURA 11-7    </a:t>
            </a:r>
            <a:r>
              <a:rPr lang="en-US" sz="1800" dirty="0" err="1" smtClean="0">
                <a:solidFill>
                  <a:schemeClr val="tx1"/>
                </a:solidFill>
              </a:rPr>
              <a:t>Arquitetura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Memória</a:t>
            </a:r>
            <a:r>
              <a:rPr lang="en-US" sz="1800" dirty="0" smtClean="0">
                <a:solidFill>
                  <a:schemeClr val="tx1"/>
                </a:solidFill>
              </a:rPr>
              <a:t> de 16 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sz="1800" dirty="0" smtClean="0">
                <a:solidFill>
                  <a:schemeClr val="tx1"/>
                </a:solidFill>
              </a:rPr>
              <a:t> 8.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8197" name="Picture 6" descr="11-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584" y="555569"/>
            <a:ext cx="7321228" cy="630243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490337" cy="120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501008"/>
            <a:ext cx="625269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Aplicações das ROM’s</a:t>
            </a:r>
            <a:endParaRPr lang="pt-BR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584" y="2017713"/>
            <a:ext cx="812750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sz="2400" dirty="0"/>
              <a:t>Firmware: armazenamento dos microprogramas de computador.</a:t>
            </a:r>
          </a:p>
          <a:p>
            <a:pPr>
              <a:lnSpc>
                <a:spcPct val="90000"/>
              </a:lnSpc>
            </a:pPr>
            <a:r>
              <a:rPr lang="pt-PT" sz="2400" dirty="0"/>
              <a:t>Boot: programas que são executados após o computador ter sido ligado: inicialização do sistema, que transfere o sistema operacional armazenado em memória de massa para a memória principal.</a:t>
            </a:r>
          </a:p>
          <a:p>
            <a:pPr>
              <a:lnSpc>
                <a:spcPct val="90000"/>
              </a:lnSpc>
            </a:pPr>
            <a:r>
              <a:rPr lang="pt-PT" sz="2400" dirty="0"/>
              <a:t>Conversores de dados: recebe um dado expresso em um tipo de código e produz uma saída em um outro tipo de código.</a:t>
            </a:r>
          </a:p>
          <a:p>
            <a:pPr>
              <a:lnSpc>
                <a:spcPct val="90000"/>
              </a:lnSpc>
            </a:pPr>
            <a:r>
              <a:rPr lang="pt-PT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RAM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Sistemas Digitais: Princípios e Aplicações</a:t>
            </a:r>
          </a:p>
          <a:p>
            <a:r>
              <a:rPr lang="pt-BR" altLang="en-US" smtClean="0"/>
              <a:t>Ronald J. Tocci e Neal S. Wi</a:t>
            </a:r>
            <a:r>
              <a:rPr lang="en-US" altLang="en-US" smtClean="0"/>
              <a:t>dmer</a:t>
            </a:r>
            <a:endParaRPr lang="pt-BR" altLang="en-US" smtClean="0"/>
          </a:p>
        </p:txBody>
      </p:sp>
      <p:sp>
        <p:nvSpPr>
          <p:cNvPr id="205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1000" b="1" smtClean="0">
                <a:solidFill>
                  <a:schemeClr val="tx1"/>
                </a:solidFill>
              </a:rPr>
              <a:t>FIGURA 11-1    </a:t>
            </a:r>
            <a:r>
              <a:rPr lang="en-US" sz="1000" smtClean="0">
                <a:solidFill>
                  <a:schemeClr val="tx1"/>
                </a:solidFill>
              </a:rPr>
              <a:t>Um sistema de computador geralmente usa uma memória principal de alta velocidade e uma memória auxiliar externa mais lenta.</a:t>
            </a:r>
            <a:endParaRPr lang="en-US" altLang="en-US" sz="1000" smtClean="0">
              <a:solidFill>
                <a:schemeClr val="tx1"/>
              </a:solidFill>
            </a:endParaRPr>
          </a:p>
        </p:txBody>
      </p:sp>
      <p:pic>
        <p:nvPicPr>
          <p:cNvPr id="2053" name="Picture 6" descr="11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0813" y="1484313"/>
            <a:ext cx="6300787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40D742-4B2F-40E7-A77A-963C31C6867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r>
              <a:rPr lang="en-US" dirty="0" smtClean="0"/>
              <a:t> </a:t>
            </a:r>
            <a:r>
              <a:rPr lang="en-US" dirty="0"/>
              <a:t>de 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DRAM (</a:t>
            </a:r>
            <a:r>
              <a:rPr lang="pt-BR" i="1" dirty="0" err="1"/>
              <a:t>Dynamic</a:t>
            </a:r>
            <a:r>
              <a:rPr lang="pt-BR" dirty="0"/>
              <a:t> RAM)</a:t>
            </a:r>
          </a:p>
          <a:p>
            <a:pPr lvl="1"/>
            <a:r>
              <a:rPr lang="pt-BR" dirty="0"/>
              <a:t>Construída com capacitores</a:t>
            </a:r>
          </a:p>
          <a:p>
            <a:pPr lvl="1"/>
            <a:r>
              <a:rPr lang="pt-BR" dirty="0"/>
              <a:t>Carga dos capacitores deve ser renovada periodicamente (</a:t>
            </a:r>
            <a:r>
              <a:rPr lang="pt-BR" i="1" dirty="0" err="1"/>
              <a:t>refresh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Lenta</a:t>
            </a:r>
            <a:endParaRPr lang="pt-BR" dirty="0"/>
          </a:p>
          <a:p>
            <a:r>
              <a:rPr lang="pt-BR" dirty="0"/>
              <a:t>SRAM (</a:t>
            </a:r>
            <a:r>
              <a:rPr lang="pt-BR" i="1" dirty="0" err="1"/>
              <a:t>Static</a:t>
            </a:r>
            <a:r>
              <a:rPr lang="pt-BR" dirty="0"/>
              <a:t> RAM)</a:t>
            </a:r>
          </a:p>
          <a:p>
            <a:pPr lvl="1"/>
            <a:r>
              <a:rPr lang="pt-BR" dirty="0"/>
              <a:t>Construída com transistores</a:t>
            </a:r>
          </a:p>
          <a:p>
            <a:pPr lvl="1"/>
            <a:r>
              <a:rPr lang="pt-BR" dirty="0"/>
              <a:t>Rápida e Cara</a:t>
            </a:r>
          </a:p>
          <a:p>
            <a:pPr lvl="1"/>
            <a:r>
              <a:rPr lang="pt-BR" dirty="0"/>
              <a:t>Embora volátil, só perde o conteúdo quando desligada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8137-1C31-4E96-BF3C-0C1293207489}" type="slidenum">
              <a:rPr lang="en-GB"/>
              <a:pPr/>
              <a:t>21</a:t>
            </a:fld>
            <a:endParaRPr lang="en-GB"/>
          </a:p>
        </p:txBody>
      </p:sp>
      <p:sp>
        <p:nvSpPr>
          <p:cNvPr id="615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Memórias </a:t>
            </a:r>
            <a:r>
              <a:rPr lang="pt-PT" dirty="0" smtClean="0"/>
              <a:t>RAM</a:t>
            </a:r>
            <a:br>
              <a:rPr lang="pt-PT" dirty="0" smtClean="0"/>
            </a:br>
            <a:endParaRPr lang="en-US" dirty="0"/>
          </a:p>
        </p:txBody>
      </p:sp>
      <p:sp>
        <p:nvSpPr>
          <p:cNvPr id="615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4056" y="1258416"/>
            <a:ext cx="8348464" cy="4114800"/>
          </a:xfrm>
        </p:spPr>
        <p:txBody>
          <a:bodyPr/>
          <a:lstStyle/>
          <a:p>
            <a:r>
              <a:rPr lang="pt-PT" sz="2800" dirty="0"/>
              <a:t>Estáticas – SRAM (</a:t>
            </a:r>
            <a:r>
              <a:rPr lang="pt-PT" sz="2800" i="1" dirty="0"/>
              <a:t>Static</a:t>
            </a:r>
            <a:r>
              <a:rPr lang="pt-PT" sz="2800" dirty="0"/>
              <a:t> RAM)</a:t>
            </a:r>
          </a:p>
          <a:p>
            <a:pPr lvl="1"/>
            <a:r>
              <a:rPr lang="pt-PT" sz="2000" dirty="0"/>
              <a:t>Células de memória: </a:t>
            </a:r>
          </a:p>
          <a:p>
            <a:pPr lvl="2"/>
            <a:r>
              <a:rPr lang="pt-PT" sz="1800" b="1" i="1" dirty="0" smtClean="0">
                <a:solidFill>
                  <a:srgbClr val="000099"/>
                </a:solidFill>
              </a:rPr>
              <a:t>Latches</a:t>
            </a:r>
            <a:r>
              <a:rPr lang="pt-PT" sz="1800" b="1" dirty="0" smtClean="0">
                <a:solidFill>
                  <a:srgbClr val="000099"/>
                </a:solidFill>
              </a:rPr>
              <a:t> / </a:t>
            </a:r>
            <a:r>
              <a:rPr lang="pt-PT" sz="1800" b="1" i="1" dirty="0">
                <a:solidFill>
                  <a:srgbClr val="000099"/>
                </a:solidFill>
              </a:rPr>
              <a:t>flip-flops</a:t>
            </a:r>
          </a:p>
          <a:p>
            <a:pPr lvl="1"/>
            <a:r>
              <a:rPr lang="pt-PT" sz="2000" dirty="0"/>
              <a:t>Rápidas – tempos de acesso baixos para leitura e para escrita</a:t>
            </a:r>
          </a:p>
          <a:p>
            <a:pPr lvl="1"/>
            <a:r>
              <a:rPr lang="pt-PT" sz="2000" b="1" dirty="0"/>
              <a:t>Utilizadas tipicamente como memórias </a:t>
            </a:r>
            <a:r>
              <a:rPr lang="pt-PT" sz="2000" b="1" i="1" dirty="0"/>
              <a:t>cache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(associadas ao processador</a:t>
            </a:r>
            <a:r>
              <a:rPr lang="pt-PT" sz="2000" dirty="0" smtClean="0"/>
              <a:t>) </a:t>
            </a:r>
          </a:p>
          <a:p>
            <a:pPr lvl="2"/>
            <a:r>
              <a:rPr lang="pt-PT" sz="1600" dirty="0" smtClean="0"/>
              <a:t>Cache – memória muito rápida, tipicamente incluída no processador.</a:t>
            </a:r>
            <a:endParaRPr lang="en-GB" sz="1600" dirty="0" smtClean="0"/>
          </a:p>
          <a:p>
            <a:pPr lvl="2"/>
            <a:endParaRPr lang="en-US" sz="1600" b="1" dirty="0"/>
          </a:p>
        </p:txBody>
      </p:sp>
      <p:pic>
        <p:nvPicPr>
          <p:cNvPr id="615432" name="Picture 1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98776"/>
            <a:ext cx="4809683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BA75-2ACA-4E6F-A1CC-0385D2DC0854}" type="slidenum">
              <a:rPr lang="en-GB"/>
              <a:pPr/>
              <a:t>22</a:t>
            </a:fld>
            <a:endParaRPr lang="en-GB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Memórias </a:t>
            </a:r>
            <a:r>
              <a:rPr lang="pt-PT" dirty="0" smtClean="0"/>
              <a:t>RAM</a:t>
            </a:r>
            <a:br>
              <a:rPr lang="pt-PT" dirty="0" smtClean="0"/>
            </a:b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2" y="1216496"/>
            <a:ext cx="8269288" cy="4876800"/>
          </a:xfrm>
        </p:spPr>
        <p:txBody>
          <a:bodyPr/>
          <a:lstStyle/>
          <a:p>
            <a:r>
              <a:rPr lang="pt-PT" sz="2800" dirty="0"/>
              <a:t>Dinâmicas – DRAM (</a:t>
            </a:r>
            <a:r>
              <a:rPr lang="pt-PT" sz="2800" i="1" dirty="0"/>
              <a:t>Dynamic</a:t>
            </a:r>
            <a:r>
              <a:rPr lang="pt-PT" sz="2800" dirty="0"/>
              <a:t> RAM)</a:t>
            </a:r>
          </a:p>
          <a:p>
            <a:pPr lvl="1"/>
            <a:r>
              <a:rPr lang="pt-PT" sz="2000" dirty="0"/>
              <a:t>Células de memória: </a:t>
            </a:r>
          </a:p>
          <a:p>
            <a:pPr lvl="2"/>
            <a:r>
              <a:rPr lang="pt-PT" sz="1800" b="1" dirty="0">
                <a:solidFill>
                  <a:srgbClr val="000099"/>
                </a:solidFill>
              </a:rPr>
              <a:t>Pares </a:t>
            </a:r>
            <a:r>
              <a:rPr lang="pt-PT" sz="1800" b="1" dirty="0" smtClean="0">
                <a:solidFill>
                  <a:srgbClr val="000099"/>
                </a:solidFill>
              </a:rPr>
              <a:t>transistor-capacitor</a:t>
            </a:r>
            <a:r>
              <a:rPr lang="pt-PT" sz="1800" dirty="0" smtClean="0"/>
              <a:t>, </a:t>
            </a:r>
            <a:r>
              <a:rPr lang="pt-PT" sz="1800" dirty="0"/>
              <a:t>que conseguem manter o nível lógico armazenado durante curtos espaços de tempo</a:t>
            </a:r>
          </a:p>
          <a:p>
            <a:pPr lvl="2"/>
            <a:r>
              <a:rPr lang="pt-PT" sz="1800" dirty="0"/>
              <a:t>Necessitam por isso de ciclos de refrescamento periódicos para reposição dos níveis lógicos nos </a:t>
            </a:r>
            <a:r>
              <a:rPr lang="pt-PT" sz="1800" dirty="0" smtClean="0"/>
              <a:t>capacitores</a:t>
            </a:r>
          </a:p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pt-PT" sz="2000" dirty="0" smtClean="0"/>
              <a:t>Mais lentas que as SRAMs</a:t>
            </a:r>
          </a:p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pt-PT" sz="2000" dirty="0" smtClean="0"/>
              <a:t>Maior capacidade de armazenamento a menor custo</a:t>
            </a:r>
          </a:p>
          <a:p>
            <a:pPr lvl="2"/>
            <a:endParaRPr lang="pt-PT" sz="1800" dirty="0"/>
          </a:p>
        </p:txBody>
      </p:sp>
      <p:graphicFrame>
        <p:nvGraphicFramePr>
          <p:cNvPr id="618500" name="Object 4"/>
          <p:cNvGraphicFramePr>
            <a:graphicFrameLocks noChangeAspect="1"/>
          </p:cNvGraphicFramePr>
          <p:nvPr/>
        </p:nvGraphicFramePr>
        <p:xfrm>
          <a:off x="4038600" y="4173810"/>
          <a:ext cx="193675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ISIO" r:id="rId4" imgW="1936800" imgH="2494800" progId="">
                  <p:embed/>
                </p:oleObj>
              </mc:Choice>
              <mc:Fallback>
                <p:oleObj name="VISIO" r:id="rId4" imgW="1936800" imgH="2494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73810"/>
                        <a:ext cx="193675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1" name="Line 5"/>
          <p:cNvSpPr>
            <a:spLocks noChangeShapeType="1"/>
          </p:cNvSpPr>
          <p:nvPr/>
        </p:nvSpPr>
        <p:spPr bwMode="auto">
          <a:xfrm flipV="1">
            <a:off x="3200400" y="524061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228600" y="478341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PT" sz="2000">
                <a:latin typeface="Arial" charset="0"/>
              </a:rPr>
              <a:t>Valor a escrever / lido </a:t>
            </a:r>
            <a:endParaRPr lang="en-GB" sz="2000">
              <a:latin typeface="Arial" charset="0"/>
            </a:endParaRPr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 flipV="1">
            <a:off x="3429000" y="440241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792163" y="5469210"/>
            <a:ext cx="2484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latin typeface="Arial" charset="0"/>
              </a:rPr>
              <a:t>Selecção da célula</a:t>
            </a:r>
            <a:endParaRPr lang="en-GB" sz="2000">
              <a:latin typeface="Arial" charset="0"/>
            </a:endParaRPr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H="1">
            <a:off x="5257800" y="493581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6" name="Line 10"/>
          <p:cNvSpPr>
            <a:spLocks noChangeShapeType="1"/>
          </p:cNvSpPr>
          <p:nvPr/>
        </p:nvSpPr>
        <p:spPr bwMode="auto">
          <a:xfrm flipH="1" flipV="1">
            <a:off x="5486400" y="577401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7" name="Text Box 11"/>
          <p:cNvSpPr txBox="1">
            <a:spLocks noChangeArrowheads="1"/>
          </p:cNvSpPr>
          <p:nvPr/>
        </p:nvSpPr>
        <p:spPr bwMode="auto">
          <a:xfrm>
            <a:off x="6400800" y="463101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800">
                <a:solidFill>
                  <a:srgbClr val="000099"/>
                </a:solidFill>
                <a:latin typeface="Arial" charset="0"/>
              </a:rPr>
              <a:t>Transistor</a:t>
            </a:r>
            <a:endParaRPr lang="en-GB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18508" name="Text Box 12"/>
          <p:cNvSpPr txBox="1">
            <a:spLocks noChangeArrowheads="1"/>
          </p:cNvSpPr>
          <p:nvPr/>
        </p:nvSpPr>
        <p:spPr bwMode="auto">
          <a:xfrm>
            <a:off x="6400800" y="577401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800" dirty="0" smtClean="0">
                <a:solidFill>
                  <a:srgbClr val="000099"/>
                </a:solidFill>
                <a:latin typeface="Arial" charset="0"/>
              </a:rPr>
              <a:t>capacitor</a:t>
            </a:r>
            <a:endParaRPr lang="en-GB" sz="1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108520" y="618089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pt-PT" sz="2000" b="1" dirty="0" smtClean="0"/>
              <a:t>Utilizadas como memória principal de um computador</a:t>
            </a:r>
            <a:endParaRPr lang="pt-P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386-480D-47AB-8DF9-04B3304765B4}" type="slidenum">
              <a:rPr lang="en-GB"/>
              <a:pPr/>
              <a:t>23</a:t>
            </a:fld>
            <a:endParaRPr lang="en-GB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/>
              <a:t>Acesso e capacidade de uma RAM</a:t>
            </a:r>
          </a:p>
          <a:p>
            <a:pPr lvl="1"/>
            <a:r>
              <a:rPr lang="pt-PT" sz="2400" i="1"/>
              <a:t>k</a:t>
            </a:r>
            <a:r>
              <a:rPr lang="pt-PT" sz="2400"/>
              <a:t> linhas de endereço c/ </a:t>
            </a:r>
            <a:r>
              <a:rPr lang="pt-PT" sz="2400" i="1"/>
              <a:t>n</a:t>
            </a:r>
            <a:r>
              <a:rPr lang="pt-PT" sz="2400"/>
              <a:t> bits por endereço</a:t>
            </a:r>
          </a:p>
          <a:p>
            <a:pPr lvl="2"/>
            <a:r>
              <a:rPr lang="pt-PT" sz="2000"/>
              <a:t>2</a:t>
            </a:r>
            <a:r>
              <a:rPr lang="pt-PT" sz="2000" baseline="30000"/>
              <a:t>k</a:t>
            </a:r>
            <a:r>
              <a:rPr lang="pt-PT" sz="2000"/>
              <a:t> endereços ou palavras</a:t>
            </a:r>
          </a:p>
          <a:p>
            <a:pPr lvl="2"/>
            <a:r>
              <a:rPr lang="pt-PT" sz="2000"/>
              <a:t>1 palavra = </a:t>
            </a:r>
            <a:r>
              <a:rPr lang="pt-PT" sz="2000" i="1"/>
              <a:t>n</a:t>
            </a:r>
            <a:r>
              <a:rPr lang="pt-PT" sz="2000"/>
              <a:t> bits</a:t>
            </a:r>
          </a:p>
          <a:p>
            <a:pPr lvl="2"/>
            <a:r>
              <a:rPr lang="pt-PT" sz="2000"/>
              <a:t>Capacidade = 2</a:t>
            </a:r>
            <a:r>
              <a:rPr lang="pt-PT" sz="2000" baseline="30000"/>
              <a:t>k</a:t>
            </a:r>
            <a:r>
              <a:rPr lang="pt-PT" sz="2000"/>
              <a:t> palavras = 2</a:t>
            </a:r>
            <a:r>
              <a:rPr lang="pt-PT" sz="2000" baseline="30000"/>
              <a:t>k</a:t>
            </a:r>
            <a:r>
              <a:rPr lang="pt-PT" sz="2000"/>
              <a:t> x </a:t>
            </a:r>
            <a:r>
              <a:rPr lang="pt-PT" sz="2000" i="1"/>
              <a:t>n</a:t>
            </a:r>
            <a:r>
              <a:rPr lang="pt-PT" sz="2000"/>
              <a:t> bits</a:t>
            </a:r>
          </a:p>
        </p:txBody>
      </p:sp>
      <p:graphicFrame>
        <p:nvGraphicFramePr>
          <p:cNvPr id="617495" name="Object 23"/>
          <p:cNvGraphicFramePr>
            <a:graphicFrameLocks noChangeAspect="1"/>
          </p:cNvGraphicFramePr>
          <p:nvPr/>
        </p:nvGraphicFramePr>
        <p:xfrm>
          <a:off x="467544" y="4365104"/>
          <a:ext cx="822960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VISIO" r:id="rId4" imgW="6166800" imgH="1391040" progId="">
                  <p:embed/>
                </p:oleObj>
              </mc:Choice>
              <mc:Fallback>
                <p:oleObj name="VISIO" r:id="rId4" imgW="6166800" imgH="1391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822960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4FBF-4233-4CFB-A433-C35449E0BFCA}" type="slidenum">
              <a:rPr lang="en-GB"/>
              <a:pPr/>
              <a:t>24</a:t>
            </a:fld>
            <a:endParaRPr lang="en-GB"/>
          </a:p>
        </p:txBody>
      </p:sp>
      <p:sp>
        <p:nvSpPr>
          <p:cNvPr id="610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Memórias </a:t>
            </a:r>
            <a:r>
              <a:rPr lang="pt-PT" dirty="0" smtClean="0"/>
              <a:t>RAM</a:t>
            </a:r>
            <a:br>
              <a:rPr lang="pt-PT" dirty="0" smtClean="0"/>
            </a:br>
            <a:endParaRPr lang="en-US" dirty="0"/>
          </a:p>
        </p:txBody>
      </p:sp>
      <p:sp>
        <p:nvSpPr>
          <p:cNvPr id="6103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7772400" cy="4114800"/>
          </a:xfrm>
        </p:spPr>
        <p:txBody>
          <a:bodyPr/>
          <a:lstStyle/>
          <a:p>
            <a:r>
              <a:rPr lang="pt-PT" sz="2800" dirty="0"/>
              <a:t>Estrutura interna</a:t>
            </a:r>
            <a:br>
              <a:rPr lang="pt-PT" sz="2800" dirty="0"/>
            </a:br>
            <a:r>
              <a:rPr lang="pt-PT" sz="2800" dirty="0"/>
              <a:t>(SRAM)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/>
            </a:r>
            <a:br>
              <a:rPr lang="pt-PT" dirty="0"/>
            </a:br>
            <a:endParaRPr lang="en-US" sz="2400" dirty="0"/>
          </a:p>
        </p:txBody>
      </p:sp>
      <p:graphicFrame>
        <p:nvGraphicFramePr>
          <p:cNvPr id="610319" name="Object 15"/>
          <p:cNvGraphicFramePr>
            <a:graphicFrameLocks noChangeAspect="1"/>
          </p:cNvGraphicFramePr>
          <p:nvPr/>
        </p:nvGraphicFramePr>
        <p:xfrm>
          <a:off x="215900" y="3644900"/>
          <a:ext cx="3719513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VISIO" r:id="rId4" imgW="3718800" imgH="1833840" progId="">
                  <p:embed/>
                </p:oleObj>
              </mc:Choice>
              <mc:Fallback>
                <p:oleObj name="VISIO" r:id="rId4" imgW="3718800" imgH="1833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644900"/>
                        <a:ext cx="3719513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21" name="Object 17"/>
          <p:cNvGraphicFramePr>
            <a:graphicFrameLocks noChangeAspect="1"/>
          </p:cNvGraphicFramePr>
          <p:nvPr/>
        </p:nvGraphicFramePr>
        <p:xfrm>
          <a:off x="3563888" y="1219200"/>
          <a:ext cx="5186362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Visio" r:id="rId6" imgW="5938967" imgH="6457208" progId="">
                  <p:embed/>
                </p:oleObj>
              </mc:Choice>
              <mc:Fallback>
                <p:oleObj name="Visio" r:id="rId6" imgW="5938967" imgH="64572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219200"/>
                        <a:ext cx="5186362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499992" y="1628800"/>
            <a:ext cx="288032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decodificador</a:t>
            </a:r>
            <a:endParaRPr lang="pt-BR" sz="1800" dirty="0"/>
          </a:p>
        </p:txBody>
      </p:sp>
      <p:sp>
        <p:nvSpPr>
          <p:cNvPr id="2" name="Elipse 1"/>
          <p:cNvSpPr/>
          <p:nvPr/>
        </p:nvSpPr>
        <p:spPr>
          <a:xfrm>
            <a:off x="7956376" y="5805264"/>
            <a:ext cx="360040" cy="438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8198049" y="5322119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8086434" y="5013176"/>
            <a:ext cx="109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Buffer </a:t>
            </a:r>
            <a:r>
              <a:rPr lang="pt-BR" sz="1200" dirty="0" err="1" smtClean="0"/>
              <a:t>tristate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571500"/>
            <a:ext cx="7772400" cy="1143000"/>
          </a:xfrm>
          <a:noFill/>
        </p:spPr>
        <p:txBody>
          <a:bodyPr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FIGURA 11-19    </a:t>
            </a:r>
            <a:r>
              <a:rPr lang="en-US" sz="2000" dirty="0" err="1" smtClean="0">
                <a:solidFill>
                  <a:schemeClr val="tx1"/>
                </a:solidFill>
              </a:rPr>
              <a:t>Organização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interna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uma</a:t>
            </a:r>
            <a:r>
              <a:rPr lang="en-US" sz="2000" dirty="0" smtClean="0">
                <a:solidFill>
                  <a:schemeClr val="tx1"/>
                </a:solidFill>
              </a:rPr>
              <a:t> RAM de 64 X 4.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485" name="Picture 6" descr="11-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7704" y="836712"/>
            <a:ext cx="6408687" cy="546380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FIGURA 11-25    </a:t>
            </a:r>
            <a:r>
              <a:rPr lang="en-US" sz="2400" dirty="0" err="1" smtClean="0">
                <a:solidFill>
                  <a:schemeClr val="tx1"/>
                </a:solidFill>
              </a:rPr>
              <a:t>Arranjo</a:t>
            </a:r>
            <a:r>
              <a:rPr lang="en-US" sz="2400" dirty="0" smtClean="0">
                <a:solidFill>
                  <a:schemeClr val="tx1"/>
                </a:solidFill>
              </a:rPr>
              <a:t> das </a:t>
            </a:r>
            <a:r>
              <a:rPr lang="en-US" sz="2400" dirty="0" err="1" smtClean="0">
                <a:solidFill>
                  <a:schemeClr val="tx1"/>
                </a:solidFill>
              </a:rPr>
              <a:t>células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uma</a:t>
            </a:r>
            <a:r>
              <a:rPr lang="en-US" sz="2400" dirty="0" smtClean="0">
                <a:solidFill>
                  <a:schemeClr val="tx1"/>
                </a:solidFill>
              </a:rPr>
              <a:t> RAM </a:t>
            </a:r>
            <a:r>
              <a:rPr lang="en-US" sz="2400" dirty="0" err="1" smtClean="0">
                <a:solidFill>
                  <a:schemeClr val="tx1"/>
                </a:solidFill>
              </a:rPr>
              <a:t>dinâmica</a:t>
            </a:r>
            <a:r>
              <a:rPr lang="en-US" sz="2400" dirty="0" smtClean="0">
                <a:solidFill>
                  <a:schemeClr val="tx1"/>
                </a:solidFill>
              </a:rPr>
              <a:t> de 16K X 1.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6629" name="Picture 6" descr="11-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0950" y="1402432"/>
            <a:ext cx="6642100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Multiplexação de Endereços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748464" cy="4114800"/>
          </a:xfrm>
        </p:spPr>
        <p:txBody>
          <a:bodyPr/>
          <a:lstStyle/>
          <a:p>
            <a:r>
              <a:rPr lang="pt-BR" dirty="0" smtClean="0"/>
              <a:t>Motivação: </a:t>
            </a:r>
          </a:p>
          <a:p>
            <a:pPr lvl="1"/>
            <a:r>
              <a:rPr lang="pt-BR" dirty="0" smtClean="0"/>
              <a:t>diminuir o numero de pinos de memórias;</a:t>
            </a:r>
            <a:endParaRPr lang="pt-B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20430" r="31197" b="25706"/>
          <a:stretch>
            <a:fillRect/>
          </a:stretch>
        </p:blipFill>
        <p:spPr bwMode="auto">
          <a:xfrm>
            <a:off x="539552" y="2753544"/>
            <a:ext cx="68407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6430131" y="2924944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CAS: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</a:t>
            </a:r>
            <a:r>
              <a:rPr lang="pt-BR" sz="1400" dirty="0" err="1" smtClean="0"/>
              <a:t>address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endParaRPr lang="pt-BR" sz="1400" dirty="0" smtClean="0"/>
          </a:p>
          <a:p>
            <a:r>
              <a:rPr lang="pt-BR" sz="1400" dirty="0" smtClean="0"/>
              <a:t>RAS: </a:t>
            </a:r>
            <a:r>
              <a:rPr lang="pt-BR" sz="1400" dirty="0" err="1" smtClean="0"/>
              <a:t>row</a:t>
            </a:r>
            <a:r>
              <a:rPr lang="pt-BR" sz="1400" dirty="0" smtClean="0"/>
              <a:t> </a:t>
            </a:r>
            <a:r>
              <a:rPr lang="pt-BR" sz="1400" dirty="0" err="1" smtClean="0"/>
              <a:t>address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924944"/>
            <a:ext cx="2663850" cy="2524522"/>
          </a:xfrm>
          <a:noFill/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FIGURA 11-28    </a:t>
            </a:r>
            <a:r>
              <a:rPr lang="en-US" sz="1800" dirty="0" smtClean="0">
                <a:solidFill>
                  <a:schemeClr val="tx1"/>
                </a:solidFill>
              </a:rPr>
              <a:t>(a) O </a:t>
            </a:r>
            <a:r>
              <a:rPr lang="en-US" sz="1800" dirty="0" err="1" smtClean="0">
                <a:solidFill>
                  <a:schemeClr val="tx1"/>
                </a:solidFill>
              </a:rPr>
              <a:t>barramento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endereço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</a:t>
            </a:r>
            <a:r>
              <a:rPr lang="en-US" sz="1800" dirty="0" smtClean="0">
                <a:solidFill>
                  <a:schemeClr val="tx1"/>
                </a:solidFill>
              </a:rPr>
              <a:t> CPU </a:t>
            </a:r>
            <a:r>
              <a:rPr lang="en-US" sz="1800" dirty="0" err="1" smtClean="0">
                <a:solidFill>
                  <a:schemeClr val="tx1"/>
                </a:solidFill>
              </a:rPr>
              <a:t>acionando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ROM </a:t>
            </a:r>
            <a:r>
              <a:rPr lang="en-US" sz="1800" dirty="0" err="1" smtClean="0">
                <a:solidFill>
                  <a:schemeClr val="tx1"/>
                </a:solidFill>
              </a:rPr>
              <a:t>ou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RAM </a:t>
            </a:r>
            <a:r>
              <a:rPr lang="en-US" sz="1800" dirty="0" err="1" smtClean="0">
                <a:solidFill>
                  <a:schemeClr val="tx1"/>
                </a:solidFill>
              </a:rPr>
              <a:t>estática</a:t>
            </a:r>
            <a:r>
              <a:rPr lang="en-US" sz="1800" dirty="0" smtClean="0">
                <a:solidFill>
                  <a:schemeClr val="tx1"/>
                </a:solidFill>
              </a:rPr>
              <a:t>; (b) Os </a:t>
            </a:r>
            <a:r>
              <a:rPr lang="en-US" sz="1800" dirty="0" err="1" smtClean="0">
                <a:solidFill>
                  <a:schemeClr val="tx1"/>
                </a:solidFill>
              </a:rPr>
              <a:t>endereços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</a:t>
            </a:r>
            <a:r>
              <a:rPr lang="en-US" sz="1800" dirty="0" smtClean="0">
                <a:solidFill>
                  <a:schemeClr val="tx1"/>
                </a:solidFill>
              </a:rPr>
              <a:t> CPU </a:t>
            </a:r>
            <a:r>
              <a:rPr lang="en-US" sz="1800" dirty="0" err="1" smtClean="0">
                <a:solidFill>
                  <a:schemeClr val="tx1"/>
                </a:solidFill>
              </a:rPr>
              <a:t>acionam</a:t>
            </a:r>
            <a:r>
              <a:rPr lang="en-US" sz="1800" dirty="0" smtClean="0">
                <a:solidFill>
                  <a:schemeClr val="tx1"/>
                </a:solidFill>
              </a:rPr>
              <a:t> um </a:t>
            </a:r>
            <a:r>
              <a:rPr lang="en-US" sz="1800" dirty="0" err="1" smtClean="0">
                <a:solidFill>
                  <a:schemeClr val="tx1"/>
                </a:solidFill>
              </a:rPr>
              <a:t>multiplexador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que</a:t>
            </a:r>
            <a:r>
              <a:rPr lang="en-US" sz="1800" dirty="0" smtClean="0">
                <a:solidFill>
                  <a:schemeClr val="tx1"/>
                </a:solidFill>
              </a:rPr>
              <a:t> é </a:t>
            </a:r>
            <a:r>
              <a:rPr lang="en-US" sz="1800" dirty="0" err="1" smtClean="0">
                <a:solidFill>
                  <a:schemeClr val="tx1"/>
                </a:solidFill>
              </a:rPr>
              <a:t>usado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multiplexar</a:t>
            </a:r>
            <a:r>
              <a:rPr lang="en-US" sz="1800" dirty="0" smtClean="0">
                <a:solidFill>
                  <a:schemeClr val="tx1"/>
                </a:solidFill>
              </a:rPr>
              <a:t> as </a:t>
            </a:r>
            <a:r>
              <a:rPr lang="en-US" sz="1800" dirty="0" err="1" smtClean="0">
                <a:solidFill>
                  <a:schemeClr val="tx1"/>
                </a:solidFill>
              </a:rPr>
              <a:t>linhas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endereço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para</a:t>
            </a:r>
            <a:r>
              <a:rPr lang="en-US" sz="1800" dirty="0" smtClean="0">
                <a:solidFill>
                  <a:schemeClr val="tx1"/>
                </a:solidFill>
              </a:rPr>
              <a:t> a DRAM.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30725" name="Picture 6" descr="11-2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3848" y="169479"/>
            <a:ext cx="4648224" cy="671590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Expansão do Tamanho da Palavra e da Capacidade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576A1A-D10E-4FBC-A741-F94549DBAEC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/>
              <a:t>Memória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132856"/>
            <a:ext cx="5292080" cy="4525963"/>
          </a:xfrm>
        </p:spPr>
        <p:txBody>
          <a:bodyPr/>
          <a:lstStyle/>
          <a:p>
            <a:r>
              <a:rPr lang="en-US" sz="2800" dirty="0" err="1"/>
              <a:t>Armazena</a:t>
            </a:r>
            <a:r>
              <a:rPr lang="en-US" sz="2800" dirty="0"/>
              <a:t> </a:t>
            </a:r>
            <a:r>
              <a:rPr lang="en-US" sz="2800" dirty="0" err="1"/>
              <a:t>informações</a:t>
            </a:r>
            <a:r>
              <a:rPr lang="en-US" sz="2800" dirty="0"/>
              <a:t> </a:t>
            </a:r>
            <a:r>
              <a:rPr lang="en-US" sz="2800" dirty="0" err="1"/>
              <a:t>utilizadas</a:t>
            </a:r>
            <a:r>
              <a:rPr lang="en-US" sz="2800" dirty="0"/>
              <a:t> </a:t>
            </a:r>
            <a:r>
              <a:rPr lang="en-US" sz="2800" dirty="0" err="1"/>
              <a:t>pela</a:t>
            </a:r>
            <a:r>
              <a:rPr lang="en-US" sz="2800" dirty="0"/>
              <a:t> CPU</a:t>
            </a:r>
          </a:p>
          <a:p>
            <a:pPr lvl="1"/>
            <a:r>
              <a:rPr lang="en-US" sz="2400" dirty="0" err="1"/>
              <a:t>Memória</a:t>
            </a:r>
            <a:r>
              <a:rPr lang="en-US" sz="2400" dirty="0"/>
              <a:t> Principal </a:t>
            </a:r>
            <a:r>
              <a:rPr lang="en-US" sz="2400" dirty="0" err="1"/>
              <a:t>ou</a:t>
            </a:r>
            <a:r>
              <a:rPr lang="en-US" sz="2400" dirty="0"/>
              <a:t> Central</a:t>
            </a:r>
          </a:p>
          <a:p>
            <a:pPr lvl="2"/>
            <a:r>
              <a:rPr lang="en-US" sz="2000" dirty="0" err="1"/>
              <a:t>Rápida</a:t>
            </a:r>
            <a:r>
              <a:rPr lang="en-US" sz="2000" dirty="0"/>
              <a:t>, </a:t>
            </a:r>
            <a:r>
              <a:rPr lang="en-US" sz="2000" dirty="0" err="1"/>
              <a:t>custosa</a:t>
            </a:r>
            <a:r>
              <a:rPr lang="en-US" sz="2000" dirty="0"/>
              <a:t>, </a:t>
            </a:r>
            <a:r>
              <a:rPr lang="en-US" sz="2000" dirty="0" err="1"/>
              <a:t>limitada</a:t>
            </a:r>
            <a:r>
              <a:rPr lang="en-US" sz="2000" dirty="0"/>
              <a:t>, </a:t>
            </a:r>
            <a:r>
              <a:rPr lang="en-US" sz="2000" dirty="0" err="1"/>
              <a:t>temporária</a:t>
            </a:r>
            <a:r>
              <a:rPr lang="en-US" sz="2000" dirty="0"/>
              <a:t> e </a:t>
            </a:r>
            <a:r>
              <a:rPr lang="en-US" sz="2000" dirty="0" err="1"/>
              <a:t>volátil</a:t>
            </a:r>
            <a:endParaRPr lang="en-US" sz="2000" dirty="0"/>
          </a:p>
          <a:p>
            <a:pPr lvl="1"/>
            <a:r>
              <a:rPr lang="en-US" sz="2400" dirty="0" err="1"/>
              <a:t>Memória</a:t>
            </a:r>
            <a:r>
              <a:rPr lang="en-US" sz="2400" dirty="0"/>
              <a:t> </a:t>
            </a:r>
            <a:r>
              <a:rPr lang="en-US" sz="2400" dirty="0" err="1"/>
              <a:t>Auxiliar</a:t>
            </a:r>
            <a:endParaRPr lang="en-US" sz="2400" dirty="0"/>
          </a:p>
          <a:p>
            <a:pPr lvl="2"/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lenta</a:t>
            </a:r>
            <a:r>
              <a:rPr lang="en-US" sz="2000" dirty="0"/>
              <a:t>,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capacidade</a:t>
            </a:r>
            <a:r>
              <a:rPr lang="en-US" sz="2000" dirty="0"/>
              <a:t>, </a:t>
            </a:r>
            <a:r>
              <a:rPr lang="en-US" sz="2000" dirty="0" err="1"/>
              <a:t>teoricamente</a:t>
            </a:r>
            <a:r>
              <a:rPr lang="en-US" sz="2000" dirty="0"/>
              <a:t> </a:t>
            </a:r>
            <a:r>
              <a:rPr lang="en-US" sz="2000" dirty="0" err="1"/>
              <a:t>permanente</a:t>
            </a:r>
            <a:r>
              <a:rPr lang="en-US" sz="2000" dirty="0"/>
              <a:t>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volátil</a:t>
            </a:r>
            <a:endParaRPr lang="en-US" sz="2000" dirty="0"/>
          </a:p>
        </p:txBody>
      </p:sp>
      <p:pic>
        <p:nvPicPr>
          <p:cNvPr id="40966" name="Picture 6" descr="302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12160" y="2384884"/>
            <a:ext cx="1016000" cy="1016000"/>
          </a:xfrm>
          <a:noFill/>
          <a:ln/>
        </p:spPr>
      </p:pic>
      <p:pic>
        <p:nvPicPr>
          <p:cNvPr id="40971" name="Picture 11" descr="956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508104" y="3717032"/>
            <a:ext cx="1477963" cy="1477962"/>
          </a:xfrm>
          <a:noFill/>
          <a:ln/>
        </p:spPr>
      </p:pic>
      <p:pic>
        <p:nvPicPr>
          <p:cNvPr id="40974" name="Picture 14" descr="61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4797152"/>
            <a:ext cx="1439862" cy="1439863"/>
          </a:xfrm>
          <a:prstGeom prst="rect">
            <a:avLst/>
          </a:prstGeom>
          <a:noFill/>
        </p:spPr>
      </p:pic>
      <p:pic>
        <p:nvPicPr>
          <p:cNvPr id="40975" name="Picture 15" descr="epro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2816932"/>
            <a:ext cx="1152525" cy="115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A90-FDA7-4EA4-9CE0-13DD8B1EAA06}" type="slidenum">
              <a:rPr lang="en-GB"/>
              <a:pPr/>
              <a:t>30</a:t>
            </a:fld>
            <a:endParaRPr lang="en-GB"/>
          </a:p>
        </p:txBody>
      </p:sp>
      <p:sp>
        <p:nvSpPr>
          <p:cNvPr id="616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64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pt-PT" sz="2800" dirty="0"/>
              <a:t>Organização da memória</a:t>
            </a:r>
          </a:p>
          <a:p>
            <a:pPr lvl="1"/>
            <a:r>
              <a:rPr lang="pt-PT" sz="2400" dirty="0"/>
              <a:t>É possível </a:t>
            </a:r>
            <a:r>
              <a:rPr lang="pt-PT" sz="2400" dirty="0" smtClean="0"/>
              <a:t>projetar </a:t>
            </a:r>
            <a:r>
              <a:rPr lang="pt-PT" sz="2400" dirty="0"/>
              <a:t>memórias com maior capacidade associando vários blocos de memória.</a:t>
            </a:r>
          </a:p>
          <a:p>
            <a:pPr lvl="2"/>
            <a:r>
              <a:rPr lang="pt-PT" sz="2000" dirty="0"/>
              <a:t>Exemplo – a partir de RAMs 64K x 8 </a:t>
            </a:r>
            <a:r>
              <a:rPr lang="pt-PT" sz="2000" dirty="0" smtClean="0"/>
              <a:t>projetar</a:t>
            </a:r>
            <a:r>
              <a:rPr lang="pt-PT" sz="2000" dirty="0"/>
              <a:t>:</a:t>
            </a:r>
          </a:p>
          <a:p>
            <a:pPr lvl="3"/>
            <a:r>
              <a:rPr lang="en-US" sz="1800" dirty="0"/>
              <a:t>RAM 64K x 16</a:t>
            </a:r>
          </a:p>
          <a:p>
            <a:pPr lvl="3"/>
            <a:r>
              <a:rPr lang="en-US" sz="1800" dirty="0"/>
              <a:t>RAM 256K x 8</a:t>
            </a:r>
          </a:p>
        </p:txBody>
      </p:sp>
      <p:graphicFrame>
        <p:nvGraphicFramePr>
          <p:cNvPr id="616454" name="Object 1030"/>
          <p:cNvGraphicFramePr>
            <a:graphicFrameLocks noChangeAspect="1"/>
          </p:cNvGraphicFramePr>
          <p:nvPr/>
        </p:nvGraphicFramePr>
        <p:xfrm>
          <a:off x="827584" y="4509120"/>
          <a:ext cx="76327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Visio" r:id="rId4" imgW="4726920" imgH="1184087" progId="">
                  <p:embed/>
                </p:oleObj>
              </mc:Choice>
              <mc:Fallback>
                <p:oleObj name="Visio" r:id="rId4" imgW="4726920" imgH="118408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09120"/>
                        <a:ext cx="76327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80E-0E92-4F36-9DD0-B009B6BCCCAC}" type="slidenum">
              <a:rPr lang="en-GB"/>
              <a:pPr/>
              <a:t>31</a:t>
            </a:fld>
            <a:endParaRPr lang="en-GB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Memórias </a:t>
            </a:r>
            <a:r>
              <a:rPr lang="pt-PT" dirty="0" smtClean="0"/>
              <a:t>RAM</a:t>
            </a:r>
            <a:br>
              <a:rPr lang="pt-PT" dirty="0" smtClean="0"/>
            </a:br>
            <a:endParaRPr lang="en-US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				  </a:t>
            </a:r>
            <a:r>
              <a:rPr lang="en-US" sz="2400" dirty="0"/>
              <a:t>64K x 16 </a:t>
            </a:r>
            <a:r>
              <a:rPr lang="en-US" sz="2400" dirty="0" smtClean="0"/>
              <a:t>RAM</a:t>
            </a:r>
            <a:endParaRPr lang="en-US" sz="2400" dirty="0"/>
          </a:p>
        </p:txBody>
      </p:sp>
      <p:graphicFrame>
        <p:nvGraphicFramePr>
          <p:cNvPr id="609287" name="Object 7"/>
          <p:cNvGraphicFramePr>
            <a:graphicFrameLocks noChangeAspect="1"/>
          </p:cNvGraphicFramePr>
          <p:nvPr/>
        </p:nvGraphicFramePr>
        <p:xfrm>
          <a:off x="683568" y="2132856"/>
          <a:ext cx="7916863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Visio" r:id="rId4" imgW="6095025" imgH="3376371" progId="">
                  <p:embed/>
                </p:oleObj>
              </mc:Choice>
              <mc:Fallback>
                <p:oleObj name="Visio" r:id="rId4" imgW="6095025" imgH="337637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7916863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C6C-A452-4989-B816-9C02D585F8A0}" type="slidenum">
              <a:rPr lang="en-GB"/>
              <a:pPr/>
              <a:t>32</a:t>
            </a:fld>
            <a:endParaRPr lang="en-GB"/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Memórias RAM</a:t>
            </a:r>
            <a:br>
              <a:rPr lang="pt-PT" dirty="0" smtClean="0"/>
            </a:br>
            <a:endParaRPr lang="en-US" dirty="0"/>
          </a:p>
        </p:txBody>
      </p:sp>
      <p:sp>
        <p:nvSpPr>
          <p:cNvPr id="6062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				  256K x 8 RAM</a:t>
            </a:r>
          </a:p>
        </p:txBody>
      </p:sp>
      <p:graphicFrame>
        <p:nvGraphicFramePr>
          <p:cNvPr id="606222" name="Object 14"/>
          <p:cNvGraphicFramePr>
            <a:graphicFrameLocks noChangeAspect="1"/>
          </p:cNvGraphicFramePr>
          <p:nvPr/>
        </p:nvGraphicFramePr>
        <p:xfrm>
          <a:off x="914400" y="1628800"/>
          <a:ext cx="82296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name="Visio" r:id="rId4" imgW="7642921" imgH="4694083" progId="">
                  <p:embed/>
                </p:oleObj>
              </mc:Choice>
              <mc:Fallback>
                <p:oleObj name="Visio" r:id="rId4" imgW="7642921" imgH="469408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800"/>
                        <a:ext cx="82296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FIGURA 11-34    </a:t>
            </a:r>
            <a:r>
              <a:rPr lang="en-US" sz="1600" dirty="0" err="1" smtClean="0">
                <a:solidFill>
                  <a:schemeClr val="tx1"/>
                </a:solidFill>
              </a:rPr>
              <a:t>Combinando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duas</a:t>
            </a:r>
            <a:r>
              <a:rPr lang="en-US" sz="1600" dirty="0" smtClean="0">
                <a:solidFill>
                  <a:schemeClr val="tx1"/>
                </a:solidFill>
              </a:rPr>
              <a:t> RAMs de 16 X 4 </a:t>
            </a:r>
            <a:r>
              <a:rPr lang="en-US" sz="1600" dirty="0" err="1" smtClean="0">
                <a:solidFill>
                  <a:schemeClr val="tx1"/>
                </a:solidFill>
              </a:rPr>
              <a:t>em</a:t>
            </a:r>
            <a:r>
              <a:rPr lang="en-US" sz="1600" dirty="0" smtClean="0">
                <a:solidFill>
                  <a:schemeClr val="tx1"/>
                </a:solidFill>
              </a:rPr>
              <a:t> um </a:t>
            </a:r>
            <a:r>
              <a:rPr lang="en-US" sz="1600" dirty="0" err="1" smtClean="0">
                <a:solidFill>
                  <a:schemeClr val="tx1"/>
                </a:solidFill>
              </a:rPr>
              <a:t>módulo</a:t>
            </a:r>
            <a:r>
              <a:rPr lang="en-US" sz="1600" dirty="0" smtClean="0">
                <a:solidFill>
                  <a:schemeClr val="tx1"/>
                </a:solidFill>
              </a:rPr>
              <a:t> de 16 X 8.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36869" name="Picture 6" descr="11-3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7744" y="1196752"/>
            <a:ext cx="4651375" cy="5330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endParaRPr lang="en-US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37893" name="Picture 7" descr="11-3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576" y="2132856"/>
            <a:ext cx="7772400" cy="4098925"/>
          </a:xfrm>
          <a:noFill/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60648"/>
            <a:ext cx="557580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9036050" cy="1143000"/>
          </a:xfrm>
          <a:noFill/>
        </p:spPr>
        <p:txBody>
          <a:bodyPr/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Combinando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dois</a:t>
            </a:r>
            <a:r>
              <a:rPr lang="en-US" sz="1800" dirty="0" smtClean="0">
                <a:solidFill>
                  <a:schemeClr val="tx1"/>
                </a:solidFill>
              </a:rPr>
              <a:t> chips de 16 X 4 </a:t>
            </a:r>
            <a:r>
              <a:rPr lang="en-US" sz="1800" dirty="0" err="1" smtClean="0">
                <a:solidFill>
                  <a:schemeClr val="tx1"/>
                </a:solidFill>
              </a:rPr>
              <a:t>para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formar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memória</a:t>
            </a:r>
            <a:r>
              <a:rPr lang="en-US" sz="1800" dirty="0" smtClean="0">
                <a:solidFill>
                  <a:schemeClr val="tx1"/>
                </a:solidFill>
              </a:rPr>
              <a:t> de 32 X 4.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1" dirty="0" err="1" smtClean="0">
                <a:solidFill>
                  <a:schemeClr val="tx1"/>
                </a:solidFill>
              </a:rPr>
              <a:t>Expansão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Capacidade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38917" name="Picture 6" descr="11-3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7704" y="1052736"/>
            <a:ext cx="5689302" cy="528481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742384"/>
            <a:ext cx="7772400" cy="1143000"/>
          </a:xfrm>
          <a:noFill/>
        </p:spPr>
        <p:txBody>
          <a:bodyPr/>
          <a:lstStyle/>
          <a:p>
            <a:pPr algn="l"/>
            <a:r>
              <a:rPr lang="en-US" sz="1000" b="1" smtClean="0">
                <a:solidFill>
                  <a:schemeClr val="tx1"/>
                </a:solidFill>
              </a:rPr>
              <a:t>FIGURA 11-37</a:t>
            </a:r>
            <a:r>
              <a:rPr lang="en-US" sz="1000" smtClean="0">
                <a:solidFill>
                  <a:schemeClr val="tx1"/>
                </a:solidFill>
              </a:rPr>
              <a:t>    Quatro PROMs de 2K X 8 organizadas para formar uma memória com capacidade total de 8K X 8.</a:t>
            </a:r>
            <a:endParaRPr lang="en-US" altLang="en-US" sz="1000" b="1" smtClean="0">
              <a:solidFill>
                <a:schemeClr val="tx1"/>
              </a:solidFill>
            </a:endParaRPr>
          </a:p>
        </p:txBody>
      </p:sp>
      <p:pic>
        <p:nvPicPr>
          <p:cNvPr id="39941" name="Picture 6" descr="11-3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1772816"/>
            <a:ext cx="6480175" cy="4876800"/>
          </a:xfrm>
          <a:noFill/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20503"/>
            <a:ext cx="4824536" cy="137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AB8A-F496-499A-988F-482C10821B63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Tipos de Memórias</a:t>
            </a:r>
            <a:endParaRPr lang="en-US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07542"/>
            <a:ext cx="8269288" cy="5149850"/>
          </a:xfrm>
        </p:spPr>
        <p:txBody>
          <a:bodyPr/>
          <a:lstStyle/>
          <a:p>
            <a:r>
              <a:rPr lang="pt-PT" sz="2400" dirty="0"/>
              <a:t>Memórias do tipo RAM </a:t>
            </a:r>
            <a:r>
              <a:rPr lang="en-GB" sz="2400" i="1" dirty="0"/>
              <a:t>Random-access memory</a:t>
            </a:r>
            <a:endParaRPr lang="pt-PT" sz="2400" dirty="0"/>
          </a:p>
          <a:p>
            <a:pPr lvl="1"/>
            <a:r>
              <a:rPr lang="pt-PT" sz="2000" b="1" dirty="0">
                <a:solidFill>
                  <a:schemeClr val="tx2"/>
                </a:solidFill>
              </a:rPr>
              <a:t>Voláteis</a:t>
            </a:r>
            <a:r>
              <a:rPr lang="pt-PT" sz="2000" dirty="0"/>
              <a:t> – a informação perde-se quando se deixa de fornecer energia eléctrica</a:t>
            </a:r>
          </a:p>
          <a:p>
            <a:pPr lvl="1"/>
            <a:r>
              <a:rPr lang="pt-PT" sz="2000" dirty="0"/>
              <a:t>Utilizadas para leitura e escrita da informação</a:t>
            </a:r>
          </a:p>
          <a:p>
            <a:endParaRPr lang="pt-PT" sz="2400" dirty="0"/>
          </a:p>
          <a:p>
            <a:r>
              <a:rPr lang="pt-PT" sz="2400" dirty="0"/>
              <a:t>Memórias do tipo ROM </a:t>
            </a:r>
            <a:r>
              <a:rPr lang="en-GB" sz="2400" i="1" dirty="0"/>
              <a:t>Read-only memory</a:t>
            </a:r>
            <a:endParaRPr lang="pt-PT" sz="2400" dirty="0"/>
          </a:p>
          <a:p>
            <a:pPr lvl="1"/>
            <a:r>
              <a:rPr lang="pt-PT" sz="2000" b="1" dirty="0">
                <a:solidFill>
                  <a:schemeClr val="tx2"/>
                </a:solidFill>
              </a:rPr>
              <a:t>Não-voláteis</a:t>
            </a:r>
            <a:r>
              <a:rPr lang="pt-PT" sz="2000" dirty="0"/>
              <a:t> – a informação continua armazenada quando se deixa de fornecer energia eléctrica</a:t>
            </a:r>
          </a:p>
          <a:p>
            <a:pPr lvl="1"/>
            <a:r>
              <a:rPr lang="pt-PT" sz="2000" dirty="0"/>
              <a:t>Inicialmente utilizadas apenas para leitura da informação guardada</a:t>
            </a:r>
          </a:p>
          <a:p>
            <a:pPr lvl="2"/>
            <a:r>
              <a:rPr lang="pt-PT" sz="1800" dirty="0" smtClean="0"/>
              <a:t>Atualmente </a:t>
            </a:r>
            <a:r>
              <a:rPr lang="pt-PT" sz="1800" dirty="0"/>
              <a:t>existem memórias derivadas da ROM que são programáveis, algumas delas utilizadas tanto para leitura como para escrita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6610C-F395-49AD-B08A-24986B28F5E1}" type="slidenum">
              <a:rPr lang="en-US"/>
              <a:pPr/>
              <a:t>5</a:t>
            </a:fld>
            <a:endParaRPr lang="en-US"/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8001000" cy="838200"/>
          </a:xfrm>
        </p:spPr>
        <p:txBody>
          <a:bodyPr/>
          <a:lstStyle/>
          <a:p>
            <a:r>
              <a:rPr lang="en-US" sz="3200" dirty="0" err="1"/>
              <a:t>Representação</a:t>
            </a:r>
            <a:r>
              <a:rPr lang="en-US" sz="3200" dirty="0"/>
              <a:t> de </a:t>
            </a:r>
            <a:r>
              <a:rPr lang="en-US" sz="3200" dirty="0" smtClean="0"/>
              <a:t>Dados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/>
              <a:t>Memória</a:t>
            </a:r>
            <a:endParaRPr lang="en-US" sz="32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Unidades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Principal e </a:t>
            </a:r>
            <a:r>
              <a:rPr lang="en-US" dirty="0" err="1"/>
              <a:t>Auxiliar</a:t>
            </a:r>
            <a:endParaRPr lang="en-US" dirty="0"/>
          </a:p>
          <a:p>
            <a:pPr lvl="1"/>
            <a:r>
              <a:rPr lang="en-US" dirty="0"/>
              <a:t>BIT (Binary </a:t>
            </a:r>
            <a:r>
              <a:rPr lang="en-US" dirty="0" err="1"/>
              <a:t>digiT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BYTE	 </a:t>
            </a:r>
            <a:r>
              <a:rPr lang="en-US" dirty="0"/>
              <a:t>– 8 bits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dirty="0"/>
              <a:t>K, KB – </a:t>
            </a:r>
            <a:r>
              <a:rPr lang="en-US" dirty="0" err="1"/>
              <a:t>Quilobyte</a:t>
            </a:r>
            <a:endParaRPr lang="en-US" dirty="0"/>
          </a:p>
          <a:p>
            <a:pPr lvl="2"/>
            <a:r>
              <a:rPr lang="en-US" dirty="0"/>
              <a:t>Mil</a:t>
            </a:r>
          </a:p>
          <a:p>
            <a:pPr lvl="2"/>
            <a:r>
              <a:rPr lang="en-US" dirty="0"/>
              <a:t>1024 (2</a:t>
            </a:r>
            <a:r>
              <a:rPr lang="en-US" baseline="30000" dirty="0"/>
              <a:t>10 </a:t>
            </a:r>
            <a:r>
              <a:rPr lang="en-US" dirty="0"/>
              <a:t>bytes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/>
              <a:t>M, MB – Megabyte</a:t>
            </a:r>
          </a:p>
          <a:p>
            <a:pPr lvl="2"/>
            <a:r>
              <a:rPr lang="en-US" dirty="0" err="1"/>
              <a:t>Milhão</a:t>
            </a:r>
            <a:endParaRPr lang="en-US" dirty="0"/>
          </a:p>
          <a:p>
            <a:pPr lvl="2"/>
            <a:r>
              <a:rPr lang="en-US" dirty="0"/>
              <a:t>1.048.576 (2</a:t>
            </a:r>
            <a:r>
              <a:rPr lang="en-US" baseline="30000" dirty="0"/>
              <a:t>20 </a:t>
            </a:r>
            <a:r>
              <a:rPr lang="en-US" dirty="0"/>
              <a:t>bytes)</a:t>
            </a:r>
          </a:p>
          <a:p>
            <a:pPr lvl="1"/>
            <a:r>
              <a:rPr lang="en-US" dirty="0"/>
              <a:t>G, GB – Gigabyte</a:t>
            </a:r>
          </a:p>
          <a:p>
            <a:pPr lvl="2"/>
            <a:r>
              <a:rPr lang="en-US" dirty="0" err="1"/>
              <a:t>Bilhão</a:t>
            </a:r>
            <a:endParaRPr lang="en-US" dirty="0"/>
          </a:p>
          <a:p>
            <a:pPr lvl="2"/>
            <a:r>
              <a:rPr lang="en-US" dirty="0"/>
              <a:t>1.073.741.824 (2</a:t>
            </a:r>
            <a:r>
              <a:rPr lang="en-US" baseline="30000" dirty="0"/>
              <a:t>30 </a:t>
            </a:r>
            <a:r>
              <a:rPr lang="en-US" dirty="0"/>
              <a:t>bytes)</a:t>
            </a:r>
          </a:p>
          <a:p>
            <a:pPr lvl="1"/>
            <a:r>
              <a:rPr lang="en-US" dirty="0"/>
              <a:t>T, TB – Terabyte</a:t>
            </a:r>
          </a:p>
          <a:p>
            <a:pPr lvl="2"/>
            <a:r>
              <a:rPr lang="en-US" dirty="0" err="1" smtClean="0"/>
              <a:t>Trilhão</a:t>
            </a:r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(</a:t>
            </a:r>
            <a:r>
              <a:rPr lang="pt-BR" dirty="0" err="1" smtClean="0"/>
              <a:t>word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72816"/>
            <a:ext cx="7772400" cy="4114800"/>
          </a:xfrm>
        </p:spPr>
        <p:txBody>
          <a:bodyPr/>
          <a:lstStyle/>
          <a:p>
            <a:r>
              <a:rPr lang="pt-BR" dirty="0" smtClean="0"/>
              <a:t>Terminologia</a:t>
            </a:r>
          </a:p>
          <a:p>
            <a:pPr lvl="1"/>
            <a:r>
              <a:rPr lang="pt-BR" dirty="0" smtClean="0"/>
              <a:t>Definição: </a:t>
            </a:r>
            <a:r>
              <a:rPr lang="en-US" dirty="0"/>
              <a:t>In computing, a word is the natural unit of data used by a particular processor design.</a:t>
            </a:r>
            <a:endParaRPr lang="pt-BR" dirty="0" smtClean="0"/>
          </a:p>
          <a:p>
            <a:pPr lvl="1"/>
            <a:r>
              <a:rPr lang="pt-BR" dirty="0" smtClean="0"/>
              <a:t>Palavra de memória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00496"/>
            <a:ext cx="5472608" cy="325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11</a:t>
            </a:r>
            <a:endParaRPr lang="pt-BR" alt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47650"/>
            <a:ext cx="7772400" cy="1143000"/>
          </a:xfrm>
          <a:noFill/>
        </p:spPr>
        <p:txBody>
          <a:bodyPr/>
          <a:lstStyle/>
          <a:p>
            <a:pPr algn="l"/>
            <a:r>
              <a:rPr lang="en-US" sz="1000" b="1" smtClean="0">
                <a:solidFill>
                  <a:schemeClr val="tx1"/>
                </a:solidFill>
              </a:rPr>
              <a:t>FIGURA 11-2</a:t>
            </a:r>
            <a:r>
              <a:rPr lang="en-US" sz="1000" smtClean="0">
                <a:solidFill>
                  <a:schemeClr val="tx1"/>
                </a:solidFill>
              </a:rPr>
              <a:t>    Cada posição tem um endereço binário específico.</a:t>
            </a:r>
            <a:endParaRPr lang="en-US" altLang="en-US" sz="1000" b="1" smtClean="0">
              <a:solidFill>
                <a:schemeClr val="tx1"/>
              </a:solidFill>
            </a:endParaRPr>
          </a:p>
        </p:txBody>
      </p:sp>
      <p:pic>
        <p:nvPicPr>
          <p:cNvPr id="3077" name="Picture 6" descr="11-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92375" y="1268413"/>
            <a:ext cx="4157663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3659"/>
          <a:stretch/>
        </p:blipFill>
        <p:spPr bwMode="auto">
          <a:xfrm>
            <a:off x="1619672" y="2132856"/>
            <a:ext cx="600163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00163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9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980</Words>
  <Application>Microsoft Office PowerPoint</Application>
  <PresentationFormat>Apresentação na tela (4:3)</PresentationFormat>
  <Paragraphs>169</Paragraphs>
  <Slides>36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Geneva</vt:lpstr>
      <vt:lpstr>Symbol</vt:lpstr>
      <vt:lpstr>Tahoma</vt:lpstr>
      <vt:lpstr>Wingdings</vt:lpstr>
      <vt:lpstr>Geométrico</vt:lpstr>
      <vt:lpstr>VISIO</vt:lpstr>
      <vt:lpstr>Visio</vt:lpstr>
      <vt:lpstr>Memória</vt:lpstr>
      <vt:lpstr>FIGURA 11-1    Um sistema de computador geralmente usa uma memória principal de alta velocidade e uma memória auxiliar externa mais lenta.</vt:lpstr>
      <vt:lpstr>Memória</vt:lpstr>
      <vt:lpstr>Tipos de Memórias</vt:lpstr>
      <vt:lpstr>Representação de Dados na Memória</vt:lpstr>
      <vt:lpstr>Memória (word):</vt:lpstr>
      <vt:lpstr>FIGURA 11-2    Cada posição tem um endereço binário específico.</vt:lpstr>
      <vt:lpstr>Apresentação do PowerPoint</vt:lpstr>
      <vt:lpstr>Apresentação do PowerPoint</vt:lpstr>
      <vt:lpstr>FIGURA 11-3    (a) Diagrama de uma memória de 32 X 4; (b) Configuração virtual das células de memória em 32 palavras de quatro bits.</vt:lpstr>
      <vt:lpstr>Apresentação do PowerPoint</vt:lpstr>
      <vt:lpstr>Apresentação do PowerPoint</vt:lpstr>
      <vt:lpstr>FIGURA 11-5    Três grupos de linhas (barramentos) conectando os CIs de memória principal na CPU.</vt:lpstr>
      <vt:lpstr>Tipos de ROM</vt:lpstr>
      <vt:lpstr>FIGURA 11-6    (a) Símbolo de uma ROM típica; (b) Tabela mostrando os dados binários de cada endereço; (c) A mesma tabela em hexa.</vt:lpstr>
      <vt:lpstr>FIGURA 11-7    Arquitetura de uma Memória de 16  8.</vt:lpstr>
      <vt:lpstr>Apresentação do PowerPoint</vt:lpstr>
      <vt:lpstr>Aplicações das ROM’s</vt:lpstr>
      <vt:lpstr>Memória RAM</vt:lpstr>
      <vt:lpstr>Tipos de RAM</vt:lpstr>
      <vt:lpstr>Memórias RAM </vt:lpstr>
      <vt:lpstr>Memórias RAM </vt:lpstr>
      <vt:lpstr>Memórias RAM</vt:lpstr>
      <vt:lpstr>Memórias RAM </vt:lpstr>
      <vt:lpstr>FIGURA 11-19    Organização interna de uma RAM de 64 X 4.</vt:lpstr>
      <vt:lpstr>FIGURA 11-25    Arranjo das células em uma RAM dinâmica de 16K X 1.</vt:lpstr>
      <vt:lpstr>Multiplexação de Endereços </vt:lpstr>
      <vt:lpstr>FIGURA 11-28    (a) O barramento de endereço da CPU acionando uma ROM ou uma RAM estática; (b) Os endereços da CPU acionam um multiplexador que é usado para multiplexar as linhas de endereço para a DRAM.</vt:lpstr>
      <vt:lpstr>Expansão do Tamanho da Palavra e da Capacidade </vt:lpstr>
      <vt:lpstr>Memórias RAM</vt:lpstr>
      <vt:lpstr>Memórias RAM </vt:lpstr>
      <vt:lpstr>Memórias RAM </vt:lpstr>
      <vt:lpstr>FIGURA 11-34    Combinando duas RAMs de 16 X 4 em um módulo de 16 X 8.</vt:lpstr>
      <vt:lpstr>Apresentação do PowerPoint</vt:lpstr>
      <vt:lpstr>Combinando dois chips de 16 X 4 para formar uma memória de 32 X 4. Expansão da Capacidade</vt:lpstr>
      <vt:lpstr>FIGURA 11-37    Quatro PROMs de 2K X 8 organizadas para formar uma memória com capacidade total de 8K X 8.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Disjuntores</dc:title>
  <dc:creator>Adriane</dc:creator>
  <cp:lastModifiedBy>Adriane</cp:lastModifiedBy>
  <cp:revision>482</cp:revision>
  <dcterms:created xsi:type="dcterms:W3CDTF">2009-08-20T14:13:17Z</dcterms:created>
  <dcterms:modified xsi:type="dcterms:W3CDTF">2017-10-13T21:13:51Z</dcterms:modified>
</cp:coreProperties>
</file>