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56"/>
  </p:notesMasterIdLst>
  <p:handoutMasterIdLst>
    <p:handoutMasterId r:id="rId57"/>
  </p:handoutMasterIdLst>
  <p:sldIdLst>
    <p:sldId id="280" r:id="rId2"/>
    <p:sldId id="312" r:id="rId3"/>
    <p:sldId id="407" r:id="rId4"/>
    <p:sldId id="314" r:id="rId5"/>
    <p:sldId id="315" r:id="rId6"/>
    <p:sldId id="292" r:id="rId7"/>
    <p:sldId id="295" r:id="rId8"/>
    <p:sldId id="298" r:id="rId9"/>
    <p:sldId id="294" r:id="rId10"/>
    <p:sldId id="321" r:id="rId11"/>
    <p:sldId id="287" r:id="rId12"/>
    <p:sldId id="322" r:id="rId13"/>
    <p:sldId id="323" r:id="rId14"/>
    <p:sldId id="293" r:id="rId15"/>
    <p:sldId id="286" r:id="rId16"/>
    <p:sldId id="283" r:id="rId17"/>
    <p:sldId id="325" r:id="rId18"/>
    <p:sldId id="281" r:id="rId19"/>
    <p:sldId id="297" r:id="rId20"/>
    <p:sldId id="327" r:id="rId21"/>
    <p:sldId id="328" r:id="rId22"/>
    <p:sldId id="404" r:id="rId23"/>
    <p:sldId id="329" r:id="rId24"/>
    <p:sldId id="335" r:id="rId25"/>
    <p:sldId id="282" r:id="rId26"/>
    <p:sldId id="413" r:id="rId27"/>
    <p:sldId id="284" r:id="rId28"/>
    <p:sldId id="285" r:id="rId29"/>
    <p:sldId id="412" r:id="rId30"/>
    <p:sldId id="290" r:id="rId31"/>
    <p:sldId id="311" r:id="rId32"/>
    <p:sldId id="337" r:id="rId33"/>
    <p:sldId id="340" r:id="rId34"/>
    <p:sldId id="347" r:id="rId35"/>
    <p:sldId id="409" r:id="rId36"/>
    <p:sldId id="410" r:id="rId37"/>
    <p:sldId id="411" r:id="rId38"/>
    <p:sldId id="349" r:id="rId39"/>
    <p:sldId id="354" r:id="rId40"/>
    <p:sldId id="355" r:id="rId41"/>
    <p:sldId id="356" r:id="rId42"/>
    <p:sldId id="360" r:id="rId43"/>
    <p:sldId id="366" r:id="rId44"/>
    <p:sldId id="367" r:id="rId45"/>
    <p:sldId id="371" r:id="rId46"/>
    <p:sldId id="372" r:id="rId47"/>
    <p:sldId id="373" r:id="rId48"/>
    <p:sldId id="374" r:id="rId49"/>
    <p:sldId id="375" r:id="rId50"/>
    <p:sldId id="376" r:id="rId51"/>
    <p:sldId id="377" r:id="rId52"/>
    <p:sldId id="402" r:id="rId53"/>
    <p:sldId id="405" r:id="rId54"/>
    <p:sldId id="406" r:id="rId55"/>
  </p:sldIdLst>
  <p:sldSz cx="9144000" cy="6858000" type="screen4x3"/>
  <p:notesSz cx="6845300" cy="93964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9900"/>
    <a:srgbClr val="CC0000"/>
    <a:srgbClr val="FFFF00"/>
    <a:srgbClr val="F0EFE0"/>
    <a:srgbClr val="1F4081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65" autoAdjust="0"/>
    <p:restoredTop sz="90847" autoAdjust="0"/>
  </p:normalViewPr>
  <p:slideViewPr>
    <p:cSldViewPr>
      <p:cViewPr varScale="1">
        <p:scale>
          <a:sx n="70" d="100"/>
          <a:sy n="70" d="100"/>
        </p:scale>
        <p:origin x="-8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"/>
    </p:cViewPr>
  </p:sorterViewPr>
  <p:notesViewPr>
    <p:cSldViewPr>
      <p:cViewPr varScale="1">
        <p:scale>
          <a:sx n="58" d="100"/>
          <a:sy n="58" d="100"/>
        </p:scale>
        <p:origin x="-1812" y="-72"/>
      </p:cViewPr>
      <p:guideLst>
        <p:guide orient="horz" pos="2959"/>
        <p:guide pos="2156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9.xml"/><Relationship Id="rId7" Type="http://schemas.openxmlformats.org/officeDocument/2006/relationships/slide" Target="slides/slide52.xml"/><Relationship Id="rId2" Type="http://schemas.openxmlformats.org/officeDocument/2006/relationships/slide" Target="slides/slide26.xml"/><Relationship Id="rId1" Type="http://schemas.openxmlformats.org/officeDocument/2006/relationships/slide" Target="slides/slide22.xml"/><Relationship Id="rId6" Type="http://schemas.openxmlformats.org/officeDocument/2006/relationships/slide" Target="slides/slide38.xml"/><Relationship Id="rId5" Type="http://schemas.openxmlformats.org/officeDocument/2006/relationships/slide" Target="slides/slide34.xml"/><Relationship Id="rId4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90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90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045D13-0C13-4D77-ACA6-DF2F35E54BB2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endParaRPr lang="en-GB"/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endParaRPr lang="en-GB"/>
          </a:p>
        </p:txBody>
      </p:sp>
      <p:sp>
        <p:nvSpPr>
          <p:cNvPr id="582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82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82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 Narrow" pitchFamily="34" charset="0"/>
              </a:defRPr>
            </a:lvl1pPr>
          </a:lstStyle>
          <a:p>
            <a:endParaRPr lang="en-GB"/>
          </a:p>
        </p:txBody>
      </p:sp>
      <p:sp>
        <p:nvSpPr>
          <p:cNvPr id="582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pitchFamily="34" charset="0"/>
              </a:defRPr>
            </a:lvl1pPr>
          </a:lstStyle>
          <a:p>
            <a:fld id="{F551A93B-B38A-49E8-9F6C-63F03FD8D2C3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A99348-5104-4875-9D2D-9BA17A345CCA}" type="slidenum">
              <a:rPr lang="en-GB"/>
              <a:pPr/>
              <a:t>6</a:t>
            </a:fld>
            <a:endParaRPr lang="en-GB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EECEE-2D6B-4980-B0CB-4501D4AD3821}" type="slidenum">
              <a:rPr lang="en-GB"/>
              <a:pPr/>
              <a:t>7</a:t>
            </a:fld>
            <a:endParaRPr lang="en-GB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O condensador consegue armazenar carga eléctrica (que se vai perdendo ao longo do tempo).</a:t>
            </a:r>
          </a:p>
          <a:p>
            <a:r>
              <a:rPr lang="pt-PT"/>
              <a:t>O transistor funciona como um interruptor, fazendo contacto entre o condensador e a linha B, ou isolando a linha B do condensador.</a:t>
            </a:r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1A93B-B38A-49E8-9F6C-63F03FD8D2C3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80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8880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8880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8880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8880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8880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8880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58880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881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8881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88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888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58881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4008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8881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4008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588816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ACF106-3CEC-4C9D-8657-84A6CE11E1EA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E59D8-E714-431B-A4BE-7BF39D056A13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88163" y="0"/>
            <a:ext cx="2066925" cy="63246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6049963" cy="63246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C15B81-EB27-4713-80BC-F5322414FD07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18EDBA5-5547-4E10-82F4-34ECDF990126}" type="slidenum">
              <a:rPr lang="en-US"/>
              <a:pPr/>
              <a:t>‹nº›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>
          <a:xfrm>
            <a:off x="1763713" y="6248400"/>
            <a:ext cx="4256087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B770C-22C1-4C70-976F-B8580CF0A7C2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959E56-78DD-4BE7-B65F-E75F9A94197C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405765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5850" y="1447800"/>
            <a:ext cx="4059238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BDAA2F-9CEC-4E50-815B-837B6C7274EE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D88E9-460C-4B75-A6F8-AEBE99149E5D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01F604-4334-4D7B-84E1-7879640479B4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C91ACF-68F0-4716-9892-03E5797981E4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D9AAC-901A-4FA4-9953-2BA66E06C391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2B7E1-4273-49B6-85C9-6A6F46F5BF9B}" type="slidenum">
              <a:rPr lang="en-GB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ltGray">
          <a:xfrm>
            <a:off x="290513" y="30797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ltGray">
          <a:xfrm>
            <a:off x="673100" y="3079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ltGray">
          <a:xfrm>
            <a:off x="414338" y="73025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ltGray">
          <a:xfrm>
            <a:off x="785813" y="7302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ltGray">
          <a:xfrm>
            <a:off x="0" y="6572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gray">
          <a:xfrm>
            <a:off x="635000" y="20002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gray">
          <a:xfrm>
            <a:off x="315913" y="9906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877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58778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826928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5877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877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5877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7859C440-6B38-468D-9055-EAAE35E611E2}" type="slidenum">
              <a:rPr lang="en-GB"/>
              <a:pPr/>
              <a:t>‹nº›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BBCF59AB-E65E-4542-921E-F2C8CD418424}" type="slidenum">
              <a:rPr lang="en-GB"/>
              <a:pPr/>
              <a:t>1</a:t>
            </a:fld>
            <a:endParaRPr lang="en-GB"/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604" y="1304764"/>
            <a:ext cx="7772400" cy="1143000"/>
          </a:xfrm>
        </p:spPr>
        <p:txBody>
          <a:bodyPr/>
          <a:lstStyle/>
          <a:p>
            <a:r>
              <a:rPr lang="pt-PT" dirty="0"/>
              <a:t>Memórias</a:t>
            </a:r>
            <a:endParaRPr 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 descr="11-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1660" y="2743200"/>
            <a:ext cx="630078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5" name="Picture 6" descr="11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1740" y="2168860"/>
            <a:ext cx="415766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95400" y="152400"/>
            <a:ext cx="77930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Memórias RAM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D4FBF-4233-4CFB-A433-C35449E0BFCA}" type="slidenum">
              <a:rPr lang="en-GB"/>
              <a:pPr/>
              <a:t>11</a:t>
            </a:fld>
            <a:endParaRPr lang="en-GB"/>
          </a:p>
        </p:txBody>
      </p:sp>
      <p:sp>
        <p:nvSpPr>
          <p:cNvPr id="6103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103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/>
              <a:t>Estrutura interna</a:t>
            </a:r>
            <a:br>
              <a:rPr lang="pt-PT" sz="2800"/>
            </a:br>
            <a:r>
              <a:rPr lang="pt-PT" sz="2800"/>
              <a:t>(SRAM)</a:t>
            </a:r>
          </a:p>
          <a:p>
            <a:pPr>
              <a:buFont typeface="Wingdings" pitchFamily="2" charset="2"/>
              <a:buNone/>
            </a:pPr>
            <a:r>
              <a:rPr lang="pt-PT"/>
              <a:t/>
            </a:r>
            <a:br>
              <a:rPr lang="pt-PT"/>
            </a:br>
            <a:endParaRPr lang="en-US" sz="2400"/>
          </a:p>
        </p:txBody>
      </p:sp>
      <p:graphicFrame>
        <p:nvGraphicFramePr>
          <p:cNvPr id="610319" name="Object 15"/>
          <p:cNvGraphicFramePr>
            <a:graphicFrameLocks noChangeAspect="1"/>
          </p:cNvGraphicFramePr>
          <p:nvPr/>
        </p:nvGraphicFramePr>
        <p:xfrm>
          <a:off x="215900" y="3644900"/>
          <a:ext cx="3719513" cy="1833563"/>
        </p:xfrm>
        <a:graphic>
          <a:graphicData uri="http://schemas.openxmlformats.org/presentationml/2006/ole">
            <p:oleObj spid="_x0000_s610319" name="VISIO" r:id="rId3" imgW="3718800" imgH="1833840" progId="">
              <p:embed/>
            </p:oleObj>
          </a:graphicData>
        </a:graphic>
      </p:graphicFrame>
      <p:graphicFrame>
        <p:nvGraphicFramePr>
          <p:cNvPr id="610321" name="Object 17"/>
          <p:cNvGraphicFramePr>
            <a:graphicFrameLocks noChangeAspect="1"/>
          </p:cNvGraphicFramePr>
          <p:nvPr/>
        </p:nvGraphicFramePr>
        <p:xfrm>
          <a:off x="3455988" y="1016000"/>
          <a:ext cx="5186362" cy="5638800"/>
        </p:xfrm>
        <a:graphic>
          <a:graphicData uri="http://schemas.openxmlformats.org/presentationml/2006/ole">
            <p:oleObj spid="_x0000_s610321" name="Visio" r:id="rId4" imgW="5938967" imgH="6457208" progId="">
              <p:embed/>
            </p:oleObj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4427984" y="1412776"/>
            <a:ext cx="144016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800" dirty="0" smtClean="0"/>
              <a:t>decodificador</a:t>
            </a:r>
            <a:endParaRPr lang="pt-BR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5" name="Picture 6" descr="11-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448780"/>
            <a:ext cx="7772400" cy="375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430560"/>
            <a:ext cx="7793038" cy="838200"/>
          </a:xfrm>
        </p:spPr>
        <p:txBody>
          <a:bodyPr/>
          <a:lstStyle/>
          <a:p>
            <a:r>
              <a:rPr lang="en-US" sz="1800" b="1" dirty="0" smtClean="0">
                <a:solidFill>
                  <a:schemeClr val="tx1"/>
                </a:solidFill>
              </a:rPr>
              <a:t>FIGURA 11-4    </a:t>
            </a:r>
            <a:r>
              <a:rPr lang="en-US" sz="1800" dirty="0" err="1" smtClean="0">
                <a:solidFill>
                  <a:schemeClr val="tx1"/>
                </a:solidFill>
              </a:rPr>
              <a:t>Ilustração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simplificada</a:t>
            </a:r>
            <a:r>
              <a:rPr lang="en-US" sz="1800" dirty="0" smtClean="0">
                <a:solidFill>
                  <a:schemeClr val="tx1"/>
                </a:solidFill>
              </a:rPr>
              <a:t> das </a:t>
            </a:r>
            <a:r>
              <a:rPr lang="en-US" sz="1800" dirty="0" err="1" smtClean="0">
                <a:solidFill>
                  <a:schemeClr val="tx1"/>
                </a:solidFill>
              </a:rPr>
              <a:t>operações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leitura</a:t>
            </a:r>
            <a:r>
              <a:rPr lang="en-US" sz="1800" dirty="0" smtClean="0">
                <a:solidFill>
                  <a:schemeClr val="tx1"/>
                </a:solidFill>
              </a:rPr>
              <a:t> e de </a:t>
            </a:r>
            <a:r>
              <a:rPr lang="en-US" sz="1800" dirty="0" err="1" smtClean="0">
                <a:solidFill>
                  <a:schemeClr val="tx1"/>
                </a:solidFill>
              </a:rPr>
              <a:t>escrita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memória</a:t>
            </a:r>
            <a:r>
              <a:rPr lang="en-US" sz="1800" dirty="0" smtClean="0">
                <a:solidFill>
                  <a:schemeClr val="tx1"/>
                </a:solidFill>
              </a:rPr>
              <a:t> de 32 X 4: (a) </a:t>
            </a:r>
            <a:r>
              <a:rPr lang="en-US" sz="1800" dirty="0" err="1" smtClean="0">
                <a:solidFill>
                  <a:schemeClr val="tx1"/>
                </a:solidFill>
              </a:rPr>
              <a:t>Escrevendo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palavra</a:t>
            </a:r>
            <a:r>
              <a:rPr lang="en-US" sz="1800" dirty="0" smtClean="0">
                <a:solidFill>
                  <a:schemeClr val="tx1"/>
                </a:solidFill>
              </a:rPr>
              <a:t> de dados 0100 </a:t>
            </a:r>
            <a:r>
              <a:rPr lang="en-US" sz="1800" dirty="0" err="1" smtClean="0">
                <a:solidFill>
                  <a:schemeClr val="tx1"/>
                </a:solidFill>
              </a:rPr>
              <a:t>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posição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memória</a:t>
            </a:r>
            <a:r>
              <a:rPr lang="en-US" sz="1800" dirty="0" smtClean="0">
                <a:solidFill>
                  <a:schemeClr val="tx1"/>
                </a:solidFill>
              </a:rPr>
              <a:t> 00011; (b) </a:t>
            </a:r>
            <a:r>
              <a:rPr lang="en-US" sz="1800" dirty="0" err="1" smtClean="0">
                <a:solidFill>
                  <a:schemeClr val="tx1"/>
                </a:solidFill>
              </a:rPr>
              <a:t>Lendo</a:t>
            </a:r>
            <a:r>
              <a:rPr lang="en-US" sz="1800" dirty="0" smtClean="0">
                <a:solidFill>
                  <a:schemeClr val="tx1"/>
                </a:solidFill>
              </a:rPr>
              <a:t> a </a:t>
            </a:r>
            <a:r>
              <a:rPr lang="en-US" sz="1800" dirty="0" err="1" smtClean="0">
                <a:solidFill>
                  <a:schemeClr val="tx1"/>
                </a:solidFill>
              </a:rPr>
              <a:t>palavra</a:t>
            </a:r>
            <a:r>
              <a:rPr lang="en-US" sz="1800" dirty="0" smtClean="0">
                <a:solidFill>
                  <a:schemeClr val="tx1"/>
                </a:solidFill>
              </a:rPr>
              <a:t> de dados 1101 </a:t>
            </a:r>
            <a:r>
              <a:rPr lang="en-US" sz="1800" dirty="0" err="1" smtClean="0">
                <a:solidFill>
                  <a:schemeClr val="tx1"/>
                </a:solidFill>
              </a:rPr>
              <a:t>na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posição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memória</a:t>
            </a:r>
            <a:r>
              <a:rPr lang="en-US" sz="1800" dirty="0" smtClean="0">
                <a:solidFill>
                  <a:schemeClr val="tx1"/>
                </a:solidFill>
              </a:rPr>
              <a:t> 11110.</a:t>
            </a:r>
            <a:endParaRPr lang="pt-BR" sz="1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5" name="Picture 6" descr="11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628775"/>
            <a:ext cx="75136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BEA90-FDA7-4EA4-9CE0-13DD8B1EAA06}" type="slidenum">
              <a:rPr lang="en-GB"/>
              <a:pPr/>
              <a:t>14</a:t>
            </a:fld>
            <a:endParaRPr lang="en-GB"/>
          </a:p>
        </p:txBody>
      </p:sp>
      <p:sp>
        <p:nvSpPr>
          <p:cNvPr id="6164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16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/>
              <a:t>Organização da memória</a:t>
            </a:r>
          </a:p>
          <a:p>
            <a:pPr lvl="1"/>
            <a:r>
              <a:rPr lang="pt-PT" sz="2400" dirty="0"/>
              <a:t>É possível </a:t>
            </a:r>
            <a:r>
              <a:rPr lang="pt-PT" sz="2400" dirty="0" smtClean="0"/>
              <a:t>projetar </a:t>
            </a:r>
            <a:r>
              <a:rPr lang="pt-PT" sz="2400" dirty="0"/>
              <a:t>memórias com maior capacidade associando vários blocos de memória.</a:t>
            </a:r>
          </a:p>
          <a:p>
            <a:pPr lvl="2"/>
            <a:r>
              <a:rPr lang="pt-PT" sz="2000" dirty="0"/>
              <a:t>Exemplo – a partir de RAMs 64K x 8 </a:t>
            </a:r>
            <a:r>
              <a:rPr lang="pt-PT" sz="2000" dirty="0" smtClean="0"/>
              <a:t>projetar</a:t>
            </a:r>
            <a:r>
              <a:rPr lang="pt-PT" sz="2000" dirty="0"/>
              <a:t>:</a:t>
            </a:r>
          </a:p>
          <a:p>
            <a:pPr lvl="3"/>
            <a:r>
              <a:rPr lang="en-US" sz="1800" dirty="0"/>
              <a:t>RAM 64K x 16</a:t>
            </a:r>
          </a:p>
          <a:p>
            <a:pPr lvl="3"/>
            <a:r>
              <a:rPr lang="en-US" sz="1800" dirty="0"/>
              <a:t>RAM 256K x 8</a:t>
            </a:r>
          </a:p>
        </p:txBody>
      </p:sp>
      <p:graphicFrame>
        <p:nvGraphicFramePr>
          <p:cNvPr id="616454" name="Object 1030"/>
          <p:cNvGraphicFramePr>
            <a:graphicFrameLocks noChangeAspect="1"/>
          </p:cNvGraphicFramePr>
          <p:nvPr/>
        </p:nvGraphicFramePr>
        <p:xfrm>
          <a:off x="647700" y="4076700"/>
          <a:ext cx="7632700" cy="1911350"/>
        </p:xfrm>
        <a:graphic>
          <a:graphicData uri="http://schemas.openxmlformats.org/presentationml/2006/ole">
            <p:oleObj spid="_x0000_s616454" name="Visio" r:id="rId3" imgW="4726920" imgH="1184087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F80E-0E92-4F36-9DD0-B009B6BCCCAC}" type="slidenum">
              <a:rPr lang="en-GB"/>
              <a:pPr/>
              <a:t>15</a:t>
            </a:fld>
            <a:endParaRPr lang="en-GB"/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269288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				  </a:t>
            </a:r>
            <a:r>
              <a:rPr lang="en-US" sz="2400"/>
              <a:t>64K x 16 RAM</a:t>
            </a:r>
          </a:p>
        </p:txBody>
      </p:sp>
      <p:graphicFrame>
        <p:nvGraphicFramePr>
          <p:cNvPr id="609287" name="Object 7"/>
          <p:cNvGraphicFramePr>
            <a:graphicFrameLocks noChangeAspect="1"/>
          </p:cNvGraphicFramePr>
          <p:nvPr/>
        </p:nvGraphicFramePr>
        <p:xfrm>
          <a:off x="609600" y="1905000"/>
          <a:ext cx="7916863" cy="4386263"/>
        </p:xfrm>
        <a:graphic>
          <a:graphicData uri="http://schemas.openxmlformats.org/presentationml/2006/ole">
            <p:oleObj spid="_x0000_s609287" name="Visio" r:id="rId3" imgW="6095025" imgH="337637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2FC6C-A452-4989-B816-9C02D585F8A0}" type="slidenum">
              <a:rPr lang="en-GB"/>
              <a:pPr/>
              <a:t>16</a:t>
            </a:fld>
            <a:endParaRPr lang="en-GB"/>
          </a:p>
        </p:txBody>
      </p:sp>
      <p:sp>
        <p:nvSpPr>
          <p:cNvPr id="6062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062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69288" cy="5181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/>
              <a:t>				  256K x 8 RAM</a:t>
            </a:r>
          </a:p>
        </p:txBody>
      </p:sp>
      <p:graphicFrame>
        <p:nvGraphicFramePr>
          <p:cNvPr id="606222" name="Object 14"/>
          <p:cNvGraphicFramePr>
            <a:graphicFrameLocks noChangeAspect="1"/>
          </p:cNvGraphicFramePr>
          <p:nvPr/>
        </p:nvGraphicFramePr>
        <p:xfrm>
          <a:off x="762000" y="1600200"/>
          <a:ext cx="8229600" cy="5054600"/>
        </p:xfrm>
        <a:graphic>
          <a:graphicData uri="http://schemas.openxmlformats.org/presentationml/2006/ole">
            <p:oleObj spid="_x0000_s606222" name="Visio" r:id="rId3" imgW="7642921" imgH="469408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612" y="-135396"/>
            <a:ext cx="7772400" cy="1143000"/>
          </a:xfrm>
          <a:noFill/>
        </p:spPr>
        <p:txBody>
          <a:bodyPr/>
          <a:lstStyle/>
          <a:p>
            <a:pPr algn="l"/>
            <a:r>
              <a:rPr lang="en-US" sz="1600" b="1" smtClean="0">
                <a:solidFill>
                  <a:schemeClr val="tx1"/>
                </a:solidFill>
              </a:rPr>
              <a:t>FIGURA 11-5    </a:t>
            </a:r>
            <a:r>
              <a:rPr lang="en-US" sz="1600" smtClean="0">
                <a:solidFill>
                  <a:schemeClr val="tx1"/>
                </a:solidFill>
              </a:rPr>
              <a:t>Três grupos de linhas (barramentos) conectando os CIs de memória principal na CPU.</a:t>
            </a:r>
            <a:endParaRPr lang="en-US" altLang="en-US" sz="1600" smtClean="0">
              <a:solidFill>
                <a:schemeClr val="tx1"/>
              </a:solidFill>
            </a:endParaRPr>
          </a:p>
        </p:txBody>
      </p:sp>
      <p:pic>
        <p:nvPicPr>
          <p:cNvPr id="6149" name="Picture 6" descr="11-0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60575"/>
            <a:ext cx="7772400" cy="2868613"/>
          </a:xfr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0014-50F4-4251-818E-26D583BFA70A}" type="slidenum">
              <a:rPr lang="en-GB"/>
              <a:pPr/>
              <a:t>18</a:t>
            </a:fld>
            <a:endParaRPr lang="en-GB"/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ROM</a:t>
            </a:r>
            <a:endParaRPr lang="en-US"/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/>
              <a:t>ROM</a:t>
            </a:r>
            <a:br>
              <a:rPr lang="pt-PT" sz="2800"/>
            </a:br>
            <a:r>
              <a:rPr lang="pt-PT" sz="2400" i="1"/>
              <a:t>Read-only memory</a:t>
            </a:r>
            <a:endParaRPr lang="pt-PT" sz="2400"/>
          </a:p>
          <a:p>
            <a:pPr lvl="1">
              <a:lnSpc>
                <a:spcPct val="90000"/>
              </a:lnSpc>
            </a:pPr>
            <a:r>
              <a:rPr lang="pt-PT" sz="2000"/>
              <a:t>Construídas pelo fabricante, mediante especificação fornecida pelo cliente.</a:t>
            </a:r>
          </a:p>
          <a:p>
            <a:pPr lvl="1">
              <a:lnSpc>
                <a:spcPct val="90000"/>
              </a:lnSpc>
            </a:pPr>
            <a:r>
              <a:rPr lang="pt-PT" sz="2000"/>
              <a:t>Sem flexibilidade para alteração do conteúdo – só permite leitura da informação armazenada.</a:t>
            </a:r>
          </a:p>
          <a:p>
            <a:pPr lvl="1">
              <a:lnSpc>
                <a:spcPct val="90000"/>
              </a:lnSpc>
            </a:pPr>
            <a:r>
              <a:rPr lang="pt-PT" sz="2000"/>
              <a:t>Utilização</a:t>
            </a:r>
          </a:p>
          <a:p>
            <a:pPr lvl="2">
              <a:lnSpc>
                <a:spcPct val="90000"/>
              </a:lnSpc>
            </a:pPr>
            <a:r>
              <a:rPr lang="pt-PT" sz="1800"/>
              <a:t>Guardar informação necessária ao arranque de sistemas</a:t>
            </a:r>
          </a:p>
          <a:p>
            <a:pPr lvl="2">
              <a:lnSpc>
                <a:spcPct val="90000"/>
              </a:lnSpc>
            </a:pPr>
            <a:r>
              <a:rPr lang="pt-PT" sz="1800"/>
              <a:t>Tabelas de conversão de códigos (e.g. binário natural -&gt; BCD)</a:t>
            </a:r>
          </a:p>
          <a:p>
            <a:pPr lvl="2">
              <a:lnSpc>
                <a:spcPct val="90000"/>
              </a:lnSpc>
            </a:pPr>
            <a:r>
              <a:rPr lang="pt-PT" sz="1800"/>
              <a:t>Tabelas de operações aritméticas (e.g. logaritmos, divisões)</a:t>
            </a:r>
          </a:p>
          <a:p>
            <a:pPr lvl="2">
              <a:lnSpc>
                <a:spcPct val="90000"/>
              </a:lnSpc>
            </a:pPr>
            <a:r>
              <a:rPr lang="pt-PT" sz="1800"/>
              <a:t>Etc.</a:t>
            </a:r>
            <a:endParaRPr lang="en-US" sz="1800"/>
          </a:p>
        </p:txBody>
      </p:sp>
      <p:graphicFrame>
        <p:nvGraphicFramePr>
          <p:cNvPr id="604164" name="Object 4"/>
          <p:cNvGraphicFramePr>
            <a:graphicFrameLocks noChangeAspect="1"/>
          </p:cNvGraphicFramePr>
          <p:nvPr/>
        </p:nvGraphicFramePr>
        <p:xfrm>
          <a:off x="1143000" y="5029200"/>
          <a:ext cx="7467600" cy="1536700"/>
        </p:xfrm>
        <a:graphic>
          <a:graphicData uri="http://schemas.openxmlformats.org/presentationml/2006/ole">
            <p:oleObj spid="_x0000_s604164" name="VISIO" r:id="rId3" imgW="5626800" imgH="1157040" progId="">
              <p:embed/>
            </p:oleObj>
          </a:graphicData>
        </a:graphic>
      </p:graphicFrame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1600200" y="5867400"/>
            <a:ext cx="27432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PT" sz="1400"/>
          </a:p>
          <a:p>
            <a:pPr lvl="1">
              <a:spcBef>
                <a:spcPct val="20000"/>
              </a:spcBef>
              <a:buClr>
                <a:srgbClr val="009900"/>
              </a:buClr>
              <a:buSzPct val="50000"/>
              <a:buFont typeface="Wingdings" pitchFamily="2" charset="2"/>
              <a:buChar char="n"/>
            </a:pPr>
            <a:r>
              <a:rPr lang="pt-PT" sz="1400" i="1"/>
              <a:t> Enables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1A5A-702C-4AED-9ED6-AC67F93AA984}" type="slidenum">
              <a:rPr lang="en-GB"/>
              <a:pPr/>
              <a:t>19</a:t>
            </a:fld>
            <a:endParaRPr lang="en-GB"/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ROM</a:t>
            </a:r>
            <a:endParaRPr lang="en-US"/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/>
              <a:t>ROM (exemplo)</a:t>
            </a:r>
            <a:endParaRPr lang="pt-PT" sz="200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pt-PT" sz="2000"/>
          </a:p>
        </p:txBody>
      </p:sp>
      <p:graphicFrame>
        <p:nvGraphicFramePr>
          <p:cNvPr id="620548" name="Object 4"/>
          <p:cNvGraphicFramePr>
            <a:graphicFrameLocks noChangeAspect="1"/>
          </p:cNvGraphicFramePr>
          <p:nvPr/>
        </p:nvGraphicFramePr>
        <p:xfrm>
          <a:off x="1295400" y="3200400"/>
          <a:ext cx="7467600" cy="2492375"/>
        </p:xfrm>
        <a:graphic>
          <a:graphicData uri="http://schemas.openxmlformats.org/presentationml/2006/ole">
            <p:oleObj spid="_x0000_s620548" name="Document" r:id="rId3" imgW="5423400" imgH="1809720" progId="Word.Document.8">
              <p:embed/>
            </p:oleObj>
          </a:graphicData>
        </a:graphic>
      </p:graphicFrame>
      <p:graphicFrame>
        <p:nvGraphicFramePr>
          <p:cNvPr id="620549" name="Object 5"/>
          <p:cNvGraphicFramePr>
            <a:graphicFrameLocks noChangeAspect="1"/>
          </p:cNvGraphicFramePr>
          <p:nvPr/>
        </p:nvGraphicFramePr>
        <p:xfrm>
          <a:off x="685800" y="2386013"/>
          <a:ext cx="5105400" cy="3063875"/>
        </p:xfrm>
        <a:graphic>
          <a:graphicData uri="http://schemas.openxmlformats.org/presentationml/2006/ole">
            <p:oleObj spid="_x0000_s620549" name="VISIO" r:id="rId4" imgW="4636800" imgH="27824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576A1A-D10E-4FBC-A741-F94549DBAECA}" type="slidenum">
              <a:rPr lang="en-US"/>
              <a:pPr/>
              <a:t>2</a:t>
            </a:fld>
            <a:endParaRPr lang="en-US"/>
          </a:p>
        </p:txBody>
      </p:sp>
      <p:sp>
        <p:nvSpPr>
          <p:cNvPr id="409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err="1"/>
              <a:t>Memória</a:t>
            </a:r>
            <a:endParaRPr 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2132856"/>
            <a:ext cx="5292080" cy="4525963"/>
          </a:xfrm>
        </p:spPr>
        <p:txBody>
          <a:bodyPr/>
          <a:lstStyle/>
          <a:p>
            <a:r>
              <a:rPr lang="en-US" sz="2800" dirty="0" err="1"/>
              <a:t>Armazena</a:t>
            </a:r>
            <a:r>
              <a:rPr lang="en-US" sz="2800" dirty="0"/>
              <a:t> </a:t>
            </a:r>
            <a:r>
              <a:rPr lang="en-US" sz="2800" dirty="0" err="1"/>
              <a:t>informações</a:t>
            </a:r>
            <a:r>
              <a:rPr lang="en-US" sz="2800" dirty="0"/>
              <a:t> </a:t>
            </a:r>
            <a:r>
              <a:rPr lang="en-US" sz="2800" dirty="0" err="1"/>
              <a:t>utilizadas</a:t>
            </a:r>
            <a:r>
              <a:rPr lang="en-US" sz="2800" dirty="0"/>
              <a:t> </a:t>
            </a:r>
            <a:r>
              <a:rPr lang="en-US" sz="2800" dirty="0" err="1"/>
              <a:t>pela</a:t>
            </a:r>
            <a:r>
              <a:rPr lang="en-US" sz="2800" dirty="0"/>
              <a:t> CPU</a:t>
            </a:r>
          </a:p>
          <a:p>
            <a:pPr lvl="1"/>
            <a:r>
              <a:rPr lang="en-US" sz="2400" dirty="0" err="1"/>
              <a:t>Memória</a:t>
            </a:r>
            <a:r>
              <a:rPr lang="en-US" sz="2400" dirty="0"/>
              <a:t> Principal </a:t>
            </a:r>
            <a:r>
              <a:rPr lang="en-US" sz="2400" dirty="0" err="1"/>
              <a:t>ou</a:t>
            </a:r>
            <a:r>
              <a:rPr lang="en-US" sz="2400" dirty="0"/>
              <a:t> Central</a:t>
            </a:r>
          </a:p>
          <a:p>
            <a:pPr lvl="2"/>
            <a:r>
              <a:rPr lang="en-US" sz="2000" dirty="0" err="1"/>
              <a:t>Rápida</a:t>
            </a:r>
            <a:r>
              <a:rPr lang="en-US" sz="2000" dirty="0"/>
              <a:t>, </a:t>
            </a:r>
            <a:r>
              <a:rPr lang="en-US" sz="2000" dirty="0" err="1"/>
              <a:t>custosa</a:t>
            </a:r>
            <a:r>
              <a:rPr lang="en-US" sz="2000" dirty="0"/>
              <a:t>, </a:t>
            </a:r>
            <a:r>
              <a:rPr lang="en-US" sz="2000" dirty="0" err="1"/>
              <a:t>limitada</a:t>
            </a:r>
            <a:r>
              <a:rPr lang="en-US" sz="2000" dirty="0"/>
              <a:t>, </a:t>
            </a:r>
            <a:r>
              <a:rPr lang="en-US" sz="2000" dirty="0" err="1"/>
              <a:t>temporária</a:t>
            </a:r>
            <a:r>
              <a:rPr lang="en-US" sz="2000" dirty="0"/>
              <a:t> e </a:t>
            </a:r>
            <a:r>
              <a:rPr lang="en-US" sz="2000" dirty="0" err="1"/>
              <a:t>volátil</a:t>
            </a:r>
            <a:endParaRPr lang="en-US" sz="2000" dirty="0"/>
          </a:p>
          <a:p>
            <a:pPr lvl="1"/>
            <a:r>
              <a:rPr lang="en-US" sz="2400" dirty="0" err="1"/>
              <a:t>Memória</a:t>
            </a:r>
            <a:r>
              <a:rPr lang="en-US" sz="2400" dirty="0"/>
              <a:t> </a:t>
            </a:r>
            <a:r>
              <a:rPr lang="en-US" sz="2400" dirty="0" err="1"/>
              <a:t>Auxiliar</a:t>
            </a:r>
            <a:endParaRPr lang="en-US" sz="2400" dirty="0"/>
          </a:p>
          <a:p>
            <a:pPr lvl="2"/>
            <a:r>
              <a:rPr lang="en-US" sz="2000" dirty="0" err="1"/>
              <a:t>Mais</a:t>
            </a:r>
            <a:r>
              <a:rPr lang="en-US" sz="2000" dirty="0"/>
              <a:t> </a:t>
            </a:r>
            <a:r>
              <a:rPr lang="en-US" sz="2000" dirty="0" err="1"/>
              <a:t>lenta</a:t>
            </a:r>
            <a:r>
              <a:rPr lang="en-US" sz="2000" dirty="0"/>
              <a:t>, </a:t>
            </a:r>
            <a:r>
              <a:rPr lang="en-US" sz="2000" dirty="0" err="1"/>
              <a:t>maior</a:t>
            </a:r>
            <a:r>
              <a:rPr lang="en-US" sz="2000" dirty="0"/>
              <a:t> </a:t>
            </a:r>
            <a:r>
              <a:rPr lang="en-US" sz="2000" dirty="0" err="1"/>
              <a:t>capacidade</a:t>
            </a:r>
            <a:r>
              <a:rPr lang="en-US" sz="2000" dirty="0"/>
              <a:t>, </a:t>
            </a:r>
            <a:r>
              <a:rPr lang="en-US" sz="2000" dirty="0" err="1"/>
              <a:t>teoricamente</a:t>
            </a:r>
            <a:r>
              <a:rPr lang="en-US" sz="2000" dirty="0"/>
              <a:t> </a:t>
            </a:r>
            <a:r>
              <a:rPr lang="en-US" sz="2000" dirty="0" err="1"/>
              <a:t>permanente</a:t>
            </a:r>
            <a:r>
              <a:rPr lang="en-US" sz="2000" dirty="0"/>
              <a:t>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volátil</a:t>
            </a:r>
            <a:endParaRPr lang="en-US" sz="2000" dirty="0"/>
          </a:p>
        </p:txBody>
      </p:sp>
      <p:pic>
        <p:nvPicPr>
          <p:cNvPr id="40966" name="Picture 6" descr="302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12160" y="2384884"/>
            <a:ext cx="1016000" cy="1016000"/>
          </a:xfrm>
          <a:noFill/>
          <a:ln/>
        </p:spPr>
      </p:pic>
      <p:pic>
        <p:nvPicPr>
          <p:cNvPr id="40971" name="Picture 11" descr="956[1]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508104" y="3717032"/>
            <a:ext cx="1477963" cy="1477962"/>
          </a:xfrm>
          <a:noFill/>
          <a:ln/>
        </p:spPr>
      </p:pic>
      <p:pic>
        <p:nvPicPr>
          <p:cNvPr id="40974" name="Picture 14" descr="612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304" y="4797152"/>
            <a:ext cx="1439862" cy="1439863"/>
          </a:xfrm>
          <a:prstGeom prst="rect">
            <a:avLst/>
          </a:prstGeom>
          <a:noFill/>
        </p:spPr>
      </p:pic>
      <p:pic>
        <p:nvPicPr>
          <p:cNvPr id="40975" name="Picture 15" descr="eprom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2816932"/>
            <a:ext cx="1152525" cy="1152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-243408"/>
            <a:ext cx="7772400" cy="1143000"/>
          </a:xfrm>
          <a:noFill/>
        </p:spPr>
        <p:txBody>
          <a:bodyPr/>
          <a:lstStyle/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FIGURA 11-6    </a:t>
            </a:r>
            <a:r>
              <a:rPr lang="en-US" sz="1800" dirty="0" smtClean="0">
                <a:solidFill>
                  <a:schemeClr val="tx1"/>
                </a:solidFill>
              </a:rPr>
              <a:t>(a) </a:t>
            </a:r>
            <a:r>
              <a:rPr lang="en-US" sz="1800" dirty="0" err="1" smtClean="0">
                <a:solidFill>
                  <a:schemeClr val="tx1"/>
                </a:solidFill>
              </a:rPr>
              <a:t>Símbolo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uma</a:t>
            </a:r>
            <a:r>
              <a:rPr lang="en-US" sz="1800" dirty="0" smtClean="0">
                <a:solidFill>
                  <a:schemeClr val="tx1"/>
                </a:solidFill>
              </a:rPr>
              <a:t> ROM </a:t>
            </a:r>
            <a:r>
              <a:rPr lang="en-US" sz="1800" dirty="0" err="1" smtClean="0">
                <a:solidFill>
                  <a:schemeClr val="tx1"/>
                </a:solidFill>
              </a:rPr>
              <a:t>típica</a:t>
            </a:r>
            <a:r>
              <a:rPr lang="en-US" sz="1800" dirty="0" smtClean="0">
                <a:solidFill>
                  <a:schemeClr val="tx1"/>
                </a:solidFill>
              </a:rPr>
              <a:t>; (b) </a:t>
            </a:r>
            <a:r>
              <a:rPr lang="en-US" sz="1800" dirty="0" err="1" smtClean="0">
                <a:solidFill>
                  <a:schemeClr val="tx1"/>
                </a:solidFill>
              </a:rPr>
              <a:t>Tabela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mostrando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os</a:t>
            </a:r>
            <a:r>
              <a:rPr lang="en-US" sz="1800" dirty="0" smtClean="0">
                <a:solidFill>
                  <a:schemeClr val="tx1"/>
                </a:solidFill>
              </a:rPr>
              <a:t> dados </a:t>
            </a:r>
            <a:r>
              <a:rPr lang="en-US" sz="1800" dirty="0" err="1" smtClean="0">
                <a:solidFill>
                  <a:schemeClr val="tx1"/>
                </a:solidFill>
              </a:rPr>
              <a:t>binários</a:t>
            </a:r>
            <a:r>
              <a:rPr lang="en-US" sz="1800" dirty="0" smtClean="0">
                <a:solidFill>
                  <a:schemeClr val="tx1"/>
                </a:solidFill>
              </a:rPr>
              <a:t> de </a:t>
            </a:r>
            <a:r>
              <a:rPr lang="en-US" sz="1800" dirty="0" err="1" smtClean="0">
                <a:solidFill>
                  <a:schemeClr val="tx1"/>
                </a:solidFill>
              </a:rPr>
              <a:t>cada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endereço</a:t>
            </a:r>
            <a:r>
              <a:rPr lang="en-US" sz="1800" dirty="0" smtClean="0">
                <a:solidFill>
                  <a:schemeClr val="tx1"/>
                </a:solidFill>
              </a:rPr>
              <a:t>; (c) A </a:t>
            </a:r>
            <a:r>
              <a:rPr lang="en-US" sz="1800" dirty="0" err="1" smtClean="0">
                <a:solidFill>
                  <a:schemeClr val="tx1"/>
                </a:solidFill>
              </a:rPr>
              <a:t>mesma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tabela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em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hexa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en-US" altLang="en-US" sz="1800" dirty="0" smtClean="0">
              <a:solidFill>
                <a:schemeClr val="tx1"/>
              </a:solidFill>
            </a:endParaRPr>
          </a:p>
        </p:txBody>
      </p:sp>
      <p:pic>
        <p:nvPicPr>
          <p:cNvPr id="7173" name="Picture 6" descr="11-0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5100" y="1268760"/>
            <a:ext cx="6825312" cy="5445125"/>
          </a:xfr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612" y="-171400"/>
            <a:ext cx="7772400" cy="1143000"/>
          </a:xfrm>
          <a:noFill/>
        </p:spPr>
        <p:txBody>
          <a:bodyPr/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FIGURA 11-7    </a:t>
            </a:r>
            <a:r>
              <a:rPr lang="en-US" sz="2400" dirty="0" err="1" smtClean="0">
                <a:solidFill>
                  <a:schemeClr val="tx1"/>
                </a:solidFill>
              </a:rPr>
              <a:t>Arquitetura</a:t>
            </a:r>
            <a:r>
              <a:rPr lang="en-US" sz="2400" dirty="0" smtClean="0">
                <a:solidFill>
                  <a:schemeClr val="tx1"/>
                </a:solidFill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</a:rPr>
              <a:t>uma</a:t>
            </a:r>
            <a:r>
              <a:rPr lang="en-US" sz="2400" dirty="0" smtClean="0">
                <a:solidFill>
                  <a:schemeClr val="tx1"/>
                </a:solidFill>
              </a:rPr>
              <a:t> ROM de 16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sz="2400" dirty="0" smtClean="0">
                <a:solidFill>
                  <a:schemeClr val="tx1"/>
                </a:solidFill>
              </a:rPr>
              <a:t> 8.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8197" name="Picture 6" descr="11-07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23628" y="1232756"/>
            <a:ext cx="6241616" cy="5373054"/>
          </a:xfr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Memória MROM</a:t>
            </a:r>
          </a:p>
        </p:txBody>
      </p:sp>
      <p:sp>
        <p:nvSpPr>
          <p:cNvPr id="142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ROM programada por máscara.</a:t>
            </a:r>
          </a:p>
          <a:p>
            <a:pPr lvl="1"/>
            <a:r>
              <a:rPr lang="pt-BR"/>
              <a:t>Escritas pelo fabricante;</a:t>
            </a:r>
          </a:p>
          <a:p>
            <a:pPr lvl="1"/>
            <a:r>
              <a:rPr lang="pt-BR"/>
              <a:t>Uma máscara é usada para especificar as conexões elétricas do chip;</a:t>
            </a:r>
          </a:p>
          <a:p>
            <a:pPr lvl="1"/>
            <a:r>
              <a:rPr lang="pt-BR"/>
              <a:t>Podem ser programadas uma vez.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068" y="-126268"/>
            <a:ext cx="7772400" cy="1143000"/>
          </a:xfrm>
          <a:noFill/>
        </p:spPr>
        <p:txBody>
          <a:bodyPr/>
          <a:lstStyle/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FIGURA 11-9    </a:t>
            </a:r>
            <a:r>
              <a:rPr lang="en-US" sz="1400" dirty="0" err="1" smtClean="0">
                <a:solidFill>
                  <a:schemeClr val="tx1"/>
                </a:solidFill>
              </a:rPr>
              <a:t>Estrutura</a:t>
            </a:r>
            <a:r>
              <a:rPr lang="en-US" sz="1400" dirty="0" smtClean="0">
                <a:solidFill>
                  <a:schemeClr val="tx1"/>
                </a:solidFill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</a:rPr>
              <a:t>uma</a:t>
            </a:r>
            <a:r>
              <a:rPr lang="en-US" sz="1400" dirty="0" smtClean="0">
                <a:solidFill>
                  <a:schemeClr val="tx1"/>
                </a:solidFill>
              </a:rPr>
              <a:t> MROM MOS </a:t>
            </a:r>
            <a:r>
              <a:rPr lang="en-US" sz="1400" dirty="0" err="1" smtClean="0">
                <a:solidFill>
                  <a:schemeClr val="tx1"/>
                </a:solidFill>
              </a:rPr>
              <a:t>mostra</a:t>
            </a:r>
            <a:r>
              <a:rPr lang="en-US" sz="1400" dirty="0" smtClean="0">
                <a:solidFill>
                  <a:schemeClr val="tx1"/>
                </a:solidFill>
              </a:rPr>
              <a:t> o </a:t>
            </a:r>
            <a:r>
              <a:rPr lang="en-US" sz="1400" dirty="0" err="1" smtClean="0">
                <a:solidFill>
                  <a:schemeClr val="tx1"/>
                </a:solidFill>
              </a:rPr>
              <a:t>uso</a:t>
            </a:r>
            <a:r>
              <a:rPr lang="en-US" sz="1400" dirty="0" smtClean="0">
                <a:solidFill>
                  <a:schemeClr val="tx1"/>
                </a:solidFill>
              </a:rPr>
              <a:t> de um MOSFET </a:t>
            </a:r>
            <a:r>
              <a:rPr lang="en-US" sz="1400" dirty="0" err="1" smtClean="0">
                <a:solidFill>
                  <a:schemeClr val="tx1"/>
                </a:solidFill>
              </a:rPr>
              <a:t>para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cada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célula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memória</a:t>
            </a:r>
            <a:r>
              <a:rPr lang="en-US" sz="1400" dirty="0" smtClean="0">
                <a:solidFill>
                  <a:schemeClr val="tx1"/>
                </a:solidFill>
              </a:rPr>
              <a:t>. </a:t>
            </a:r>
            <a:r>
              <a:rPr lang="en-US" sz="1400" dirty="0" err="1" smtClean="0">
                <a:solidFill>
                  <a:schemeClr val="tx1"/>
                </a:solidFill>
              </a:rPr>
              <a:t>Uma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conexão</a:t>
            </a:r>
            <a:r>
              <a:rPr lang="en-US" sz="1400" dirty="0" smtClean="0">
                <a:solidFill>
                  <a:schemeClr val="tx1"/>
                </a:solidFill>
              </a:rPr>
              <a:t> de </a:t>
            </a:r>
            <a:r>
              <a:rPr lang="en-US" sz="1400" dirty="0" err="1" smtClean="0">
                <a:solidFill>
                  <a:schemeClr val="tx1"/>
                </a:solidFill>
              </a:rPr>
              <a:t>fonte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aberta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armazena</a:t>
            </a:r>
            <a:r>
              <a:rPr lang="en-US" sz="1400" dirty="0" smtClean="0">
                <a:solidFill>
                  <a:schemeClr val="tx1"/>
                </a:solidFill>
              </a:rPr>
              <a:t> um “0”; </a:t>
            </a:r>
            <a:r>
              <a:rPr lang="en-US" sz="1400" dirty="0" err="1" smtClean="0">
                <a:solidFill>
                  <a:schemeClr val="tx1"/>
                </a:solidFill>
              </a:rPr>
              <a:t>uma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conexão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fechada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400" dirty="0" err="1" smtClean="0">
                <a:solidFill>
                  <a:schemeClr val="tx1"/>
                </a:solidFill>
              </a:rPr>
              <a:t>armazena</a:t>
            </a:r>
            <a:r>
              <a:rPr lang="en-US" sz="1400" dirty="0" smtClean="0">
                <a:solidFill>
                  <a:schemeClr val="tx1"/>
                </a:solidFill>
              </a:rPr>
              <a:t> “1”.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10245" name="Picture 6" descr="11-0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76450" y="1341438"/>
            <a:ext cx="4989513" cy="4114800"/>
          </a:xfrm>
          <a:noFill/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328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1619" y="1592796"/>
            <a:ext cx="6914469" cy="16201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6328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1700" y="3211227"/>
            <a:ext cx="6342025" cy="302608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46BCB-C0BF-4580-84FD-A23035917DD0}" type="slidenum">
              <a:rPr lang="en-GB"/>
              <a:pPr/>
              <a:t>25</a:t>
            </a:fld>
            <a:endParaRPr lang="en-GB"/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Memórias ROM</a:t>
            </a:r>
            <a:endParaRPr lang="en-US" dirty="0"/>
          </a:p>
        </p:txBody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4876800"/>
          </a:xfrm>
        </p:spPr>
        <p:txBody>
          <a:bodyPr/>
          <a:lstStyle/>
          <a:p>
            <a:r>
              <a:rPr lang="pt-PT" sz="2800" dirty="0"/>
              <a:t>PROM </a:t>
            </a:r>
            <a:r>
              <a:rPr lang="pt-PT" dirty="0"/>
              <a:t/>
            </a:r>
            <a:br>
              <a:rPr lang="pt-PT" dirty="0"/>
            </a:br>
            <a:r>
              <a:rPr lang="en-GB" sz="2400" i="1" dirty="0"/>
              <a:t>Programmable read-only memory</a:t>
            </a:r>
            <a:endParaRPr lang="pt-PT" sz="2400" dirty="0"/>
          </a:p>
          <a:p>
            <a:pPr lvl="1"/>
            <a:r>
              <a:rPr lang="pt-PT" sz="2000" dirty="0"/>
              <a:t>Permite </a:t>
            </a:r>
            <a:r>
              <a:rPr lang="pt-PT" sz="2000" dirty="0">
                <a:solidFill>
                  <a:schemeClr val="folHlink"/>
                </a:solidFill>
              </a:rPr>
              <a:t>uma única programação</a:t>
            </a:r>
          </a:p>
          <a:p>
            <a:pPr lvl="2"/>
            <a:r>
              <a:rPr lang="pt-PT" sz="1800" dirty="0"/>
              <a:t>Permite que o utilizador especifique o conteúdo da ROM</a:t>
            </a:r>
            <a:endParaRPr lang="pt-PT" sz="1800" dirty="0">
              <a:solidFill>
                <a:schemeClr val="tx2"/>
              </a:solidFill>
            </a:endParaRPr>
          </a:p>
          <a:p>
            <a:pPr lvl="2"/>
            <a:r>
              <a:rPr lang="pt-PT" sz="1800" dirty="0"/>
              <a:t>Pouca flexibilidade – uma única programação</a:t>
            </a:r>
          </a:p>
          <a:p>
            <a:pPr lvl="1"/>
            <a:endParaRPr lang="pt-PT" sz="2000" dirty="0"/>
          </a:p>
          <a:p>
            <a:pPr lvl="1"/>
            <a:r>
              <a:rPr lang="pt-PT" sz="2000" dirty="0"/>
              <a:t>A programação é geralmente feita através </a:t>
            </a:r>
            <a:r>
              <a:rPr lang="pt-PT" sz="2000" dirty="0" smtClean="0"/>
              <a:t>do rompimento de </a:t>
            </a:r>
            <a:r>
              <a:rPr lang="pt-PT" sz="2000" dirty="0"/>
              <a:t>fusíveis nas ligações entre as linhas de endereços descodificados e as linhas de saída</a:t>
            </a:r>
          </a:p>
          <a:p>
            <a:pPr lvl="2"/>
            <a:r>
              <a:rPr lang="pt-PT" sz="1800" dirty="0"/>
              <a:t>Uma vez rebentados os fusíveis, as ligações são quebradas permanentemente</a:t>
            </a:r>
          </a:p>
          <a:p>
            <a:pPr lvl="1">
              <a:buFont typeface="Wingdings" pitchFamily="2" charset="2"/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Aplicações das ROM’s</a:t>
            </a:r>
            <a:endParaRPr lang="pt-BR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PT" sz="2100" dirty="0"/>
              <a:t>Firmware: armazenamento dos microprogramas de computador.</a:t>
            </a:r>
          </a:p>
          <a:p>
            <a:pPr>
              <a:lnSpc>
                <a:spcPct val="90000"/>
              </a:lnSpc>
            </a:pPr>
            <a:r>
              <a:rPr lang="pt-PT" sz="2100" dirty="0"/>
              <a:t>Boot: programas que são executados após o computador ter sido ligado: inicialização do sistema, que transfere o sistema operacional armazenado em memória de massa para a memória principal.</a:t>
            </a:r>
          </a:p>
          <a:p>
            <a:pPr>
              <a:lnSpc>
                <a:spcPct val="90000"/>
              </a:lnSpc>
            </a:pPr>
            <a:r>
              <a:rPr lang="pt-PT" sz="2100" dirty="0"/>
              <a:t>Conversores de dados: recebe um dado expresso em um tipo de código e produz uma saída em um outro tipo de código.</a:t>
            </a:r>
          </a:p>
          <a:p>
            <a:pPr>
              <a:lnSpc>
                <a:spcPct val="90000"/>
              </a:lnSpc>
            </a:pPr>
            <a:r>
              <a:rPr lang="pt-PT" sz="2100" dirty="0"/>
              <a:t>Geradores de caracteres: armazena os códigos dos  caracteres em um endereço que corresponde ao código ASCII do caractere.</a:t>
            </a:r>
            <a:endParaRPr lang="pt-BR" sz="21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35F9C-352D-4C34-A5F1-B1AB3E5AB175}" type="slidenum">
              <a:rPr lang="en-GB"/>
              <a:pPr/>
              <a:t>27</a:t>
            </a:fld>
            <a:endParaRPr lang="en-GB"/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ROM</a:t>
            </a:r>
            <a:endParaRPr lang="en-US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/>
              <a:t>EPROM</a:t>
            </a:r>
            <a:br>
              <a:rPr lang="pt-PT" sz="2800" dirty="0"/>
            </a:br>
            <a:r>
              <a:rPr lang="en-GB" sz="2400" i="1" dirty="0"/>
              <a:t>Erasable programmable read-only memory</a:t>
            </a:r>
            <a:endParaRPr lang="pt-PT" sz="2400" dirty="0"/>
          </a:p>
          <a:p>
            <a:pPr lvl="1"/>
            <a:r>
              <a:rPr lang="pt-PT" sz="2000" dirty="0"/>
              <a:t>Permite </a:t>
            </a:r>
            <a:r>
              <a:rPr lang="pt-PT" sz="2000" dirty="0">
                <a:solidFill>
                  <a:schemeClr val="tx2"/>
                </a:solidFill>
              </a:rPr>
              <a:t>múltiplas programações</a:t>
            </a:r>
            <a:endParaRPr lang="pt-PT" sz="2000" dirty="0"/>
          </a:p>
          <a:p>
            <a:pPr lvl="1"/>
            <a:r>
              <a:rPr lang="pt-PT" sz="2000" dirty="0"/>
              <a:t>A reprogramação é feita através de impulsos </a:t>
            </a:r>
            <a:r>
              <a:rPr lang="pt-PT" sz="2000" dirty="0" smtClean="0"/>
              <a:t>elétricos</a:t>
            </a:r>
            <a:endParaRPr lang="pt-PT" sz="2000" dirty="0"/>
          </a:p>
          <a:p>
            <a:pPr lvl="1"/>
            <a:r>
              <a:rPr lang="pt-PT" sz="2000" dirty="0"/>
              <a:t>Para apagar o conteúdo armazenado, a EPROM tem que ser submetida a radiação ultra-violeta.</a:t>
            </a:r>
          </a:p>
          <a:p>
            <a:pPr lvl="1"/>
            <a:r>
              <a:rPr lang="pt-PT" sz="2000" dirty="0"/>
              <a:t>Custo mais elevado que uma ROM, mas maior flexibilidade</a:t>
            </a:r>
          </a:p>
          <a:p>
            <a:pPr lvl="1"/>
            <a:r>
              <a:rPr lang="pt-PT" sz="2000" dirty="0"/>
              <a:t>Pouco usadas, uma vez que </a:t>
            </a:r>
            <a:r>
              <a:rPr lang="pt-PT" sz="2000" dirty="0" smtClean="0"/>
              <a:t>atualmente </a:t>
            </a:r>
            <a:r>
              <a:rPr lang="pt-PT" sz="2000" dirty="0"/>
              <a:t>há alternativas melhores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90D86-8F1B-4247-98E1-3460EE929CE0}" type="slidenum">
              <a:rPr lang="en-GB"/>
              <a:pPr/>
              <a:t>28</a:t>
            </a:fld>
            <a:endParaRPr lang="en-GB"/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ROM</a:t>
            </a:r>
            <a:endParaRPr lang="en-US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/>
              <a:t>EEPROM</a:t>
            </a:r>
            <a:r>
              <a:rPr lang="pt-PT" dirty="0"/>
              <a:t/>
            </a:r>
            <a:br>
              <a:rPr lang="pt-PT" dirty="0"/>
            </a:br>
            <a:r>
              <a:rPr lang="en-GB" sz="2400" i="1" dirty="0"/>
              <a:t>Electrically erasable programmable read-only memory</a:t>
            </a:r>
            <a:endParaRPr lang="pt-PT" sz="2400" dirty="0"/>
          </a:p>
          <a:p>
            <a:pPr lvl="1"/>
            <a:r>
              <a:rPr lang="pt-PT" sz="2000" dirty="0"/>
              <a:t>Utilização idêntica à EPROM, mas consegue-se apagar o conteúdo através de impulsos </a:t>
            </a:r>
            <a:r>
              <a:rPr lang="pt-PT" sz="2000" dirty="0" smtClean="0"/>
              <a:t>elétricos</a:t>
            </a:r>
            <a:endParaRPr lang="pt-PT" sz="2000" dirty="0"/>
          </a:p>
          <a:p>
            <a:pPr lvl="1"/>
            <a:r>
              <a:rPr lang="pt-PT" sz="2000" dirty="0"/>
              <a:t>Maior flexibilidade por reunir as funcionalidade de uma RAM e uma ROM simultaneamente</a:t>
            </a:r>
          </a:p>
          <a:p>
            <a:pPr lvl="1"/>
            <a:r>
              <a:rPr lang="pt-PT" sz="2000" dirty="0"/>
              <a:t>Comparando com uma RAM:</a:t>
            </a:r>
          </a:p>
          <a:p>
            <a:pPr lvl="2"/>
            <a:r>
              <a:rPr lang="pt-PT" sz="1800" dirty="0"/>
              <a:t>Operações de escrita muito mais lentas (devido às operações de apagar e reprogramar)</a:t>
            </a:r>
          </a:p>
          <a:p>
            <a:pPr lvl="2"/>
            <a:r>
              <a:rPr lang="pt-PT" sz="1800" dirty="0"/>
              <a:t>As operações de leitura podem ser da mesma ordem de grandeza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Memória EEPROM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PROM apagável eletricamente:</a:t>
            </a:r>
          </a:p>
          <a:p>
            <a:pPr lvl="1"/>
            <a:r>
              <a:rPr lang="pt-BR"/>
              <a:t>Programada e apagada eletricamente;</a:t>
            </a:r>
          </a:p>
          <a:p>
            <a:pPr lvl="1"/>
            <a:r>
              <a:rPr lang="pt-BR"/>
              <a:t>É possível o apagamento e reprogramação de palavras individuais;</a:t>
            </a:r>
          </a:p>
          <a:p>
            <a:pPr lvl="1"/>
            <a:r>
              <a:rPr lang="pt-BR"/>
              <a:t>Não há a necessário removê-la do circuito;</a:t>
            </a:r>
          </a:p>
          <a:p>
            <a:pPr lvl="1"/>
            <a:r>
              <a:rPr lang="pt-BR"/>
              <a:t>Apagamento e a reprogramação são efetuadas por controle da UCP.</a:t>
            </a:r>
          </a:p>
          <a:p>
            <a:pPr lvl="1"/>
            <a:r>
              <a:rPr lang="pt-BR"/>
              <a:t>Apagamento e programação rápidos.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3AB8A-F496-499A-988F-482C10821B63}" type="slidenum">
              <a:rPr lang="en-GB"/>
              <a:pPr/>
              <a:t>3</a:t>
            </a:fld>
            <a:endParaRPr lang="en-GB"/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Tipos de Memórias</a:t>
            </a:r>
            <a:endParaRPr lang="en-US"/>
          </a:p>
        </p:txBody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269288" cy="5149850"/>
          </a:xfrm>
        </p:spPr>
        <p:txBody>
          <a:bodyPr/>
          <a:lstStyle/>
          <a:p>
            <a:r>
              <a:rPr lang="pt-PT" sz="2400" dirty="0"/>
              <a:t>Memórias do tipo RAM </a:t>
            </a:r>
            <a:r>
              <a:rPr lang="en-GB" sz="2400" i="1" dirty="0"/>
              <a:t>Random-access memory</a:t>
            </a:r>
            <a:endParaRPr lang="pt-PT" sz="2400" dirty="0"/>
          </a:p>
          <a:p>
            <a:pPr lvl="1"/>
            <a:r>
              <a:rPr lang="pt-PT" sz="2000" b="1" dirty="0">
                <a:solidFill>
                  <a:schemeClr val="tx2"/>
                </a:solidFill>
              </a:rPr>
              <a:t>Voláteis</a:t>
            </a:r>
            <a:r>
              <a:rPr lang="pt-PT" sz="2000" dirty="0"/>
              <a:t> – a informação perde-se quando se deixa de fornecer energia eléctrica</a:t>
            </a:r>
          </a:p>
          <a:p>
            <a:pPr lvl="1"/>
            <a:r>
              <a:rPr lang="pt-PT" sz="2000" dirty="0"/>
              <a:t>Utilizadas para leitura e escrita da informação</a:t>
            </a:r>
          </a:p>
          <a:p>
            <a:endParaRPr lang="pt-PT" sz="2400" dirty="0"/>
          </a:p>
          <a:p>
            <a:r>
              <a:rPr lang="pt-PT" sz="2400" dirty="0"/>
              <a:t>Memórias do tipo ROM </a:t>
            </a:r>
            <a:r>
              <a:rPr lang="en-GB" sz="2400" i="1" dirty="0"/>
              <a:t>Read-only memory</a:t>
            </a:r>
            <a:endParaRPr lang="pt-PT" sz="2400" dirty="0"/>
          </a:p>
          <a:p>
            <a:pPr lvl="1"/>
            <a:r>
              <a:rPr lang="pt-PT" sz="2000" b="1" dirty="0">
                <a:solidFill>
                  <a:schemeClr val="tx2"/>
                </a:solidFill>
              </a:rPr>
              <a:t>Não-voláteis</a:t>
            </a:r>
            <a:r>
              <a:rPr lang="pt-PT" sz="2000" dirty="0"/>
              <a:t> – a informação continua armazenada quando se deixa de fornecer energia eléctrica</a:t>
            </a:r>
          </a:p>
          <a:p>
            <a:pPr lvl="1"/>
            <a:r>
              <a:rPr lang="pt-PT" sz="2000" dirty="0"/>
              <a:t>Inicialmente utilizadas apenas para leitura da informação guardada</a:t>
            </a:r>
          </a:p>
          <a:p>
            <a:pPr lvl="2"/>
            <a:r>
              <a:rPr lang="pt-PT" sz="1800" dirty="0" smtClean="0"/>
              <a:t>Atualmente </a:t>
            </a:r>
            <a:r>
              <a:rPr lang="pt-PT" sz="1800" dirty="0"/>
              <a:t>existem memórias derivadas da ROM que são programáveis, algumas delas utilizadas tanto para leitura como para escrita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06E1-AA2E-4FD4-AA0C-4B3895C30385}" type="slidenum">
              <a:rPr lang="en-GB"/>
              <a:pPr/>
              <a:t>30</a:t>
            </a:fld>
            <a:endParaRPr lang="en-GB"/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ROM</a:t>
            </a:r>
            <a:endParaRPr lang="en-US"/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PT" sz="2800" dirty="0"/>
              <a:t>FLASH EEPROM</a:t>
            </a:r>
          </a:p>
          <a:p>
            <a:pPr lvl="1">
              <a:spcBef>
                <a:spcPct val="40000"/>
              </a:spcBef>
            </a:pPr>
            <a:r>
              <a:rPr lang="pt-PT" sz="2000" dirty="0"/>
              <a:t>Variantes de memórias EEPROM, habitualmente utilizadas em </a:t>
            </a:r>
            <a:r>
              <a:rPr lang="pt-PT" sz="2000" dirty="0" smtClean="0"/>
              <a:t>eletronica </a:t>
            </a:r>
            <a:r>
              <a:rPr lang="pt-PT" sz="2000" dirty="0"/>
              <a:t>de consumo</a:t>
            </a:r>
          </a:p>
          <a:p>
            <a:pPr lvl="2">
              <a:spcBef>
                <a:spcPct val="40000"/>
              </a:spcBef>
            </a:pPr>
            <a:r>
              <a:rPr lang="pt-PT" sz="1800" dirty="0"/>
              <a:t>Exemplos: cartões de memória e </a:t>
            </a:r>
            <a:r>
              <a:rPr lang="pt-PT" sz="1800" dirty="0" smtClean="0"/>
              <a:t>pen-drive</a:t>
            </a:r>
            <a:endParaRPr lang="pt-PT" sz="1800" dirty="0"/>
          </a:p>
          <a:p>
            <a:pPr lvl="1">
              <a:spcBef>
                <a:spcPct val="40000"/>
              </a:spcBef>
            </a:pPr>
            <a:r>
              <a:rPr lang="pt-PT" sz="2000" dirty="0"/>
              <a:t>Incluem toda a lógica necessária para reprogramação, e esta é muito mais rápida do que numa EEPROM convencional</a:t>
            </a:r>
          </a:p>
          <a:p>
            <a:pPr lvl="2">
              <a:spcBef>
                <a:spcPct val="40000"/>
              </a:spcBef>
            </a:pPr>
            <a:r>
              <a:rPr lang="pt-PT" sz="1800" dirty="0"/>
              <a:t>No entanto, as operações de escrita continuam a ser muito mais lentas do que as de leitura</a:t>
            </a:r>
          </a:p>
          <a:p>
            <a:pPr lvl="1">
              <a:spcBef>
                <a:spcPct val="40000"/>
              </a:spcBef>
            </a:pPr>
            <a:r>
              <a:rPr lang="pt-PT" sz="2000" dirty="0"/>
              <a:t>O tempo de vida dos dados armazenados é superior a 10 anos, e pode ser reprogramada milhões de vezes</a:t>
            </a:r>
          </a:p>
          <a:p>
            <a:pPr lvl="2">
              <a:spcBef>
                <a:spcPct val="40000"/>
              </a:spcBef>
            </a:pPr>
            <a:r>
              <a:rPr lang="pt-PT" sz="1800" dirty="0"/>
              <a:t>O que é suficiente para as aplicações a que se destinam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6610C-F395-49AD-B08A-24986B28F5E1}" type="slidenum">
              <a:rPr lang="en-US"/>
              <a:pPr/>
              <a:t>31</a:t>
            </a:fld>
            <a:endParaRPr lang="en-US"/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Representação</a:t>
            </a:r>
            <a:r>
              <a:rPr lang="en-US" sz="2800" dirty="0"/>
              <a:t> de Dados</a:t>
            </a:r>
            <a:br>
              <a:rPr lang="en-US" sz="2800" dirty="0"/>
            </a:b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Memória</a:t>
            </a:r>
            <a:endParaRPr lang="en-US" sz="2800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err="1"/>
              <a:t>Unidades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Principal e </a:t>
            </a:r>
            <a:r>
              <a:rPr lang="en-US" dirty="0" err="1"/>
              <a:t>Auxiliar</a:t>
            </a:r>
            <a:endParaRPr lang="en-US" dirty="0"/>
          </a:p>
          <a:p>
            <a:pPr lvl="1"/>
            <a:r>
              <a:rPr lang="en-US" dirty="0"/>
              <a:t>BIT (Binary </a:t>
            </a:r>
            <a:r>
              <a:rPr lang="en-US" dirty="0" err="1"/>
              <a:t>digiT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BYTE	 </a:t>
            </a:r>
            <a:r>
              <a:rPr lang="en-US" dirty="0"/>
              <a:t>– 8 bits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lvl="1"/>
            <a:r>
              <a:rPr lang="en-US" dirty="0"/>
              <a:t>K, KB – </a:t>
            </a:r>
            <a:r>
              <a:rPr lang="en-US" dirty="0" err="1"/>
              <a:t>Quilobyte</a:t>
            </a:r>
            <a:endParaRPr lang="en-US" dirty="0"/>
          </a:p>
          <a:p>
            <a:pPr lvl="2"/>
            <a:r>
              <a:rPr lang="en-US" dirty="0"/>
              <a:t>Mil</a:t>
            </a:r>
          </a:p>
          <a:p>
            <a:pPr lvl="2"/>
            <a:r>
              <a:rPr lang="en-US" dirty="0"/>
              <a:t>1024 (2</a:t>
            </a:r>
            <a:r>
              <a:rPr lang="en-US" baseline="30000" dirty="0"/>
              <a:t>10 </a:t>
            </a:r>
            <a:r>
              <a:rPr lang="en-US" dirty="0"/>
              <a:t>bytes</a:t>
            </a:r>
            <a:r>
              <a:rPr lang="en-US" dirty="0">
                <a:effectLst/>
              </a:rPr>
              <a:t>)</a:t>
            </a:r>
          </a:p>
          <a:p>
            <a:pPr lvl="1"/>
            <a:r>
              <a:rPr lang="en-US" dirty="0"/>
              <a:t>M, MB – Megabyte</a:t>
            </a:r>
          </a:p>
          <a:p>
            <a:pPr lvl="2"/>
            <a:r>
              <a:rPr lang="en-US" dirty="0" err="1"/>
              <a:t>Milhão</a:t>
            </a:r>
            <a:endParaRPr lang="en-US" dirty="0"/>
          </a:p>
          <a:p>
            <a:pPr lvl="2"/>
            <a:r>
              <a:rPr lang="en-US" dirty="0"/>
              <a:t>1.048.576 (2</a:t>
            </a:r>
            <a:r>
              <a:rPr lang="en-US" baseline="30000" dirty="0"/>
              <a:t>20 </a:t>
            </a:r>
            <a:r>
              <a:rPr lang="en-US" dirty="0"/>
              <a:t>bytes)</a:t>
            </a:r>
          </a:p>
          <a:p>
            <a:pPr lvl="1"/>
            <a:r>
              <a:rPr lang="en-US" dirty="0"/>
              <a:t>G, GB – Gigabyte</a:t>
            </a:r>
          </a:p>
          <a:p>
            <a:pPr lvl="2"/>
            <a:r>
              <a:rPr lang="en-US" dirty="0" err="1"/>
              <a:t>Bilhão</a:t>
            </a:r>
            <a:endParaRPr lang="en-US" dirty="0"/>
          </a:p>
          <a:p>
            <a:pPr lvl="2"/>
            <a:r>
              <a:rPr lang="en-US" dirty="0"/>
              <a:t>1.073.741.824 (2</a:t>
            </a:r>
            <a:r>
              <a:rPr lang="en-US" baseline="30000" dirty="0"/>
              <a:t>30 </a:t>
            </a:r>
            <a:r>
              <a:rPr lang="en-US" dirty="0"/>
              <a:t>bytes)</a:t>
            </a:r>
          </a:p>
          <a:p>
            <a:pPr lvl="1"/>
            <a:r>
              <a:rPr lang="en-US" dirty="0"/>
              <a:t>T, TB – Terabyte</a:t>
            </a:r>
          </a:p>
          <a:p>
            <a:pPr lvl="2"/>
            <a:r>
              <a:rPr lang="en-US" dirty="0" err="1" smtClean="0"/>
              <a:t>Trilhão</a:t>
            </a:r>
            <a:r>
              <a:rPr lang="en-US" dirty="0" smtClean="0"/>
              <a:t>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3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Pirâmide Hierárquica</a:t>
            </a:r>
          </a:p>
        </p:txBody>
      </p:sp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3962400" y="2057400"/>
            <a:ext cx="914400" cy="914400"/>
          </a:xfrm>
          <a:prstGeom prst="triangle">
            <a:avLst>
              <a:gd name="adj" fmla="val 50000"/>
            </a:avLst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 rot="-10800000">
            <a:off x="3505200" y="2971800"/>
            <a:ext cx="1828800" cy="9144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 rot="-10800000">
            <a:off x="3048000" y="3886200"/>
            <a:ext cx="2743200" cy="838200"/>
          </a:xfrm>
          <a:custGeom>
            <a:avLst/>
            <a:gdLst>
              <a:gd name="G0" fmla="+- 3611 0 0"/>
              <a:gd name="G1" fmla="+- 21600 0 3611"/>
              <a:gd name="G2" fmla="*/ 3611 1 2"/>
              <a:gd name="G3" fmla="+- 21600 0 G2"/>
              <a:gd name="G4" fmla="+/ 3611 21600 2"/>
              <a:gd name="G5" fmla="+/ G1 0 2"/>
              <a:gd name="G6" fmla="*/ 21600 21600 3611"/>
              <a:gd name="G7" fmla="*/ G6 1 2"/>
              <a:gd name="G8" fmla="+- 21600 0 G7"/>
              <a:gd name="G9" fmla="*/ 21600 1 2"/>
              <a:gd name="G10" fmla="+- 3611 0 G9"/>
              <a:gd name="G11" fmla="?: G10 G8 0"/>
              <a:gd name="G12" fmla="?: G10 G7 21600"/>
              <a:gd name="T0" fmla="*/ 19794 w 21600"/>
              <a:gd name="T1" fmla="*/ 10800 h 21600"/>
              <a:gd name="T2" fmla="*/ 10800 w 21600"/>
              <a:gd name="T3" fmla="*/ 21600 h 21600"/>
              <a:gd name="T4" fmla="*/ 1806 w 21600"/>
              <a:gd name="T5" fmla="*/ 10800 h 21600"/>
              <a:gd name="T6" fmla="*/ 10800 w 21600"/>
              <a:gd name="T7" fmla="*/ 0 h 21600"/>
              <a:gd name="T8" fmla="*/ 3606 w 21600"/>
              <a:gd name="T9" fmla="*/ 3606 h 21600"/>
              <a:gd name="T10" fmla="*/ 17994 w 21600"/>
              <a:gd name="T11" fmla="*/ 1799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11" y="21600"/>
                </a:lnTo>
                <a:lnTo>
                  <a:pt x="17989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 rot="-10800000">
            <a:off x="2590800" y="4724400"/>
            <a:ext cx="3657600" cy="990600"/>
          </a:xfrm>
          <a:custGeom>
            <a:avLst/>
            <a:gdLst>
              <a:gd name="G0" fmla="+- 2862 0 0"/>
              <a:gd name="G1" fmla="+- 21600 0 2862"/>
              <a:gd name="G2" fmla="*/ 2862 1 2"/>
              <a:gd name="G3" fmla="+- 21600 0 G2"/>
              <a:gd name="G4" fmla="+/ 2862 21600 2"/>
              <a:gd name="G5" fmla="+/ G1 0 2"/>
              <a:gd name="G6" fmla="*/ 21600 21600 2862"/>
              <a:gd name="G7" fmla="*/ G6 1 2"/>
              <a:gd name="G8" fmla="+- 21600 0 G7"/>
              <a:gd name="G9" fmla="*/ 21600 1 2"/>
              <a:gd name="G10" fmla="+- 2862 0 G9"/>
              <a:gd name="G11" fmla="?: G10 G8 0"/>
              <a:gd name="G12" fmla="?: G10 G7 21600"/>
              <a:gd name="T0" fmla="*/ 20169 w 21600"/>
              <a:gd name="T1" fmla="*/ 10800 h 21600"/>
              <a:gd name="T2" fmla="*/ 10800 w 21600"/>
              <a:gd name="T3" fmla="*/ 21600 h 21600"/>
              <a:gd name="T4" fmla="*/ 1431 w 21600"/>
              <a:gd name="T5" fmla="*/ 10800 h 21600"/>
              <a:gd name="T6" fmla="*/ 10800 w 21600"/>
              <a:gd name="T7" fmla="*/ 0 h 21600"/>
              <a:gd name="T8" fmla="*/ 3231 w 21600"/>
              <a:gd name="T9" fmla="*/ 3231 h 21600"/>
              <a:gd name="T10" fmla="*/ 18369 w 21600"/>
              <a:gd name="T11" fmla="*/ 1836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862" y="21600"/>
                </a:lnTo>
                <a:lnTo>
                  <a:pt x="18738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7924800" y="2349500"/>
            <a:ext cx="31750" cy="336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6588125" y="2349500"/>
            <a:ext cx="41275" cy="3365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4876800" y="5791200"/>
            <a:ext cx="4130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2400" b="1">
                <a:solidFill>
                  <a:srgbClr val="CC3300"/>
                </a:solidFill>
                <a:latin typeface="Times New Roman" pitchFamily="18" charset="0"/>
              </a:rPr>
              <a:t>Tempo de Acesso, Capacidade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921375" y="1892300"/>
            <a:ext cx="253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pt-BR" sz="2400" b="1">
                <a:solidFill>
                  <a:srgbClr val="CC3300"/>
                </a:solidFill>
                <a:latin typeface="Times New Roman" pitchFamily="18" charset="0"/>
              </a:rPr>
              <a:t>Custo, Velocidade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2233613" y="2341563"/>
            <a:ext cx="17621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Registradores</a:t>
            </a: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1692275" y="3206750"/>
            <a:ext cx="19478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Memória Cache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971550" y="4070350"/>
            <a:ext cx="221932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Memória Principal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17525" y="5013325"/>
            <a:ext cx="2109788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pt-BR"/>
              <a:t>Memória Auxiliar</a:t>
            </a:r>
          </a:p>
        </p:txBody>
      </p:sp>
      <p:sp>
        <p:nvSpPr>
          <p:cNvPr id="15" name="Espaço Reservado para Número de Slid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 animBg="1"/>
      <p:bldP spid="30733" grpId="0" animBg="1"/>
      <p:bldP spid="30734" grpId="0" autoUpdateAnimBg="0"/>
      <p:bldP spid="3073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Registradores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500"/>
              <a:t>Em seguida a este armazenamento da instrução, o processador deverá buscar dados da memória para serem manipulados pela ULA. Esses dados são armazenados em pequenas unidades de memória, denominadas registradores.</a:t>
            </a:r>
          </a:p>
          <a:p>
            <a:pPr>
              <a:lnSpc>
                <a:spcPct val="80000"/>
              </a:lnSpc>
            </a:pPr>
            <a:r>
              <a:rPr lang="pt-BR" sz="2500"/>
              <a:t>O registrador é, portanto, o elemento superior da pirâmide de memória, por possuir a maior velocidade de transferência dentro do sistema (menor tempo de acesso), menor capacidade de armazenamento e maior custo.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Memória Auxiliar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Esta memória, denominada também de memória secundária ou memória de massa, tem por objetivo garantir um armazenamento mais permanente a toda a estrutura de dados e programas do usuário, razão por que deve naturalmente possuir maior capacidade que a memória principal.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2AB85E-351B-45EC-9CF9-321427BC799B}" type="slidenum">
              <a:rPr lang="en-US"/>
              <a:pPr/>
              <a:t>35</a:t>
            </a:fld>
            <a:endParaRPr lang="en-US"/>
          </a:p>
        </p:txBody>
      </p:sp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Memória Auxiliar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Em relação à memória principal</a:t>
            </a:r>
          </a:p>
          <a:p>
            <a:pPr lvl="1"/>
            <a:r>
              <a:rPr lang="pt-BR"/>
              <a:t>Mais lenta</a:t>
            </a:r>
          </a:p>
          <a:p>
            <a:pPr lvl="1"/>
            <a:r>
              <a:rPr lang="pt-BR"/>
              <a:t>Custo menor</a:t>
            </a:r>
          </a:p>
          <a:p>
            <a:pPr lvl="1"/>
            <a:r>
              <a:rPr lang="pt-BR"/>
              <a:t>Não volátil</a:t>
            </a:r>
          </a:p>
          <a:p>
            <a:pPr lvl="1"/>
            <a:r>
              <a:rPr lang="pt-BR"/>
              <a:t>Maior capacidade</a:t>
            </a:r>
          </a:p>
          <a:p>
            <a:r>
              <a:rPr lang="pt-BR"/>
              <a:t>Acesso Seqüencial ou Aleatório</a:t>
            </a:r>
          </a:p>
          <a:p>
            <a:r>
              <a:rPr lang="pt-BR"/>
              <a:t>Armazenamento de informações e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CA264-F32D-47AC-86A4-54E60B479C40}" type="slidenum">
              <a:rPr lang="en-US"/>
              <a:pPr/>
              <a:t>36</a:t>
            </a:fld>
            <a:endParaRPr lang="en-US"/>
          </a:p>
        </p:txBody>
      </p:sp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Memória Auxiliar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Auxiliar</a:t>
            </a:r>
            <a:endParaRPr lang="en-US" dirty="0"/>
          </a:p>
          <a:p>
            <a:pPr lvl="1"/>
            <a:r>
              <a:rPr lang="en-US" dirty="0" err="1"/>
              <a:t>Cartão</a:t>
            </a:r>
            <a:r>
              <a:rPr lang="en-US" dirty="0"/>
              <a:t> e </a:t>
            </a:r>
            <a:r>
              <a:rPr lang="en-US" dirty="0" err="1"/>
              <a:t>fita</a:t>
            </a:r>
            <a:r>
              <a:rPr lang="en-US" dirty="0"/>
              <a:t> de </a:t>
            </a:r>
            <a:r>
              <a:rPr lang="en-US" dirty="0" err="1"/>
              <a:t>papel</a:t>
            </a:r>
            <a:r>
              <a:rPr lang="en-US" dirty="0"/>
              <a:t> </a:t>
            </a:r>
            <a:r>
              <a:rPr lang="en-US" dirty="0" err="1"/>
              <a:t>perfurado</a:t>
            </a:r>
            <a:endParaRPr lang="en-US" dirty="0"/>
          </a:p>
          <a:p>
            <a:pPr lvl="1"/>
            <a:r>
              <a:rPr lang="en-US" dirty="0"/>
              <a:t>Disco </a:t>
            </a:r>
            <a:r>
              <a:rPr lang="en-US" dirty="0" err="1"/>
              <a:t>Flexível</a:t>
            </a:r>
            <a:r>
              <a:rPr lang="en-US" dirty="0"/>
              <a:t> (</a:t>
            </a:r>
            <a:r>
              <a:rPr lang="en-US" dirty="0" err="1"/>
              <a:t>Magnético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8’’ (430/1.2 KB); 5.25’’ (360/1.2 KB); 3.5’’ (720/1.44 KB) ZIP (100/250 MB); JAZZ (1/2)</a:t>
            </a:r>
          </a:p>
          <a:p>
            <a:pPr lvl="1"/>
            <a:r>
              <a:rPr lang="en-US" dirty="0"/>
              <a:t>Disco </a:t>
            </a:r>
            <a:r>
              <a:rPr lang="en-US" dirty="0" err="1"/>
              <a:t>Rígido</a:t>
            </a:r>
            <a:r>
              <a:rPr lang="en-US" dirty="0"/>
              <a:t> (HD)</a:t>
            </a:r>
          </a:p>
          <a:p>
            <a:pPr lvl="1"/>
            <a:r>
              <a:rPr lang="en-US" dirty="0" err="1"/>
              <a:t>Fitas</a:t>
            </a:r>
            <a:endParaRPr lang="en-US" dirty="0"/>
          </a:p>
          <a:p>
            <a:pPr lvl="2"/>
            <a:r>
              <a:rPr lang="en-US" dirty="0" err="1"/>
              <a:t>Carretel</a:t>
            </a:r>
            <a:r>
              <a:rPr lang="en-US" dirty="0"/>
              <a:t> (±40 MB), </a:t>
            </a:r>
            <a:r>
              <a:rPr lang="en-US" dirty="0" err="1"/>
              <a:t>cartucho</a:t>
            </a:r>
            <a:r>
              <a:rPr lang="en-US" dirty="0"/>
              <a:t>, </a:t>
            </a:r>
            <a:r>
              <a:rPr lang="en-US" dirty="0" err="1"/>
              <a:t>cassete</a:t>
            </a:r>
            <a:endParaRPr lang="en-US" dirty="0"/>
          </a:p>
          <a:p>
            <a:pPr lvl="2"/>
            <a:r>
              <a:rPr lang="en-US" dirty="0"/>
              <a:t>DAT – </a:t>
            </a:r>
            <a:r>
              <a:rPr lang="en-US" i="1" dirty="0"/>
              <a:t>Digital Audio Tape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4690F6-E7E8-4C4E-8049-BCFD019A5902}" type="slidenum">
              <a:rPr lang="en-US"/>
              <a:pPr/>
              <a:t>37</a:t>
            </a:fld>
            <a:endParaRPr lang="en-US"/>
          </a:p>
        </p:txBody>
      </p:sp>
      <p:sp>
        <p:nvSpPr>
          <p:cNvPr id="50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Memória Auxiliar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Auxiliar</a:t>
            </a:r>
            <a:endParaRPr lang="en-US" dirty="0"/>
          </a:p>
          <a:p>
            <a:pPr lvl="1"/>
            <a:r>
              <a:rPr lang="en-US" dirty="0" err="1"/>
              <a:t>Óticas</a:t>
            </a:r>
            <a:endParaRPr lang="en-US" dirty="0"/>
          </a:p>
          <a:p>
            <a:pPr lvl="2"/>
            <a:r>
              <a:rPr lang="en-US" dirty="0"/>
              <a:t>CD-ROM (</a:t>
            </a:r>
            <a:r>
              <a:rPr lang="en-US" dirty="0" err="1"/>
              <a:t>até</a:t>
            </a:r>
            <a:r>
              <a:rPr lang="en-US" dirty="0"/>
              <a:t> 800 MB), CD-R (</a:t>
            </a:r>
            <a:r>
              <a:rPr lang="en-US" i="1" dirty="0"/>
              <a:t>Recordable</a:t>
            </a:r>
            <a:r>
              <a:rPr lang="en-US" dirty="0"/>
              <a:t>)/WORM (</a:t>
            </a:r>
            <a:r>
              <a:rPr lang="en-US" i="1" dirty="0"/>
              <a:t>Write-Once Read Many</a:t>
            </a:r>
            <a:r>
              <a:rPr lang="en-US" dirty="0"/>
              <a:t>); DVD (</a:t>
            </a:r>
            <a:r>
              <a:rPr lang="en-US" i="1" dirty="0"/>
              <a:t>Digital Video Disk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Cartão</a:t>
            </a:r>
            <a:r>
              <a:rPr lang="en-US" dirty="0"/>
              <a:t> de </a:t>
            </a:r>
            <a:r>
              <a:rPr lang="en-US" dirty="0" err="1"/>
              <a:t>Memória</a:t>
            </a:r>
            <a:endParaRPr lang="en-US" dirty="0"/>
          </a:p>
          <a:p>
            <a:pPr lvl="2"/>
            <a:r>
              <a:rPr lang="en-US" dirty="0" smtClean="0"/>
              <a:t>PCMCIA </a:t>
            </a:r>
            <a:r>
              <a:rPr lang="en-US" dirty="0"/>
              <a:t>– </a:t>
            </a:r>
            <a:r>
              <a:rPr lang="en-US" i="1" dirty="0"/>
              <a:t>Personal Computer Memory Card International Association </a:t>
            </a:r>
            <a:r>
              <a:rPr lang="en-US" dirty="0"/>
              <a:t>(±200MB)</a:t>
            </a:r>
          </a:p>
          <a:p>
            <a:pPr lvl="2"/>
            <a:r>
              <a:rPr lang="en-US" i="1" dirty="0"/>
              <a:t>Compact Flash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Comparativo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1746250"/>
          </a:xfrm>
        </p:spPr>
        <p:txBody>
          <a:bodyPr/>
          <a:lstStyle/>
          <a:p>
            <a:r>
              <a:rPr lang="pt-BR" sz="2100"/>
              <a:t>Em função de características como tempo de acesso, capacidade de armazenamento, custo etc., podemos estabelecer uma hierarquia de dispositivos de armazenamento em computadores.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6763" y="3733800"/>
            <a:ext cx="1858962" cy="403225"/>
            <a:chOff x="0" y="882"/>
            <a:chExt cx="1368" cy="173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0" y="882"/>
              <a:ext cx="1368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 b="1">
                  <a:latin typeface="Times New Roman" pitchFamily="18" charset="0"/>
                </a:rPr>
                <a:t>Tipo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0" y="882"/>
              <a:ext cx="1368" cy="173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619375" y="3733800"/>
            <a:ext cx="1219200" cy="403225"/>
            <a:chOff x="1368" y="882"/>
            <a:chExt cx="882" cy="173"/>
          </a:xfrm>
        </p:grpSpPr>
        <p:sp>
          <p:nvSpPr>
            <p:cNvPr id="274440" name="Rectangle 8"/>
            <p:cNvSpPr>
              <a:spLocks noChangeArrowheads="1"/>
            </p:cNvSpPr>
            <p:nvPr/>
          </p:nvSpPr>
          <p:spPr bwMode="auto">
            <a:xfrm>
              <a:off x="1368" y="882"/>
              <a:ext cx="88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 b="1">
                  <a:latin typeface="Times New Roman" pitchFamily="18" charset="0"/>
                </a:rPr>
                <a:t>Capacidade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41" name="Rectangle 9"/>
            <p:cNvSpPr>
              <a:spLocks noChangeArrowheads="1"/>
            </p:cNvSpPr>
            <p:nvPr/>
          </p:nvSpPr>
          <p:spPr bwMode="auto">
            <a:xfrm>
              <a:off x="1368" y="882"/>
              <a:ext cx="882" cy="173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824288" y="3733800"/>
            <a:ext cx="1281112" cy="403225"/>
            <a:chOff x="2250" y="882"/>
            <a:chExt cx="942" cy="173"/>
          </a:xfrm>
        </p:grpSpPr>
        <p:sp>
          <p:nvSpPr>
            <p:cNvPr id="274443" name="Rectangle 11"/>
            <p:cNvSpPr>
              <a:spLocks noChangeArrowheads="1"/>
            </p:cNvSpPr>
            <p:nvPr/>
          </p:nvSpPr>
          <p:spPr bwMode="auto">
            <a:xfrm>
              <a:off x="2250" y="882"/>
              <a:ext cx="942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 b="1">
                  <a:latin typeface="Times New Roman" pitchFamily="18" charset="0"/>
                </a:rPr>
                <a:t>Velocidade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44" name="Rectangle 12"/>
            <p:cNvSpPr>
              <a:spLocks noChangeArrowheads="1"/>
            </p:cNvSpPr>
            <p:nvPr/>
          </p:nvSpPr>
          <p:spPr bwMode="auto">
            <a:xfrm>
              <a:off x="2250" y="882"/>
              <a:ext cx="942" cy="173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5105400" y="3733800"/>
            <a:ext cx="908050" cy="403225"/>
            <a:chOff x="3192" y="882"/>
            <a:chExt cx="669" cy="173"/>
          </a:xfrm>
        </p:grpSpPr>
        <p:sp>
          <p:nvSpPr>
            <p:cNvPr id="274446" name="Rectangle 14"/>
            <p:cNvSpPr>
              <a:spLocks noChangeArrowheads="1"/>
            </p:cNvSpPr>
            <p:nvPr/>
          </p:nvSpPr>
          <p:spPr bwMode="auto">
            <a:xfrm>
              <a:off x="3192" y="882"/>
              <a:ext cx="669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 b="1">
                  <a:latin typeface="Times New Roman" pitchFamily="18" charset="0"/>
                </a:rPr>
                <a:t>Custo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47" name="Rectangle 15"/>
            <p:cNvSpPr>
              <a:spLocks noChangeArrowheads="1"/>
            </p:cNvSpPr>
            <p:nvPr/>
          </p:nvSpPr>
          <p:spPr bwMode="auto">
            <a:xfrm>
              <a:off x="3192" y="882"/>
              <a:ext cx="669" cy="173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013450" y="3733800"/>
            <a:ext cx="1225550" cy="403225"/>
            <a:chOff x="3861" y="882"/>
            <a:chExt cx="839" cy="173"/>
          </a:xfrm>
        </p:grpSpPr>
        <p:sp>
          <p:nvSpPr>
            <p:cNvPr id="274449" name="Rectangle 17"/>
            <p:cNvSpPr>
              <a:spLocks noChangeArrowheads="1"/>
            </p:cNvSpPr>
            <p:nvPr/>
          </p:nvSpPr>
          <p:spPr bwMode="auto">
            <a:xfrm>
              <a:off x="3861" y="882"/>
              <a:ext cx="839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 b="1">
                  <a:latin typeface="Times New Roman" pitchFamily="18" charset="0"/>
                </a:rPr>
                <a:t>Localização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50" name="Rectangle 18"/>
            <p:cNvSpPr>
              <a:spLocks noChangeArrowheads="1"/>
            </p:cNvSpPr>
            <p:nvPr/>
          </p:nvSpPr>
          <p:spPr bwMode="auto">
            <a:xfrm>
              <a:off x="3861" y="882"/>
              <a:ext cx="839" cy="173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7239000" y="3733800"/>
            <a:ext cx="1298575" cy="403225"/>
            <a:chOff x="4700" y="882"/>
            <a:chExt cx="956" cy="173"/>
          </a:xfrm>
        </p:grpSpPr>
        <p:sp>
          <p:nvSpPr>
            <p:cNvPr id="274452" name="Rectangle 20"/>
            <p:cNvSpPr>
              <a:spLocks noChangeArrowheads="1"/>
            </p:cNvSpPr>
            <p:nvPr/>
          </p:nvSpPr>
          <p:spPr bwMode="auto">
            <a:xfrm>
              <a:off x="4700" y="882"/>
              <a:ext cx="956" cy="17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 b="1">
                  <a:latin typeface="Times New Roman" pitchFamily="18" charset="0"/>
                </a:rPr>
                <a:t>Volatilidade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4700" y="882"/>
              <a:ext cx="956" cy="173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766763" y="4137025"/>
            <a:ext cx="1858962" cy="449263"/>
            <a:chOff x="0" y="1055"/>
            <a:chExt cx="1368" cy="192"/>
          </a:xfrm>
        </p:grpSpPr>
        <p:sp>
          <p:nvSpPr>
            <p:cNvPr id="274455" name="Rectangle 23"/>
            <p:cNvSpPr>
              <a:spLocks noChangeArrowheads="1"/>
            </p:cNvSpPr>
            <p:nvPr/>
          </p:nvSpPr>
          <p:spPr bwMode="auto">
            <a:xfrm>
              <a:off x="0" y="1055"/>
              <a:ext cx="136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Registrador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56" name="Rectangle 24"/>
            <p:cNvSpPr>
              <a:spLocks noChangeArrowheads="1"/>
            </p:cNvSpPr>
            <p:nvPr/>
          </p:nvSpPr>
          <p:spPr bwMode="auto">
            <a:xfrm>
              <a:off x="0" y="1055"/>
              <a:ext cx="1368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625725" y="4137025"/>
            <a:ext cx="1198563" cy="449263"/>
            <a:chOff x="1368" y="1055"/>
            <a:chExt cx="882" cy="192"/>
          </a:xfrm>
        </p:grpSpPr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1368" y="1055"/>
              <a:ext cx="88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Bytes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59" name="Rectangle 27"/>
            <p:cNvSpPr>
              <a:spLocks noChangeArrowheads="1"/>
            </p:cNvSpPr>
            <p:nvPr/>
          </p:nvSpPr>
          <p:spPr bwMode="auto">
            <a:xfrm>
              <a:off x="1368" y="1055"/>
              <a:ext cx="88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24288" y="4137025"/>
            <a:ext cx="1281112" cy="449263"/>
            <a:chOff x="2250" y="1055"/>
            <a:chExt cx="942" cy="192"/>
          </a:xfrm>
        </p:grpSpPr>
        <p:sp>
          <p:nvSpPr>
            <p:cNvPr id="274461" name="Rectangle 29"/>
            <p:cNvSpPr>
              <a:spLocks noChangeArrowheads="1"/>
            </p:cNvSpPr>
            <p:nvPr/>
          </p:nvSpPr>
          <p:spPr bwMode="auto">
            <a:xfrm>
              <a:off x="2250" y="1055"/>
              <a:ext cx="94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muito alta 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62" name="Rectangle 30"/>
            <p:cNvSpPr>
              <a:spLocks noChangeArrowheads="1"/>
            </p:cNvSpPr>
            <p:nvPr/>
          </p:nvSpPr>
          <p:spPr bwMode="auto">
            <a:xfrm>
              <a:off x="2250" y="1055"/>
              <a:ext cx="94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5105400" y="4137025"/>
            <a:ext cx="908050" cy="449263"/>
            <a:chOff x="3192" y="1055"/>
            <a:chExt cx="669" cy="192"/>
          </a:xfrm>
        </p:grpSpPr>
        <p:sp>
          <p:nvSpPr>
            <p:cNvPr id="274464" name="Rectangle 32"/>
            <p:cNvSpPr>
              <a:spLocks noChangeArrowheads="1"/>
            </p:cNvSpPr>
            <p:nvPr/>
          </p:nvSpPr>
          <p:spPr bwMode="auto">
            <a:xfrm>
              <a:off x="3192" y="1055"/>
              <a:ext cx="66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muito alto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65" name="Rectangle 33"/>
            <p:cNvSpPr>
              <a:spLocks noChangeArrowheads="1"/>
            </p:cNvSpPr>
            <p:nvPr/>
          </p:nvSpPr>
          <p:spPr bwMode="auto">
            <a:xfrm>
              <a:off x="3192" y="1055"/>
              <a:ext cx="66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6013450" y="4137025"/>
            <a:ext cx="1225550" cy="449263"/>
            <a:chOff x="3861" y="1055"/>
            <a:chExt cx="839" cy="192"/>
          </a:xfrm>
        </p:grpSpPr>
        <p:sp>
          <p:nvSpPr>
            <p:cNvPr id="274467" name="Rectangle 35"/>
            <p:cNvSpPr>
              <a:spLocks noChangeArrowheads="1"/>
            </p:cNvSpPr>
            <p:nvPr/>
          </p:nvSpPr>
          <p:spPr bwMode="auto">
            <a:xfrm>
              <a:off x="3861" y="1055"/>
              <a:ext cx="83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UCP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68" name="Rectangle 36"/>
            <p:cNvSpPr>
              <a:spLocks noChangeArrowheads="1"/>
            </p:cNvSpPr>
            <p:nvPr/>
          </p:nvSpPr>
          <p:spPr bwMode="auto">
            <a:xfrm>
              <a:off x="3861" y="1055"/>
              <a:ext cx="83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7239000" y="4137025"/>
            <a:ext cx="1298575" cy="449263"/>
            <a:chOff x="4700" y="1055"/>
            <a:chExt cx="956" cy="192"/>
          </a:xfrm>
        </p:grpSpPr>
        <p:sp>
          <p:nvSpPr>
            <p:cNvPr id="274470" name="Rectangle 38"/>
            <p:cNvSpPr>
              <a:spLocks noChangeArrowheads="1"/>
            </p:cNvSpPr>
            <p:nvPr/>
          </p:nvSpPr>
          <p:spPr bwMode="auto">
            <a:xfrm>
              <a:off x="4700" y="1055"/>
              <a:ext cx="95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>
                  <a:latin typeface="Times New Roman" pitchFamily="18" charset="0"/>
                </a:rPr>
                <a:t>Volátil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71" name="Rectangle 39"/>
            <p:cNvSpPr>
              <a:spLocks noChangeArrowheads="1"/>
            </p:cNvSpPr>
            <p:nvPr/>
          </p:nvSpPr>
          <p:spPr bwMode="auto">
            <a:xfrm>
              <a:off x="4700" y="1055"/>
              <a:ext cx="956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766763" y="4586288"/>
            <a:ext cx="1858962" cy="447675"/>
            <a:chOff x="0" y="1247"/>
            <a:chExt cx="1368" cy="192"/>
          </a:xfrm>
        </p:grpSpPr>
        <p:sp>
          <p:nvSpPr>
            <p:cNvPr id="274473" name="Rectangle 41"/>
            <p:cNvSpPr>
              <a:spLocks noChangeArrowheads="1"/>
            </p:cNvSpPr>
            <p:nvPr/>
          </p:nvSpPr>
          <p:spPr bwMode="auto">
            <a:xfrm>
              <a:off x="0" y="1247"/>
              <a:ext cx="136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Memória Cache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74" name="Rectangle 42"/>
            <p:cNvSpPr>
              <a:spLocks noChangeArrowheads="1"/>
            </p:cNvSpPr>
            <p:nvPr/>
          </p:nvSpPr>
          <p:spPr bwMode="auto">
            <a:xfrm>
              <a:off x="0" y="1247"/>
              <a:ext cx="1368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" name="Group 43"/>
          <p:cNvGrpSpPr>
            <a:grpSpLocks/>
          </p:cNvGrpSpPr>
          <p:nvPr/>
        </p:nvGrpSpPr>
        <p:grpSpPr bwMode="auto">
          <a:xfrm>
            <a:off x="2625725" y="4586288"/>
            <a:ext cx="1198563" cy="447675"/>
            <a:chOff x="1368" y="1247"/>
            <a:chExt cx="882" cy="192"/>
          </a:xfrm>
        </p:grpSpPr>
        <p:sp>
          <p:nvSpPr>
            <p:cNvPr id="274476" name="Rectangle 44"/>
            <p:cNvSpPr>
              <a:spLocks noChangeArrowheads="1"/>
            </p:cNvSpPr>
            <p:nvPr/>
          </p:nvSpPr>
          <p:spPr bwMode="auto">
            <a:xfrm>
              <a:off x="1368" y="1247"/>
              <a:ext cx="88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Kbytes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77" name="Rectangle 45"/>
            <p:cNvSpPr>
              <a:spLocks noChangeArrowheads="1"/>
            </p:cNvSpPr>
            <p:nvPr/>
          </p:nvSpPr>
          <p:spPr bwMode="auto">
            <a:xfrm>
              <a:off x="1368" y="1247"/>
              <a:ext cx="88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824288" y="4586288"/>
            <a:ext cx="1281112" cy="447675"/>
            <a:chOff x="2250" y="1247"/>
            <a:chExt cx="942" cy="192"/>
          </a:xfrm>
        </p:grpSpPr>
        <p:sp>
          <p:nvSpPr>
            <p:cNvPr id="274479" name="Rectangle 47"/>
            <p:cNvSpPr>
              <a:spLocks noChangeArrowheads="1"/>
            </p:cNvSpPr>
            <p:nvPr/>
          </p:nvSpPr>
          <p:spPr bwMode="auto">
            <a:xfrm>
              <a:off x="2250" y="1247"/>
              <a:ext cx="94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alta 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80" name="Rectangle 48"/>
            <p:cNvSpPr>
              <a:spLocks noChangeArrowheads="1"/>
            </p:cNvSpPr>
            <p:nvPr/>
          </p:nvSpPr>
          <p:spPr bwMode="auto">
            <a:xfrm>
              <a:off x="2250" y="1247"/>
              <a:ext cx="94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" name="Group 49"/>
          <p:cNvGrpSpPr>
            <a:grpSpLocks/>
          </p:cNvGrpSpPr>
          <p:nvPr/>
        </p:nvGrpSpPr>
        <p:grpSpPr bwMode="auto">
          <a:xfrm>
            <a:off x="5105400" y="4586288"/>
            <a:ext cx="908050" cy="447675"/>
            <a:chOff x="3192" y="1247"/>
            <a:chExt cx="669" cy="192"/>
          </a:xfrm>
        </p:grpSpPr>
        <p:sp>
          <p:nvSpPr>
            <p:cNvPr id="274482" name="Rectangle 50"/>
            <p:cNvSpPr>
              <a:spLocks noChangeArrowheads="1"/>
            </p:cNvSpPr>
            <p:nvPr/>
          </p:nvSpPr>
          <p:spPr bwMode="auto">
            <a:xfrm>
              <a:off x="3192" y="1247"/>
              <a:ext cx="66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alto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83" name="Rectangle 51"/>
            <p:cNvSpPr>
              <a:spLocks noChangeArrowheads="1"/>
            </p:cNvSpPr>
            <p:nvPr/>
          </p:nvSpPr>
          <p:spPr bwMode="auto">
            <a:xfrm>
              <a:off x="3192" y="1247"/>
              <a:ext cx="66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" name="Group 52"/>
          <p:cNvGrpSpPr>
            <a:grpSpLocks/>
          </p:cNvGrpSpPr>
          <p:nvPr/>
        </p:nvGrpSpPr>
        <p:grpSpPr bwMode="auto">
          <a:xfrm>
            <a:off x="6013450" y="4586288"/>
            <a:ext cx="1225550" cy="447675"/>
            <a:chOff x="3861" y="1247"/>
            <a:chExt cx="839" cy="192"/>
          </a:xfrm>
        </p:grpSpPr>
        <p:sp>
          <p:nvSpPr>
            <p:cNvPr id="274485" name="Rectangle 53"/>
            <p:cNvSpPr>
              <a:spLocks noChangeArrowheads="1"/>
            </p:cNvSpPr>
            <p:nvPr/>
          </p:nvSpPr>
          <p:spPr bwMode="auto">
            <a:xfrm>
              <a:off x="3861" y="1247"/>
              <a:ext cx="83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UCP/placa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86" name="Rectangle 54"/>
            <p:cNvSpPr>
              <a:spLocks noChangeArrowheads="1"/>
            </p:cNvSpPr>
            <p:nvPr/>
          </p:nvSpPr>
          <p:spPr bwMode="auto">
            <a:xfrm>
              <a:off x="3861" y="1247"/>
              <a:ext cx="83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55"/>
          <p:cNvGrpSpPr>
            <a:grpSpLocks/>
          </p:cNvGrpSpPr>
          <p:nvPr/>
        </p:nvGrpSpPr>
        <p:grpSpPr bwMode="auto">
          <a:xfrm>
            <a:off x="7239000" y="4586288"/>
            <a:ext cx="1298575" cy="447675"/>
            <a:chOff x="4700" y="1247"/>
            <a:chExt cx="956" cy="192"/>
          </a:xfrm>
        </p:grpSpPr>
        <p:sp>
          <p:nvSpPr>
            <p:cNvPr id="274488" name="Rectangle 56"/>
            <p:cNvSpPr>
              <a:spLocks noChangeArrowheads="1"/>
            </p:cNvSpPr>
            <p:nvPr/>
          </p:nvSpPr>
          <p:spPr bwMode="auto">
            <a:xfrm>
              <a:off x="4700" y="1247"/>
              <a:ext cx="95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>
                  <a:latin typeface="Times New Roman" pitchFamily="18" charset="0"/>
                </a:rPr>
                <a:t>Volátil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89" name="Rectangle 57"/>
            <p:cNvSpPr>
              <a:spLocks noChangeArrowheads="1"/>
            </p:cNvSpPr>
            <p:nvPr/>
          </p:nvSpPr>
          <p:spPr bwMode="auto">
            <a:xfrm>
              <a:off x="4700" y="1247"/>
              <a:ext cx="956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766763" y="5033963"/>
            <a:ext cx="1858962" cy="449262"/>
            <a:chOff x="0" y="1439"/>
            <a:chExt cx="1368" cy="192"/>
          </a:xfrm>
        </p:grpSpPr>
        <p:sp>
          <p:nvSpPr>
            <p:cNvPr id="274491" name="Rectangle 59"/>
            <p:cNvSpPr>
              <a:spLocks noChangeArrowheads="1"/>
            </p:cNvSpPr>
            <p:nvPr/>
          </p:nvSpPr>
          <p:spPr bwMode="auto">
            <a:xfrm>
              <a:off x="0" y="1439"/>
              <a:ext cx="136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Memória Principal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92" name="Rectangle 60"/>
            <p:cNvSpPr>
              <a:spLocks noChangeArrowheads="1"/>
            </p:cNvSpPr>
            <p:nvPr/>
          </p:nvSpPr>
          <p:spPr bwMode="auto">
            <a:xfrm>
              <a:off x="0" y="1439"/>
              <a:ext cx="1368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625725" y="5033963"/>
            <a:ext cx="1198563" cy="449262"/>
            <a:chOff x="1368" y="1439"/>
            <a:chExt cx="882" cy="192"/>
          </a:xfrm>
        </p:grpSpPr>
        <p:sp>
          <p:nvSpPr>
            <p:cNvPr id="274494" name="Rectangle 62"/>
            <p:cNvSpPr>
              <a:spLocks noChangeArrowheads="1"/>
            </p:cNvSpPr>
            <p:nvPr/>
          </p:nvSpPr>
          <p:spPr bwMode="auto">
            <a:xfrm>
              <a:off x="1368" y="1439"/>
              <a:ext cx="88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Mbytes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95" name="Rectangle 63"/>
            <p:cNvSpPr>
              <a:spLocks noChangeArrowheads="1"/>
            </p:cNvSpPr>
            <p:nvPr/>
          </p:nvSpPr>
          <p:spPr bwMode="auto">
            <a:xfrm>
              <a:off x="1368" y="1439"/>
              <a:ext cx="88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3824288" y="5033963"/>
            <a:ext cx="1281112" cy="449262"/>
            <a:chOff x="2250" y="1439"/>
            <a:chExt cx="942" cy="192"/>
          </a:xfrm>
        </p:grpSpPr>
        <p:sp>
          <p:nvSpPr>
            <p:cNvPr id="274497" name="Rectangle 65"/>
            <p:cNvSpPr>
              <a:spLocks noChangeArrowheads="1"/>
            </p:cNvSpPr>
            <p:nvPr/>
          </p:nvSpPr>
          <p:spPr bwMode="auto">
            <a:xfrm>
              <a:off x="2250" y="1439"/>
              <a:ext cx="94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média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498" name="Rectangle 66"/>
            <p:cNvSpPr>
              <a:spLocks noChangeArrowheads="1"/>
            </p:cNvSpPr>
            <p:nvPr/>
          </p:nvSpPr>
          <p:spPr bwMode="auto">
            <a:xfrm>
              <a:off x="2250" y="1439"/>
              <a:ext cx="94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5105400" y="5033963"/>
            <a:ext cx="908050" cy="449262"/>
            <a:chOff x="3192" y="1439"/>
            <a:chExt cx="669" cy="192"/>
          </a:xfrm>
        </p:grpSpPr>
        <p:sp>
          <p:nvSpPr>
            <p:cNvPr id="274500" name="Rectangle 68"/>
            <p:cNvSpPr>
              <a:spLocks noChangeArrowheads="1"/>
            </p:cNvSpPr>
            <p:nvPr/>
          </p:nvSpPr>
          <p:spPr bwMode="auto">
            <a:xfrm>
              <a:off x="3192" y="1439"/>
              <a:ext cx="66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médio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01" name="Rectangle 69"/>
            <p:cNvSpPr>
              <a:spLocks noChangeArrowheads="1"/>
            </p:cNvSpPr>
            <p:nvPr/>
          </p:nvSpPr>
          <p:spPr bwMode="auto">
            <a:xfrm>
              <a:off x="3192" y="1439"/>
              <a:ext cx="66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" name="Group 70"/>
          <p:cNvGrpSpPr>
            <a:grpSpLocks/>
          </p:cNvGrpSpPr>
          <p:nvPr/>
        </p:nvGrpSpPr>
        <p:grpSpPr bwMode="auto">
          <a:xfrm>
            <a:off x="6013450" y="5033963"/>
            <a:ext cx="1225550" cy="449262"/>
            <a:chOff x="3861" y="1439"/>
            <a:chExt cx="839" cy="192"/>
          </a:xfrm>
        </p:grpSpPr>
        <p:sp>
          <p:nvSpPr>
            <p:cNvPr id="274503" name="Rectangle 71"/>
            <p:cNvSpPr>
              <a:spLocks noChangeArrowheads="1"/>
            </p:cNvSpPr>
            <p:nvPr/>
          </p:nvSpPr>
          <p:spPr bwMode="auto">
            <a:xfrm>
              <a:off x="3861" y="1439"/>
              <a:ext cx="83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Placa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04" name="Rectangle 72"/>
            <p:cNvSpPr>
              <a:spLocks noChangeArrowheads="1"/>
            </p:cNvSpPr>
            <p:nvPr/>
          </p:nvSpPr>
          <p:spPr bwMode="auto">
            <a:xfrm>
              <a:off x="3861" y="1439"/>
              <a:ext cx="83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5" name="Group 73"/>
          <p:cNvGrpSpPr>
            <a:grpSpLocks/>
          </p:cNvGrpSpPr>
          <p:nvPr/>
        </p:nvGrpSpPr>
        <p:grpSpPr bwMode="auto">
          <a:xfrm>
            <a:off x="7239000" y="5033963"/>
            <a:ext cx="1298575" cy="449262"/>
            <a:chOff x="4700" y="1439"/>
            <a:chExt cx="956" cy="192"/>
          </a:xfrm>
        </p:grpSpPr>
        <p:sp>
          <p:nvSpPr>
            <p:cNvPr id="274506" name="Rectangle 74"/>
            <p:cNvSpPr>
              <a:spLocks noChangeArrowheads="1"/>
            </p:cNvSpPr>
            <p:nvPr/>
          </p:nvSpPr>
          <p:spPr bwMode="auto">
            <a:xfrm>
              <a:off x="4700" y="1439"/>
              <a:ext cx="956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>
                  <a:latin typeface="Times New Roman" pitchFamily="18" charset="0"/>
                </a:rPr>
                <a:t>Volátil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07" name="Rectangle 75"/>
            <p:cNvSpPr>
              <a:spLocks noChangeArrowheads="1"/>
            </p:cNvSpPr>
            <p:nvPr/>
          </p:nvSpPr>
          <p:spPr bwMode="auto">
            <a:xfrm>
              <a:off x="4700" y="1439"/>
              <a:ext cx="956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" name="Group 76"/>
          <p:cNvGrpSpPr>
            <a:grpSpLocks/>
          </p:cNvGrpSpPr>
          <p:nvPr/>
        </p:nvGrpSpPr>
        <p:grpSpPr bwMode="auto">
          <a:xfrm>
            <a:off x="766763" y="5483225"/>
            <a:ext cx="1858962" cy="447675"/>
            <a:chOff x="0" y="1631"/>
            <a:chExt cx="1368" cy="192"/>
          </a:xfrm>
        </p:grpSpPr>
        <p:sp>
          <p:nvSpPr>
            <p:cNvPr id="274509" name="Rectangle 77"/>
            <p:cNvSpPr>
              <a:spLocks noChangeArrowheads="1"/>
            </p:cNvSpPr>
            <p:nvPr/>
          </p:nvSpPr>
          <p:spPr bwMode="auto">
            <a:xfrm>
              <a:off x="0" y="1631"/>
              <a:ext cx="1368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Memória Auxiliar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10" name="Rectangle 78"/>
            <p:cNvSpPr>
              <a:spLocks noChangeArrowheads="1"/>
            </p:cNvSpPr>
            <p:nvPr/>
          </p:nvSpPr>
          <p:spPr bwMode="auto">
            <a:xfrm>
              <a:off x="0" y="1631"/>
              <a:ext cx="1368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" name="Group 79"/>
          <p:cNvGrpSpPr>
            <a:grpSpLocks/>
          </p:cNvGrpSpPr>
          <p:nvPr/>
        </p:nvGrpSpPr>
        <p:grpSpPr bwMode="auto">
          <a:xfrm>
            <a:off x="2625725" y="5483225"/>
            <a:ext cx="1198563" cy="447675"/>
            <a:chOff x="1368" y="1631"/>
            <a:chExt cx="882" cy="192"/>
          </a:xfrm>
        </p:grpSpPr>
        <p:sp>
          <p:nvSpPr>
            <p:cNvPr id="274512" name="Rectangle 80"/>
            <p:cNvSpPr>
              <a:spLocks noChangeArrowheads="1"/>
            </p:cNvSpPr>
            <p:nvPr/>
          </p:nvSpPr>
          <p:spPr bwMode="auto">
            <a:xfrm>
              <a:off x="1368" y="1631"/>
              <a:ext cx="88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Gbytes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13" name="Rectangle 81"/>
            <p:cNvSpPr>
              <a:spLocks noChangeArrowheads="1"/>
            </p:cNvSpPr>
            <p:nvPr/>
          </p:nvSpPr>
          <p:spPr bwMode="auto">
            <a:xfrm>
              <a:off x="1368" y="1631"/>
              <a:ext cx="88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" name="Group 82"/>
          <p:cNvGrpSpPr>
            <a:grpSpLocks/>
          </p:cNvGrpSpPr>
          <p:nvPr/>
        </p:nvGrpSpPr>
        <p:grpSpPr bwMode="auto">
          <a:xfrm>
            <a:off x="3824288" y="5483225"/>
            <a:ext cx="1281112" cy="447675"/>
            <a:chOff x="2250" y="1631"/>
            <a:chExt cx="942" cy="192"/>
          </a:xfrm>
        </p:grpSpPr>
        <p:sp>
          <p:nvSpPr>
            <p:cNvPr id="274515" name="Rectangle 83"/>
            <p:cNvSpPr>
              <a:spLocks noChangeArrowheads="1"/>
            </p:cNvSpPr>
            <p:nvPr/>
          </p:nvSpPr>
          <p:spPr bwMode="auto">
            <a:xfrm>
              <a:off x="2250" y="1631"/>
              <a:ext cx="94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baixa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16" name="Rectangle 84"/>
            <p:cNvSpPr>
              <a:spLocks noChangeArrowheads="1"/>
            </p:cNvSpPr>
            <p:nvPr/>
          </p:nvSpPr>
          <p:spPr bwMode="auto">
            <a:xfrm>
              <a:off x="2250" y="1631"/>
              <a:ext cx="942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" name="Group 85"/>
          <p:cNvGrpSpPr>
            <a:grpSpLocks/>
          </p:cNvGrpSpPr>
          <p:nvPr/>
        </p:nvGrpSpPr>
        <p:grpSpPr bwMode="auto">
          <a:xfrm>
            <a:off x="5105400" y="5483225"/>
            <a:ext cx="908050" cy="447675"/>
            <a:chOff x="3192" y="1631"/>
            <a:chExt cx="669" cy="192"/>
          </a:xfrm>
        </p:grpSpPr>
        <p:sp>
          <p:nvSpPr>
            <p:cNvPr id="274518" name="Rectangle 86"/>
            <p:cNvSpPr>
              <a:spLocks noChangeArrowheads="1"/>
            </p:cNvSpPr>
            <p:nvPr/>
          </p:nvSpPr>
          <p:spPr bwMode="auto">
            <a:xfrm>
              <a:off x="3192" y="1631"/>
              <a:ext cx="66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baixo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19" name="Rectangle 87"/>
            <p:cNvSpPr>
              <a:spLocks noChangeArrowheads="1"/>
            </p:cNvSpPr>
            <p:nvPr/>
          </p:nvSpPr>
          <p:spPr bwMode="auto">
            <a:xfrm>
              <a:off x="3192" y="1631"/>
              <a:ext cx="66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" name="Group 88"/>
          <p:cNvGrpSpPr>
            <a:grpSpLocks/>
          </p:cNvGrpSpPr>
          <p:nvPr/>
        </p:nvGrpSpPr>
        <p:grpSpPr bwMode="auto">
          <a:xfrm>
            <a:off x="6013450" y="5483225"/>
            <a:ext cx="1225550" cy="447675"/>
            <a:chOff x="3861" y="1631"/>
            <a:chExt cx="839" cy="192"/>
          </a:xfrm>
        </p:grpSpPr>
        <p:sp>
          <p:nvSpPr>
            <p:cNvPr id="274521" name="Rectangle 89"/>
            <p:cNvSpPr>
              <a:spLocks noChangeArrowheads="1"/>
            </p:cNvSpPr>
            <p:nvPr/>
          </p:nvSpPr>
          <p:spPr bwMode="auto">
            <a:xfrm>
              <a:off x="3861" y="1631"/>
              <a:ext cx="839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sz="1600">
                  <a:latin typeface="Times New Roman" pitchFamily="18" charset="0"/>
                </a:rPr>
                <a:t>Externa</a:t>
              </a:r>
              <a:endParaRPr lang="pt-BR" sz="3200">
                <a:latin typeface="Times New Roman" pitchFamily="18" charset="0"/>
              </a:endParaRPr>
            </a:p>
          </p:txBody>
        </p:sp>
        <p:sp>
          <p:nvSpPr>
            <p:cNvPr id="274522" name="Rectangle 90"/>
            <p:cNvSpPr>
              <a:spLocks noChangeArrowheads="1"/>
            </p:cNvSpPr>
            <p:nvPr/>
          </p:nvSpPr>
          <p:spPr bwMode="auto">
            <a:xfrm>
              <a:off x="3861" y="1631"/>
              <a:ext cx="839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" name="Group 91"/>
          <p:cNvGrpSpPr>
            <a:grpSpLocks/>
          </p:cNvGrpSpPr>
          <p:nvPr/>
        </p:nvGrpSpPr>
        <p:grpSpPr bwMode="auto">
          <a:xfrm>
            <a:off x="7239000" y="5483222"/>
            <a:ext cx="1298575" cy="503634"/>
            <a:chOff x="4700" y="1631"/>
            <a:chExt cx="956" cy="216"/>
          </a:xfrm>
        </p:grpSpPr>
        <p:sp>
          <p:nvSpPr>
            <p:cNvPr id="274524" name="Rectangle 92"/>
            <p:cNvSpPr>
              <a:spLocks noChangeArrowheads="1"/>
            </p:cNvSpPr>
            <p:nvPr/>
          </p:nvSpPr>
          <p:spPr bwMode="auto">
            <a:xfrm>
              <a:off x="4857" y="1762"/>
              <a:ext cx="719" cy="8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 algn="ctr"/>
              <a:r>
                <a:rPr lang="pt-BR" dirty="0">
                  <a:latin typeface="Times New Roman" pitchFamily="18" charset="0"/>
                </a:rPr>
                <a:t>Não Volátil</a:t>
              </a:r>
              <a:endParaRPr lang="pt-BR" sz="3200" dirty="0">
                <a:latin typeface="Times New Roman" pitchFamily="18" charset="0"/>
              </a:endParaRPr>
            </a:p>
          </p:txBody>
        </p:sp>
        <p:sp>
          <p:nvSpPr>
            <p:cNvPr id="274525" name="Rectangle 93"/>
            <p:cNvSpPr>
              <a:spLocks noChangeArrowheads="1"/>
            </p:cNvSpPr>
            <p:nvPr/>
          </p:nvSpPr>
          <p:spPr bwMode="auto">
            <a:xfrm>
              <a:off x="4700" y="1631"/>
              <a:ext cx="956" cy="192"/>
            </a:xfrm>
            <a:prstGeom prst="rect">
              <a:avLst/>
            </a:prstGeom>
            <a:noFill/>
            <a:ln w="7" cap="sq">
              <a:solidFill>
                <a:srgbClr val="A0A0A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4" name="Espaço Reservado para Número de Slide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Unidade de Armazenamento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200" dirty="0"/>
              <a:t>Consiste no número de bits que é identificado e localizado por um endereço. </a:t>
            </a:r>
          </a:p>
          <a:p>
            <a:pPr>
              <a:lnSpc>
                <a:spcPct val="80000"/>
              </a:lnSpc>
            </a:pPr>
            <a:r>
              <a:rPr lang="pt-BR" sz="2200" dirty="0"/>
              <a:t>A MP é organizada em unidade de armazenamento, denominadas </a:t>
            </a:r>
            <a:r>
              <a:rPr lang="pt-BR" sz="2200" b="1" dirty="0"/>
              <a:t>células</a:t>
            </a:r>
            <a:r>
              <a:rPr lang="pt-BR" sz="2200" dirty="0"/>
              <a:t>.</a:t>
            </a:r>
          </a:p>
          <a:p>
            <a:pPr>
              <a:lnSpc>
                <a:spcPct val="80000"/>
              </a:lnSpc>
            </a:pPr>
            <a:endParaRPr lang="pt-BR" sz="2200" dirty="0"/>
          </a:p>
          <a:p>
            <a:pPr>
              <a:lnSpc>
                <a:spcPct val="80000"/>
              </a:lnSpc>
            </a:pPr>
            <a:r>
              <a:rPr lang="pt-BR" sz="2200" dirty="0"/>
              <a:t>Célula é a menor unidade da memória que pode ser endereçada (não é possível buscar uma "parte" da célula) e tem um tamanho fixo (para cada máquina). </a:t>
            </a:r>
          </a:p>
          <a:p>
            <a:pPr>
              <a:lnSpc>
                <a:spcPct val="80000"/>
              </a:lnSpc>
            </a:pPr>
            <a:r>
              <a:rPr lang="pt-BR" sz="2200" dirty="0"/>
              <a:t>As memórias são compostas de um determinado número de células ou posições. Cada célula é composta de um determinado número de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40D742-4B2F-40E7-A77A-963C31C6867E}" type="slidenum">
              <a:rPr lang="en-US"/>
              <a:pPr/>
              <a:t>4</a:t>
            </a:fld>
            <a:endParaRPr lang="en-US"/>
          </a:p>
        </p:txBody>
      </p:sp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RAM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DRAM (</a:t>
            </a:r>
            <a:r>
              <a:rPr lang="pt-BR" i="1" dirty="0" err="1"/>
              <a:t>Dynamic</a:t>
            </a:r>
            <a:r>
              <a:rPr lang="pt-BR" dirty="0"/>
              <a:t> RAM)</a:t>
            </a:r>
          </a:p>
          <a:p>
            <a:pPr lvl="1"/>
            <a:r>
              <a:rPr lang="pt-BR" dirty="0"/>
              <a:t>Construída com capacitores</a:t>
            </a:r>
          </a:p>
          <a:p>
            <a:pPr lvl="1"/>
            <a:r>
              <a:rPr lang="pt-BR" dirty="0"/>
              <a:t>Carga dos capacitores deve ser renovada periodicamente (</a:t>
            </a:r>
            <a:r>
              <a:rPr lang="pt-BR" i="1" dirty="0" err="1"/>
              <a:t>refresh</a:t>
            </a:r>
            <a:r>
              <a:rPr lang="pt-BR" dirty="0"/>
              <a:t>)</a:t>
            </a:r>
          </a:p>
          <a:p>
            <a:pPr lvl="1"/>
            <a:r>
              <a:rPr lang="pt-BR" dirty="0" smtClean="0"/>
              <a:t>Lenta</a:t>
            </a:r>
            <a:endParaRPr lang="pt-BR" dirty="0"/>
          </a:p>
          <a:p>
            <a:r>
              <a:rPr lang="pt-BR" dirty="0"/>
              <a:t>SRAM (</a:t>
            </a:r>
            <a:r>
              <a:rPr lang="pt-BR" i="1" dirty="0" err="1"/>
              <a:t>Static</a:t>
            </a:r>
            <a:r>
              <a:rPr lang="pt-BR" dirty="0"/>
              <a:t> RAM)</a:t>
            </a:r>
          </a:p>
          <a:p>
            <a:pPr lvl="1"/>
            <a:r>
              <a:rPr lang="pt-BR" dirty="0"/>
              <a:t>Construída com transistores</a:t>
            </a:r>
          </a:p>
          <a:p>
            <a:pPr lvl="1"/>
            <a:r>
              <a:rPr lang="pt-BR" dirty="0"/>
              <a:t>Rápida e Cara</a:t>
            </a:r>
          </a:p>
          <a:p>
            <a:pPr lvl="1"/>
            <a:r>
              <a:rPr lang="pt-BR" dirty="0"/>
              <a:t>Embora volátil, só perde o conteúdo quando desligada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Unidade de Armazenamento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/>
              <a:t>Cada célula é identificada por um endereço único, pela qual é referenciada pelo sistema e pelos programas. As células são numeradas seqüencialmente, uma a uma, de 0 a (N-1), chamado o endereço da célula. </a:t>
            </a:r>
          </a:p>
          <a:p>
            <a:r>
              <a:rPr lang="pt-BR" sz="2500"/>
              <a:t>Endereço é o localizador da célula, que permite identificar univocamente uma célula. Assim, cada célula pode ser identificada pelo seu endereço.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Unidade de Armazenamento</a:t>
            </a:r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96924" y="1289484"/>
            <a:ext cx="8739572" cy="5127848"/>
          </a:xfrm>
        </p:spPr>
        <p:txBody>
          <a:bodyPr/>
          <a:lstStyle/>
          <a:p>
            <a:r>
              <a:rPr lang="pt-BR" sz="2400" dirty="0"/>
              <a:t>Uma célula não significa o mesmo que uma palavra; uma célula não necessariamente contém uma palavra. </a:t>
            </a:r>
          </a:p>
          <a:p>
            <a:r>
              <a:rPr lang="pt-BR" sz="2400" dirty="0"/>
              <a:t>Palavra é a unidade de processamento da UCP. Uma palavra deve representar um dado ou uma instrução, que poderia ser processada, armazenada ou transferida em uma única operação. </a:t>
            </a:r>
          </a:p>
          <a:p>
            <a:r>
              <a:rPr lang="pt-BR" sz="2400" dirty="0"/>
              <a:t>No entanto, em geral não é assim que acontece e os computadores comerciais não seguem um padrão único para a organização da UCP e MP. Computadores comerciais (tais como os baseados nos processadores Intel 486) podem ter o tamanho da palavra definido como de 32 bits, porém sua estrutura de memória tem células de 8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733800" y="2642456"/>
            <a:ext cx="1912938" cy="935037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Organização Básica da MP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733800" y="1232756"/>
            <a:ext cx="1914525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M bits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3733800" y="1702656"/>
            <a:ext cx="1914525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M bits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3733800" y="2172556"/>
            <a:ext cx="1914525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endParaRPr lang="pt-BR" sz="2400" b="1">
              <a:latin typeface="Times New Roman" pitchFamily="18" charset="0"/>
            </a:endParaRPr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3733800" y="3580668"/>
            <a:ext cx="1914525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M bits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3733800" y="4050568"/>
            <a:ext cx="1914525" cy="469900"/>
          </a:xfrm>
          <a:prstGeom prst="rect">
            <a:avLst/>
          </a:prstGeom>
          <a:solidFill>
            <a:srgbClr val="CCFF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endParaRPr lang="pt-BR" sz="2400" b="1">
              <a:latin typeface="Times New Roman" pitchFamily="18" charset="0"/>
            </a:endParaRP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1057275" y="1248631"/>
            <a:ext cx="21383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Endereço 0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1057275" y="1697893"/>
            <a:ext cx="21383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Endereço 1</a:t>
            </a:r>
          </a:p>
        </p:txBody>
      </p:sp>
      <p:sp>
        <p:nvSpPr>
          <p:cNvPr id="59403" name="Text Box 11"/>
          <p:cNvSpPr txBox="1">
            <a:spLocks noChangeArrowheads="1"/>
          </p:cNvSpPr>
          <p:nvPr/>
        </p:nvSpPr>
        <p:spPr bwMode="auto">
          <a:xfrm>
            <a:off x="1044575" y="2193193"/>
            <a:ext cx="2151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Endereço 2</a:t>
            </a:r>
          </a:p>
        </p:txBody>
      </p:sp>
      <p:cxnSp>
        <p:nvCxnSpPr>
          <p:cNvPr id="59404" name="AutoShape 12"/>
          <p:cNvCxnSpPr>
            <a:cxnSpLocks noChangeShapeType="1"/>
            <a:stCxn id="59401" idx="3"/>
            <a:endCxn id="59396" idx="1"/>
          </p:cNvCxnSpPr>
          <p:nvPr/>
        </p:nvCxnSpPr>
        <p:spPr bwMode="auto">
          <a:xfrm flipV="1">
            <a:off x="3195638" y="1467706"/>
            <a:ext cx="538162" cy="952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9405" name="AutoShape 13"/>
          <p:cNvCxnSpPr>
            <a:cxnSpLocks noChangeShapeType="1"/>
            <a:stCxn id="59403" idx="3"/>
            <a:endCxn id="59398" idx="1"/>
          </p:cNvCxnSpPr>
          <p:nvPr/>
        </p:nvCxnSpPr>
        <p:spPr bwMode="auto">
          <a:xfrm flipV="1">
            <a:off x="3195638" y="2407506"/>
            <a:ext cx="538162" cy="14287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9406" name="Text Box 14"/>
          <p:cNvSpPr txBox="1">
            <a:spLocks noChangeArrowheads="1"/>
          </p:cNvSpPr>
          <p:nvPr/>
        </p:nvSpPr>
        <p:spPr bwMode="auto">
          <a:xfrm>
            <a:off x="1044575" y="3583843"/>
            <a:ext cx="21510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Endereço N-2</a:t>
            </a:r>
          </a:p>
        </p:txBody>
      </p:sp>
      <p:sp>
        <p:nvSpPr>
          <p:cNvPr id="59407" name="Text Box 15"/>
          <p:cNvSpPr txBox="1">
            <a:spLocks noChangeArrowheads="1"/>
          </p:cNvSpPr>
          <p:nvPr/>
        </p:nvSpPr>
        <p:spPr bwMode="auto">
          <a:xfrm>
            <a:off x="1057275" y="4053743"/>
            <a:ext cx="21383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Endereço N-1</a:t>
            </a:r>
          </a:p>
        </p:txBody>
      </p:sp>
      <p:cxnSp>
        <p:nvCxnSpPr>
          <p:cNvPr id="59408" name="AutoShape 16"/>
          <p:cNvCxnSpPr>
            <a:cxnSpLocks noChangeShapeType="1"/>
            <a:stCxn id="59402" idx="3"/>
            <a:endCxn id="59397" idx="1"/>
          </p:cNvCxnSpPr>
          <p:nvPr/>
        </p:nvCxnSpPr>
        <p:spPr bwMode="auto">
          <a:xfrm>
            <a:off x="3195638" y="1926493"/>
            <a:ext cx="538162" cy="11113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9409" name="AutoShape 17"/>
          <p:cNvCxnSpPr>
            <a:cxnSpLocks noChangeShapeType="1"/>
            <a:stCxn id="59406" idx="3"/>
            <a:endCxn id="59399" idx="1"/>
          </p:cNvCxnSpPr>
          <p:nvPr/>
        </p:nvCxnSpPr>
        <p:spPr bwMode="auto">
          <a:xfrm>
            <a:off x="3195638" y="3812443"/>
            <a:ext cx="538162" cy="3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cxnSp>
        <p:nvCxnSpPr>
          <p:cNvPr id="59410" name="AutoShape 18"/>
          <p:cNvCxnSpPr>
            <a:cxnSpLocks noChangeShapeType="1"/>
            <a:stCxn id="59407" idx="3"/>
            <a:endCxn id="59400" idx="1"/>
          </p:cNvCxnSpPr>
          <p:nvPr/>
        </p:nvCxnSpPr>
        <p:spPr bwMode="auto">
          <a:xfrm>
            <a:off x="3195638" y="4282343"/>
            <a:ext cx="538162" cy="3175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</p:cxn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4130675" y="4050568"/>
            <a:ext cx="0" cy="469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4530725" y="4037868"/>
            <a:ext cx="0" cy="469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>
            <a:off x="5199063" y="4045806"/>
            <a:ext cx="0" cy="469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9414" name="Text Box 22"/>
          <p:cNvSpPr txBox="1">
            <a:spLocks noChangeArrowheads="1"/>
          </p:cNvSpPr>
          <p:nvPr/>
        </p:nvSpPr>
        <p:spPr bwMode="auto">
          <a:xfrm>
            <a:off x="3060700" y="5033231"/>
            <a:ext cx="10699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bit 0</a:t>
            </a:r>
          </a:p>
        </p:txBody>
      </p:sp>
      <p:sp>
        <p:nvSpPr>
          <p:cNvPr id="59415" name="Text Box 23"/>
          <p:cNvSpPr txBox="1">
            <a:spLocks noChangeArrowheads="1"/>
          </p:cNvSpPr>
          <p:nvPr/>
        </p:nvSpPr>
        <p:spPr bwMode="auto">
          <a:xfrm>
            <a:off x="5113338" y="5033231"/>
            <a:ext cx="1476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>
                <a:latin typeface="Times New Roman" pitchFamily="18" charset="0"/>
              </a:rPr>
              <a:t>bit m-1</a:t>
            </a:r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 flipV="1">
            <a:off x="3733800" y="4498243"/>
            <a:ext cx="188913" cy="534988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9417" name="Line 25"/>
          <p:cNvSpPr>
            <a:spLocks noChangeShapeType="1"/>
          </p:cNvSpPr>
          <p:nvPr/>
        </p:nvSpPr>
        <p:spPr bwMode="auto">
          <a:xfrm flipH="1" flipV="1">
            <a:off x="5446713" y="4498243"/>
            <a:ext cx="3048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9418" name="AutoShape 26"/>
          <p:cNvSpPr>
            <a:spLocks/>
          </p:cNvSpPr>
          <p:nvPr/>
        </p:nvSpPr>
        <p:spPr bwMode="auto">
          <a:xfrm>
            <a:off x="6165850" y="1248631"/>
            <a:ext cx="146050" cy="3263900"/>
          </a:xfrm>
          <a:prstGeom prst="rightBrace">
            <a:avLst>
              <a:gd name="adj1" fmla="val 186232"/>
              <a:gd name="adj2" fmla="val 50000"/>
            </a:avLst>
          </a:prstGeom>
          <a:noFill/>
          <a:ln w="12700" cap="sq">
            <a:solidFill>
              <a:schemeClr val="hlink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6336196" y="2708920"/>
            <a:ext cx="21383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pt-BR" sz="2400" b="1" dirty="0">
                <a:solidFill>
                  <a:schemeClr val="hlink"/>
                </a:solidFill>
                <a:latin typeface="Times New Roman" pitchFamily="18" charset="0"/>
              </a:rPr>
              <a:t>N Células</a:t>
            </a:r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156200" y="2751993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59421" name="Line 29"/>
          <p:cNvSpPr>
            <a:spLocks noChangeShapeType="1"/>
          </p:cNvSpPr>
          <p:nvPr/>
        </p:nvSpPr>
        <p:spPr bwMode="auto">
          <a:xfrm>
            <a:off x="4256088" y="2739293"/>
            <a:ext cx="0" cy="665163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endParaRPr lang="pt-BR"/>
          </a:p>
        </p:txBody>
      </p:sp>
      <p:graphicFrame>
        <p:nvGraphicFramePr>
          <p:cNvPr id="59422" name="Object 30"/>
          <p:cNvGraphicFramePr>
            <a:graphicFrameLocks noChangeAspect="1"/>
          </p:cNvGraphicFramePr>
          <p:nvPr/>
        </p:nvGraphicFramePr>
        <p:xfrm>
          <a:off x="3527884" y="2419573"/>
          <a:ext cx="366712" cy="366713"/>
        </p:xfrm>
        <a:graphic>
          <a:graphicData uri="http://schemas.openxmlformats.org/presentationml/2006/ole">
            <p:oleObj spid="_x0000_s635906" name="Equation" r:id="rId3" imgW="126720" imgH="126720" progId="Equation.3">
              <p:embed/>
            </p:oleObj>
          </a:graphicData>
        </a:graphic>
      </p:graphicFrame>
      <p:graphicFrame>
        <p:nvGraphicFramePr>
          <p:cNvPr id="59423" name="Object 31"/>
          <p:cNvGraphicFramePr>
            <a:graphicFrameLocks noChangeAspect="1"/>
          </p:cNvGraphicFramePr>
          <p:nvPr/>
        </p:nvGraphicFramePr>
        <p:xfrm>
          <a:off x="5456238" y="2926618"/>
          <a:ext cx="366712" cy="366713"/>
        </p:xfrm>
        <a:graphic>
          <a:graphicData uri="http://schemas.openxmlformats.org/presentationml/2006/ole">
            <p:oleObj spid="_x0000_s635907" name="Equation" r:id="rId4" imgW="126720" imgH="126720" progId="Equation.3">
              <p:embed/>
            </p:oleObj>
          </a:graphicData>
        </a:graphic>
      </p:graphicFrame>
      <p:sp>
        <p:nvSpPr>
          <p:cNvPr id="32" name="Espaço Reservado para Número de Slide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33" name="Retângulo 32"/>
          <p:cNvSpPr/>
          <p:nvPr/>
        </p:nvSpPr>
        <p:spPr>
          <a:xfrm>
            <a:off x="0" y="533721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A quantidade de bits que pode ser armazenada em cada célula  M é um requisito definido pelo fabricante.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Capacidade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Capacidade de memória é a quantidade de informações que nela podem ser armazenadas em um instante de tempo.</a:t>
            </a:r>
          </a:p>
          <a:p>
            <a:r>
              <a:rPr lang="pt-BR"/>
              <a:t>A unidade básica de representação de informação é o bit.  Ex: 16384 bits.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Capacidade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/>
              <a:t>Para simplificar podemos escrever da seguinte forma: 16 Kbits = 16 x 2</a:t>
            </a:r>
            <a:r>
              <a:rPr lang="pt-BR" sz="2500" baseline="30000"/>
              <a:t>10</a:t>
            </a:r>
            <a:r>
              <a:rPr lang="pt-BR" sz="2500"/>
              <a:t> bits.</a:t>
            </a:r>
          </a:p>
          <a:p>
            <a:r>
              <a:rPr lang="pt-BR" sz="2500"/>
              <a:t>Essa, entretanto, não é a melhor maneira de quantificar a capacidade de memória. Para tal usamos a quantidade de células para representar essa capacidade. A maioria dos computadores possui uma célula de memória no tamanho de 8 bits  =  1 byte.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Cálculos com a Capacidade de Memória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1 bit representa apenas um entre dois valores (base binária), então podemos concluir que:</a:t>
            </a:r>
          </a:p>
          <a:p>
            <a:pPr lvl="1"/>
            <a:r>
              <a:rPr lang="pt-BR" dirty="0"/>
              <a:t>Pode-se armazenar em cada célula um valor entre 0 e (2</a:t>
            </a:r>
            <a:r>
              <a:rPr lang="pt-BR" baseline="30000" dirty="0"/>
              <a:t>M</a:t>
            </a:r>
            <a:r>
              <a:rPr lang="pt-BR" dirty="0"/>
              <a:t> – 1), porém um de cada vez. São 2</a:t>
            </a:r>
            <a:r>
              <a:rPr lang="pt-BR" baseline="30000" dirty="0"/>
              <a:t>M</a:t>
            </a:r>
            <a:r>
              <a:rPr lang="pt-BR" dirty="0"/>
              <a:t> combinações possíveis.</a:t>
            </a:r>
          </a:p>
          <a:p>
            <a:pPr lvl="2"/>
            <a:r>
              <a:rPr lang="pt-BR" sz="2800" dirty="0"/>
              <a:t>Por exemplo, se M = 8 bits, temos 2</a:t>
            </a:r>
            <a:r>
              <a:rPr lang="pt-BR" sz="2800" baseline="30000" dirty="0"/>
              <a:t>8</a:t>
            </a:r>
            <a:r>
              <a:rPr lang="pt-BR" sz="2800" dirty="0"/>
              <a:t> = 256.</a:t>
            </a:r>
          </a:p>
          <a:p>
            <a:pPr lvl="2"/>
            <a:r>
              <a:rPr lang="pt-BR" sz="2800" dirty="0"/>
              <a:t>Seriam armazenados valores entre:</a:t>
            </a:r>
          </a:p>
          <a:p>
            <a:pPr lvl="3"/>
            <a:r>
              <a:rPr lang="pt-BR" dirty="0"/>
              <a:t>00000000 (0</a:t>
            </a:r>
            <a:r>
              <a:rPr lang="pt-BR" baseline="-25000" dirty="0"/>
              <a:t>10</a:t>
            </a:r>
            <a:r>
              <a:rPr lang="pt-BR" dirty="0"/>
              <a:t> ou 0</a:t>
            </a:r>
            <a:r>
              <a:rPr lang="pt-BR" baseline="-25000" dirty="0"/>
              <a:t>16</a:t>
            </a:r>
            <a:r>
              <a:rPr lang="pt-BR" dirty="0"/>
              <a:t>) e 11111111 (255</a:t>
            </a:r>
            <a:r>
              <a:rPr lang="pt-BR" baseline="-25000" dirty="0"/>
              <a:t>10</a:t>
            </a:r>
            <a:r>
              <a:rPr lang="pt-BR" dirty="0"/>
              <a:t> ou FF</a:t>
            </a:r>
            <a:r>
              <a:rPr lang="pt-BR" baseline="-25000" dirty="0"/>
              <a:t>16</a:t>
            </a:r>
            <a:r>
              <a:rPr lang="pt-BR" dirty="0"/>
              <a:t>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Cálculos com a Capacidade de Memória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memória tem N endereços:</a:t>
            </a:r>
          </a:p>
          <a:p>
            <a:pPr lvl="1"/>
            <a:r>
              <a:rPr lang="pt-BR" dirty="0"/>
              <a:t>N = </a:t>
            </a:r>
            <a:r>
              <a:rPr lang="pt-BR" dirty="0" smtClean="0"/>
              <a:t>2</a:t>
            </a:r>
            <a:r>
              <a:rPr lang="pt-BR" b="1" baseline="30000" dirty="0" smtClean="0"/>
              <a:t>E</a:t>
            </a:r>
            <a:r>
              <a:rPr lang="pt-BR" dirty="0" smtClean="0"/>
              <a:t>, </a:t>
            </a:r>
            <a:r>
              <a:rPr lang="pt-BR" dirty="0" smtClean="0"/>
              <a:t>sendo</a:t>
            </a:r>
          </a:p>
          <a:p>
            <a:pPr lvl="2"/>
            <a:r>
              <a:rPr lang="pt-BR" dirty="0" smtClean="0"/>
              <a:t> </a:t>
            </a:r>
            <a:r>
              <a:rPr lang="pt-BR" dirty="0" smtClean="0"/>
              <a:t>E </a:t>
            </a:r>
            <a:r>
              <a:rPr lang="pt-BR" dirty="0"/>
              <a:t>= quantidade de bits dos números que representam cada um dos N endereços. </a:t>
            </a:r>
          </a:p>
          <a:p>
            <a:pPr lvl="1"/>
            <a:r>
              <a:rPr lang="pt-BR" dirty="0"/>
              <a:t>Por exemplo</a:t>
            </a:r>
            <a:r>
              <a:rPr lang="pt-BR" dirty="0" smtClean="0"/>
              <a:t>,</a:t>
            </a:r>
          </a:p>
          <a:p>
            <a:pPr lvl="2"/>
            <a:r>
              <a:rPr lang="pt-BR" dirty="0" smtClean="0"/>
              <a:t> </a:t>
            </a:r>
            <a:r>
              <a:rPr lang="pt-BR" dirty="0"/>
              <a:t>se N=512 (512 células), </a:t>
            </a:r>
            <a:endParaRPr lang="pt-BR" dirty="0" smtClean="0"/>
          </a:p>
          <a:p>
            <a:pPr lvl="2"/>
            <a:r>
              <a:rPr lang="pt-BR" dirty="0" smtClean="0"/>
              <a:t>então</a:t>
            </a:r>
            <a:r>
              <a:rPr lang="pt-BR" dirty="0"/>
              <a:t>, 512 = </a:t>
            </a:r>
            <a:r>
              <a:rPr lang="pt-BR" dirty="0" smtClean="0"/>
              <a:t>2</a:t>
            </a:r>
            <a:r>
              <a:rPr lang="pt-BR" baseline="30000" dirty="0" smtClean="0"/>
              <a:t>E</a:t>
            </a:r>
            <a:r>
              <a:rPr lang="pt-BR" dirty="0" smtClean="0"/>
              <a:t>, </a:t>
            </a:r>
            <a:endParaRPr lang="pt-BR" dirty="0" smtClean="0"/>
          </a:p>
          <a:p>
            <a:pPr lvl="3"/>
            <a:r>
              <a:rPr lang="pt-BR" dirty="0" smtClean="0"/>
              <a:t>E=9</a:t>
            </a:r>
            <a:r>
              <a:rPr lang="pt-BR" dirty="0"/>
              <a:t>, pois 2</a:t>
            </a:r>
            <a:r>
              <a:rPr lang="pt-BR" baseline="30000" dirty="0"/>
              <a:t>9</a:t>
            </a:r>
            <a:r>
              <a:rPr lang="pt-BR" dirty="0"/>
              <a:t>=512.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Cálculos com a Capacidade de Memória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 total de bits que podem ser armazenados na referida memória é T, sendo: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 = N x M  ou T = 2</a:t>
            </a:r>
            <a:r>
              <a:rPr lang="pt-BR" baseline="30000" dirty="0"/>
              <a:t>E</a:t>
            </a:r>
            <a:r>
              <a:rPr lang="pt-BR" dirty="0"/>
              <a:t> x M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Do </a:t>
            </a:r>
            <a:r>
              <a:rPr lang="pt-BR" dirty="0"/>
              <a:t>exemplo anterior temos:</a:t>
            </a:r>
          </a:p>
          <a:p>
            <a:pPr lvl="2">
              <a:lnSpc>
                <a:spcPct val="90000"/>
              </a:lnSpc>
            </a:pPr>
            <a:r>
              <a:rPr lang="pt-BR" dirty="0"/>
              <a:t>N = 512 células,   </a:t>
            </a:r>
            <a:endParaRPr lang="pt-BR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M </a:t>
            </a:r>
            <a:r>
              <a:rPr lang="pt-BR" dirty="0"/>
              <a:t>= 8 bits,   </a:t>
            </a:r>
            <a:endParaRPr lang="pt-BR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E </a:t>
            </a:r>
            <a:r>
              <a:rPr lang="pt-BR" dirty="0"/>
              <a:t>= 9 bits, </a:t>
            </a:r>
            <a:endParaRPr lang="pt-BR" dirty="0" smtClean="0"/>
          </a:p>
          <a:p>
            <a:pPr lvl="2">
              <a:lnSpc>
                <a:spcPct val="90000"/>
              </a:lnSpc>
            </a:pPr>
            <a:r>
              <a:rPr lang="pt-BR" dirty="0" smtClean="0"/>
              <a:t>T </a:t>
            </a:r>
            <a:r>
              <a:rPr lang="pt-BR" dirty="0"/>
              <a:t>= 4096 bits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 = 2</a:t>
            </a:r>
            <a:r>
              <a:rPr lang="pt-BR" baseline="30000" dirty="0"/>
              <a:t>E</a:t>
            </a:r>
            <a:r>
              <a:rPr lang="pt-BR" dirty="0"/>
              <a:t>,   512 = 2</a:t>
            </a:r>
            <a:r>
              <a:rPr lang="pt-BR" baseline="30000" dirty="0"/>
              <a:t>9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 = N x M = 2</a:t>
            </a:r>
            <a:r>
              <a:rPr lang="pt-BR" baseline="30000" dirty="0"/>
              <a:t>E</a:t>
            </a:r>
            <a:r>
              <a:rPr lang="pt-BR" dirty="0"/>
              <a:t> x M = 4096 bits = 4K bits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1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564" y="1448780"/>
            <a:ext cx="8028892" cy="2058987"/>
          </a:xfrm>
        </p:spPr>
        <p:txBody>
          <a:bodyPr/>
          <a:lstStyle/>
          <a:p>
            <a:pPr algn="just"/>
            <a:r>
              <a:rPr lang="pt-BR" sz="2400" dirty="0">
                <a:cs typeface="Times New Roman" pitchFamily="18" charset="0"/>
              </a:rPr>
              <a:t>Uma memória RAM tem um espaço máximo de endereçamento de 2K. Cada célula pode armazenar 16 bits. Qual o valor total de bits que podem ser armazenados nesta memória e qual o tamanho de cada endereço?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323528" y="3429000"/>
            <a:ext cx="8460940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dirty="0">
                <a:latin typeface="Arial" charset="0"/>
                <a:cs typeface="Times New Roman" pitchFamily="18" charset="0"/>
              </a:rPr>
              <a:t>Se o espaço máximo endereçável é 2K, então N = 2K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dirty="0">
                <a:latin typeface="Arial" charset="0"/>
                <a:cs typeface="Times New Roman" pitchFamily="18" charset="0"/>
              </a:rPr>
              <a:t>1 célula = 16 bits. Então:  M = 16 bits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dirty="0">
                <a:latin typeface="Arial" charset="0"/>
                <a:cs typeface="Times New Roman" pitchFamily="18" charset="0"/>
              </a:rPr>
              <a:t>N =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E</a:t>
            </a:r>
            <a:r>
              <a:rPr lang="pt-BR" dirty="0">
                <a:latin typeface="Arial" charset="0"/>
                <a:cs typeface="Times New Roman" pitchFamily="18" charset="0"/>
              </a:rPr>
              <a:t>,   N = 2K = 2 x 1024 =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1</a:t>
            </a:r>
            <a:r>
              <a:rPr lang="pt-BR" dirty="0">
                <a:latin typeface="Arial" charset="0"/>
                <a:cs typeface="Times New Roman" pitchFamily="18" charset="0"/>
              </a:rPr>
              <a:t>.2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10</a:t>
            </a:r>
            <a:r>
              <a:rPr lang="pt-BR" dirty="0">
                <a:latin typeface="Arial" charset="0"/>
                <a:cs typeface="Times New Roman" pitchFamily="18" charset="0"/>
              </a:rPr>
              <a:t> =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11</a:t>
            </a:r>
            <a:endParaRPr lang="pt-BR" dirty="0">
              <a:latin typeface="Arial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dirty="0">
                <a:latin typeface="Arial" charset="0"/>
                <a:cs typeface="Times New Roman" pitchFamily="18" charset="0"/>
              </a:rPr>
              <a:t>Se N =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E</a:t>
            </a:r>
            <a:r>
              <a:rPr lang="pt-BR" dirty="0">
                <a:latin typeface="Arial" charset="0"/>
                <a:cs typeface="Times New Roman" pitchFamily="18" charset="0"/>
              </a:rPr>
              <a:t>  e 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11</a:t>
            </a:r>
            <a:r>
              <a:rPr lang="pt-BR" dirty="0">
                <a:latin typeface="Arial" charset="0"/>
                <a:cs typeface="Times New Roman" pitchFamily="18" charset="0"/>
              </a:rPr>
              <a:t>, então: 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E</a:t>
            </a:r>
            <a:r>
              <a:rPr lang="pt-BR" dirty="0">
                <a:latin typeface="Arial" charset="0"/>
                <a:cs typeface="Times New Roman" pitchFamily="18" charset="0"/>
              </a:rPr>
              <a:t> =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11</a:t>
            </a:r>
            <a:r>
              <a:rPr lang="pt-BR" dirty="0">
                <a:latin typeface="Arial" charset="0"/>
                <a:cs typeface="Times New Roman" pitchFamily="18" charset="0"/>
              </a:rPr>
              <a:t>  e </a:t>
            </a:r>
            <a:r>
              <a:rPr lang="pt-BR" dirty="0" err="1">
                <a:latin typeface="Arial" charset="0"/>
                <a:cs typeface="Times New Roman" pitchFamily="18" charset="0"/>
              </a:rPr>
              <a:t>E</a:t>
            </a:r>
            <a:r>
              <a:rPr lang="pt-BR" dirty="0">
                <a:latin typeface="Arial" charset="0"/>
                <a:cs typeface="Times New Roman" pitchFamily="18" charset="0"/>
              </a:rPr>
              <a:t> = 11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dirty="0">
                <a:latin typeface="Arial" charset="0"/>
                <a:cs typeface="Times New Roman" pitchFamily="18" charset="0"/>
              </a:rPr>
              <a:t>E = quantidade de bits de cada número que expressa um endereçamento, ou seja: os endereços de cada célula são números que têm 11 bits.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dirty="0">
                <a:latin typeface="Arial" charset="0"/>
                <a:cs typeface="Times New Roman" pitchFamily="18" charset="0"/>
              </a:rPr>
              <a:t>T = N x M =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11</a:t>
            </a:r>
            <a:r>
              <a:rPr lang="pt-BR" dirty="0">
                <a:latin typeface="Arial" charset="0"/>
                <a:cs typeface="Times New Roman" pitchFamily="18" charset="0"/>
              </a:rPr>
              <a:t> x 16 = 2</a:t>
            </a:r>
            <a:r>
              <a:rPr lang="pt-BR" baseline="30000" dirty="0">
                <a:latin typeface="Arial" charset="0"/>
                <a:cs typeface="Times New Roman" pitchFamily="18" charset="0"/>
              </a:rPr>
              <a:t>15</a:t>
            </a:r>
            <a:r>
              <a:rPr lang="pt-BR" dirty="0">
                <a:latin typeface="Arial" charset="0"/>
                <a:cs typeface="Times New Roman" pitchFamily="18" charset="0"/>
              </a:rPr>
              <a:t> = 32Kbits</a:t>
            </a:r>
            <a:r>
              <a:rPr lang="pt-BR" dirty="0">
                <a:latin typeface="Arial" charset="0"/>
              </a:rPr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0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0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 build="p" bldLvl="2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Exemplo 2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20788"/>
            <a:ext cx="8144073" cy="2768637"/>
          </a:xfrm>
        </p:spPr>
        <p:txBody>
          <a:bodyPr/>
          <a:lstStyle/>
          <a:p>
            <a:pPr algn="just"/>
            <a:r>
              <a:rPr lang="pt-BR" sz="2500" dirty="0">
                <a:cs typeface="Times New Roman" pitchFamily="18" charset="0"/>
              </a:rPr>
              <a:t>Uma memória RAM é fabricada com a possibilidade de armazenar um máximo de 256kbits. Cada célula pode armazenar 8 bits. Qual é o tamanho de cada endereço e qual é o total de células que podem ser utilizadas na RAM?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539552" y="4005064"/>
            <a:ext cx="8144073" cy="249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sz="2400" dirty="0">
                <a:latin typeface="Arial" charset="0"/>
                <a:cs typeface="Times New Roman" pitchFamily="18" charset="0"/>
              </a:rPr>
              <a:t>Total de bits = T = 256K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8</a:t>
            </a:r>
            <a:r>
              <a:rPr lang="pt-BR" sz="2400" dirty="0">
                <a:latin typeface="Arial" charset="0"/>
                <a:cs typeface="Times New Roman" pitchFamily="18" charset="0"/>
              </a:rPr>
              <a:t>.2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10</a:t>
            </a:r>
            <a:r>
              <a:rPr lang="pt-BR" sz="2400" dirty="0">
                <a:latin typeface="Arial" charset="0"/>
                <a:cs typeface="Times New Roman" pitchFamily="18" charset="0"/>
              </a:rPr>
              <a:t>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18</a:t>
            </a:r>
            <a:endParaRPr lang="pt-BR" sz="2400" dirty="0">
              <a:latin typeface="Arial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sz="2400" dirty="0">
                <a:latin typeface="Arial" charset="0"/>
                <a:cs typeface="Times New Roman" pitchFamily="18" charset="0"/>
              </a:rPr>
              <a:t>1 célula = 8 bits = M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3</a:t>
            </a:r>
            <a:endParaRPr lang="pt-BR" sz="2400" dirty="0">
              <a:latin typeface="Arial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sz="2400" dirty="0">
                <a:latin typeface="Arial" charset="0"/>
                <a:cs typeface="Times New Roman" pitchFamily="18" charset="0"/>
              </a:rPr>
              <a:t>Sendo T = N x M, então: N = T/M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18</a:t>
            </a:r>
            <a:r>
              <a:rPr lang="pt-BR" sz="2400" dirty="0">
                <a:latin typeface="Arial" charset="0"/>
                <a:cs typeface="Times New Roman" pitchFamily="18" charset="0"/>
              </a:rPr>
              <a:t>/2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3</a:t>
            </a:r>
            <a:r>
              <a:rPr lang="pt-BR" sz="2400" dirty="0">
                <a:latin typeface="Arial" charset="0"/>
                <a:cs typeface="Times New Roman" pitchFamily="18" charset="0"/>
              </a:rPr>
              <a:t>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15</a:t>
            </a:r>
            <a:endParaRPr lang="pt-BR" sz="2400" dirty="0">
              <a:latin typeface="Arial" charset="0"/>
              <a:cs typeface="Times New Roman" pitchFamily="18" charset="0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sz="2400" dirty="0">
                <a:latin typeface="Arial" charset="0"/>
                <a:cs typeface="Times New Roman" pitchFamily="18" charset="0"/>
              </a:rPr>
              <a:t>Se N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E</a:t>
            </a:r>
            <a:r>
              <a:rPr lang="pt-BR" sz="2400" dirty="0">
                <a:latin typeface="Arial" charset="0"/>
                <a:cs typeface="Times New Roman" pitchFamily="18" charset="0"/>
              </a:rPr>
              <a:t>, então: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15</a:t>
            </a:r>
            <a:r>
              <a:rPr lang="pt-BR" sz="2400" dirty="0">
                <a:latin typeface="Arial" charset="0"/>
                <a:cs typeface="Times New Roman" pitchFamily="18" charset="0"/>
              </a:rPr>
              <a:t>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E</a:t>
            </a:r>
            <a:r>
              <a:rPr lang="pt-BR" sz="2400" dirty="0">
                <a:latin typeface="Arial" charset="0"/>
                <a:cs typeface="Times New Roman" pitchFamily="18" charset="0"/>
              </a:rPr>
              <a:t>,  E = 15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Char char="l"/>
            </a:pPr>
            <a:r>
              <a:rPr lang="pt-BR" sz="2400" dirty="0">
                <a:latin typeface="Arial" charset="0"/>
                <a:cs typeface="Times New Roman" pitchFamily="18" charset="0"/>
              </a:rPr>
              <a:t>N 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15</a:t>
            </a:r>
            <a:r>
              <a:rPr lang="pt-BR" sz="2400" dirty="0">
                <a:latin typeface="Arial" charset="0"/>
                <a:cs typeface="Times New Roman" pitchFamily="18" charset="0"/>
              </a:rPr>
              <a:t> = 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5</a:t>
            </a:r>
            <a:r>
              <a:rPr lang="pt-BR" sz="2400" dirty="0">
                <a:latin typeface="Arial" charset="0"/>
                <a:cs typeface="Times New Roman" pitchFamily="18" charset="0"/>
              </a:rPr>
              <a:t>.2</a:t>
            </a:r>
            <a:r>
              <a:rPr lang="pt-BR" sz="2400" baseline="30000" dirty="0">
                <a:latin typeface="Arial" charset="0"/>
                <a:cs typeface="Times New Roman" pitchFamily="18" charset="0"/>
              </a:rPr>
              <a:t>10</a:t>
            </a:r>
            <a:r>
              <a:rPr lang="pt-BR" sz="2400" dirty="0">
                <a:latin typeface="Arial" charset="0"/>
                <a:cs typeface="Times New Roman" pitchFamily="18" charset="0"/>
              </a:rPr>
              <a:t> = 32k</a:t>
            </a:r>
            <a:r>
              <a:rPr lang="pt-BR" sz="2400" dirty="0">
                <a:latin typeface="Arial" charset="0"/>
              </a:rPr>
              <a:t>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49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4"/>
          <p:cNvSpPr>
            <a:spLocks noGrp="1"/>
          </p:cNvSpPr>
          <p:nvPr>
            <p:ph type="sldNum" sz="quarter" idx="11"/>
          </p:nvPr>
        </p:nvSpPr>
        <p:spPr>
          <a:xfrm>
            <a:off x="3352800" y="6417332"/>
            <a:ext cx="2895600" cy="457200"/>
          </a:xfrm>
        </p:spPr>
        <p:txBody>
          <a:bodyPr/>
          <a:lstStyle/>
          <a:p>
            <a:fld id="{FBF557EC-F25E-4A80-BD86-DFACC5D427CE}" type="slidenum">
              <a:rPr lang="en-US"/>
              <a:pPr/>
              <a:t>5</a:t>
            </a:fld>
            <a:endParaRPr lang="en-US"/>
          </a:p>
        </p:txBody>
      </p:sp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Tipos de ROM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ROM</a:t>
            </a:r>
          </a:p>
          <a:p>
            <a:pPr lvl="1"/>
            <a:r>
              <a:rPr lang="en-US" sz="2400"/>
              <a:t>Gravada durante a fabricação</a:t>
            </a:r>
          </a:p>
          <a:p>
            <a:pPr lvl="1"/>
            <a:r>
              <a:rPr lang="en-US" sz="2400"/>
              <a:t>Baixo custo para grandes volumes</a:t>
            </a:r>
          </a:p>
          <a:p>
            <a:r>
              <a:rPr lang="en-US" sz="2800"/>
              <a:t>PROM (</a:t>
            </a:r>
            <a:r>
              <a:rPr lang="en-US" sz="2800" i="1"/>
              <a:t>Programmable</a:t>
            </a:r>
            <a:r>
              <a:rPr lang="en-US" sz="2800"/>
              <a:t> ROM)</a:t>
            </a:r>
          </a:p>
          <a:p>
            <a:pPr lvl="1"/>
            <a:r>
              <a:rPr lang="en-US" sz="2400"/>
              <a:t>Programável após a fabricação (uma vez)</a:t>
            </a:r>
          </a:p>
          <a:p>
            <a:pPr lvl="1"/>
            <a:r>
              <a:rPr lang="en-US" sz="2400"/>
              <a:t>EPROM (</a:t>
            </a:r>
            <a:r>
              <a:rPr lang="en-US" sz="2400" i="1"/>
              <a:t>Erasable</a:t>
            </a:r>
            <a:r>
              <a:rPr lang="en-US" sz="2400"/>
              <a:t> PROM)</a:t>
            </a:r>
          </a:p>
          <a:p>
            <a:pPr lvl="2"/>
            <a:r>
              <a:rPr lang="en-US" sz="2000"/>
              <a:t>Gravado e Apagado com ultravioleta</a:t>
            </a:r>
          </a:p>
          <a:p>
            <a:pPr lvl="1"/>
            <a:r>
              <a:rPr lang="en-US" sz="2400"/>
              <a:t>EEPROM (</a:t>
            </a:r>
            <a:r>
              <a:rPr lang="en-US" sz="2400" i="1"/>
              <a:t>Electrically Erasable</a:t>
            </a:r>
            <a:r>
              <a:rPr lang="en-US" sz="2400"/>
              <a:t> PROM)</a:t>
            </a:r>
          </a:p>
          <a:p>
            <a:pPr lvl="2"/>
            <a:r>
              <a:rPr lang="en-US" sz="2000"/>
              <a:t>Apagável Elétricamente</a:t>
            </a:r>
          </a:p>
          <a:p>
            <a:pPr lvl="1"/>
            <a:r>
              <a:rPr lang="en-US" sz="2400"/>
              <a:t>Custo alto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computador possui uma memória com capacidade para armazenar palavras de 16 bits em cada uma de suas N células. O barramento de endereços tem 12 bits de tamanho. Quantos bytes poderão ser armazenados nessa memória?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50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96752"/>
            <a:ext cx="8559552" cy="5127848"/>
          </a:xfrm>
        </p:spPr>
        <p:txBody>
          <a:bodyPr/>
          <a:lstStyle/>
          <a:p>
            <a:r>
              <a:rPr lang="pt-BR" sz="1900" dirty="0"/>
              <a:t>Qual é a diferença, em termos de endereço, conteúdo e total de bits, entre as seguintes organizações de MP?</a:t>
            </a:r>
          </a:p>
          <a:p>
            <a:pPr lvl="1"/>
            <a:r>
              <a:rPr lang="pt-BR" sz="1700" dirty="0"/>
              <a:t>Memória A – 32K células de 8 bits cada;</a:t>
            </a:r>
          </a:p>
          <a:p>
            <a:pPr lvl="1"/>
            <a:r>
              <a:rPr lang="pt-BR" sz="1700" dirty="0"/>
              <a:t>Memória B – 16K células de 16 bits cada;</a:t>
            </a:r>
          </a:p>
          <a:p>
            <a:pPr lvl="1"/>
            <a:r>
              <a:rPr lang="pt-BR" sz="1700" dirty="0"/>
              <a:t>Memória C – 16K células de 8 bits cada;</a:t>
            </a:r>
          </a:p>
          <a:p>
            <a:r>
              <a:rPr lang="pt-BR" sz="1900" dirty="0"/>
              <a:t>Considere uma célula de memória cujo endereço é, em hexadecimal, 2C81 e que tem armazenado em seu conteúdo um valor igual a, em hexadecimal, F5A. Pergunta-se:</a:t>
            </a:r>
          </a:p>
          <a:p>
            <a:pPr lvl="1"/>
            <a:r>
              <a:rPr lang="pt-BR" sz="1700" dirty="0" smtClean="0"/>
              <a:t>Qual </a:t>
            </a:r>
            <a:r>
              <a:rPr lang="pt-BR" sz="1700" dirty="0"/>
              <a:t>deve ser a máxima quantidade de bits que podem ser implementados nessa memória?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51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Organização </a:t>
            </a:r>
            <a:r>
              <a:rPr lang="pt-BR" sz="3200" dirty="0"/>
              <a:t>memória CPU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1439652" y="1088740"/>
            <a:ext cx="7128792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pt-BR" sz="2000" dirty="0"/>
              <a:t>1) Uma memória RAM de 4K possui quantas linhas de Endereço?</a:t>
            </a:r>
          </a:p>
          <a:p>
            <a:endParaRPr lang="pt-BR" sz="2000" dirty="0"/>
          </a:p>
          <a:p>
            <a:r>
              <a:rPr lang="pt-BR" sz="2000" dirty="0"/>
              <a:t>2) Como combinar vários chips de maneira a</a:t>
            </a:r>
          </a:p>
          <a:p>
            <a:r>
              <a:rPr lang="pt-BR" sz="2000" dirty="0"/>
              <a:t>aumentar a capacidade total de memória?</a:t>
            </a:r>
          </a:p>
          <a:p>
            <a:r>
              <a:rPr lang="pt-BR" sz="2000" dirty="0"/>
              <a:t>• Por exemplo, combinar 4 chips com</a:t>
            </a:r>
          </a:p>
          <a:p>
            <a:r>
              <a:rPr lang="pt-BR" sz="2000" dirty="0"/>
              <a:t>capacidade de 1Kx8 cada um para obter</a:t>
            </a:r>
          </a:p>
          <a:p>
            <a:r>
              <a:rPr lang="pt-BR" sz="2000" dirty="0"/>
              <a:t>4Kx8 total</a:t>
            </a:r>
          </a:p>
          <a:p>
            <a:endParaRPr lang="pt-BR" sz="2000" dirty="0"/>
          </a:p>
          <a:p>
            <a:r>
              <a:rPr lang="pt-BR" sz="2000" dirty="0"/>
              <a:t>3) Como utilizar as linhas de endereçamento?</a:t>
            </a:r>
          </a:p>
          <a:p>
            <a:r>
              <a:rPr lang="pt-BR" sz="2000" dirty="0"/>
              <a:t>	• 12 linhas de endereçamento, mas cada chip tem apenas 10 linhas de endereçamento</a:t>
            </a:r>
          </a:p>
          <a:p>
            <a:r>
              <a:rPr lang="pt-BR" sz="2000" dirty="0"/>
              <a:t>• Precisamos de um circuito auxiliar: um</a:t>
            </a:r>
          </a:p>
          <a:p>
            <a:r>
              <a:rPr lang="pt-BR" sz="2000" dirty="0"/>
              <a:t>decodificador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B770C-22C1-4C70-976F-B8580CF0A7C2}" type="slidenum">
              <a:rPr lang="en-GB" smtClean="0"/>
              <a:pPr/>
              <a:t>52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AA2F-9CEC-4E50-815B-837B6C7274EE}" type="slidenum">
              <a:rPr lang="en-GB" smtClean="0"/>
              <a:pPr/>
              <a:t>53</a:t>
            </a:fld>
            <a:endParaRPr lang="en-GB"/>
          </a:p>
        </p:txBody>
      </p:sp>
      <p:pic>
        <p:nvPicPr>
          <p:cNvPr id="6307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304764"/>
            <a:ext cx="5267325" cy="10477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6307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636" y="3140968"/>
            <a:ext cx="5191125" cy="8953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9" name="Retângulo 8"/>
          <p:cNvSpPr/>
          <p:nvPr/>
        </p:nvSpPr>
        <p:spPr>
          <a:xfrm>
            <a:off x="647564" y="1340768"/>
            <a:ext cx="567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1) 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 flipH="1">
            <a:off x="863588" y="3075347"/>
            <a:ext cx="25964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2) </a:t>
            </a:r>
            <a:endParaRPr lang="pt-B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DAA2F-9CEC-4E50-815B-837B6C7274EE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6" name="CaixaDeTexto 5"/>
          <p:cNvSpPr txBox="1"/>
          <p:nvPr/>
        </p:nvSpPr>
        <p:spPr>
          <a:xfrm>
            <a:off x="971600" y="1556792"/>
            <a:ext cx="66179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  <a:r>
              <a:rPr lang="pt-BR" dirty="0" smtClean="0"/>
              <a:t>) Em relação a </a:t>
            </a:r>
            <a:r>
              <a:rPr lang="pt-BR" dirty="0" err="1" smtClean="0"/>
              <a:t>memoria</a:t>
            </a:r>
            <a:r>
              <a:rPr lang="pt-BR" dirty="0" smtClean="0"/>
              <a:t> RAM 32x4, responda:</a:t>
            </a:r>
          </a:p>
          <a:p>
            <a:endParaRPr lang="pt-BR" dirty="0"/>
          </a:p>
          <a:p>
            <a:r>
              <a:rPr lang="pt-BR" dirty="0" smtClean="0"/>
              <a:t>a)</a:t>
            </a:r>
          </a:p>
          <a:p>
            <a:endParaRPr lang="pt-BR" dirty="0"/>
          </a:p>
          <a:p>
            <a:r>
              <a:rPr lang="pt-BR" dirty="0" smtClean="0"/>
              <a:t>b)</a:t>
            </a:r>
            <a:endParaRPr lang="pt-BR" dirty="0"/>
          </a:p>
        </p:txBody>
      </p:sp>
      <p:pic>
        <p:nvPicPr>
          <p:cNvPr id="6318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2" y="2312876"/>
            <a:ext cx="5210175" cy="6572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6318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996952"/>
            <a:ext cx="5248275" cy="80962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6318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4617132"/>
            <a:ext cx="5238750" cy="17335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sp>
        <p:nvSpPr>
          <p:cNvPr id="10" name="Retângulo 9"/>
          <p:cNvSpPr/>
          <p:nvPr/>
        </p:nvSpPr>
        <p:spPr>
          <a:xfrm>
            <a:off x="755576" y="4113076"/>
            <a:ext cx="5677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4) 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28137-1C31-4E96-BF3C-0C1293207489}" type="slidenum">
              <a:rPr lang="en-GB"/>
              <a:pPr/>
              <a:t>6</a:t>
            </a:fld>
            <a:endParaRPr lang="en-GB"/>
          </a:p>
        </p:txBody>
      </p:sp>
      <p:sp>
        <p:nvSpPr>
          <p:cNvPr id="6154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15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/>
              <a:t>Estáticas – SRAM (</a:t>
            </a:r>
            <a:r>
              <a:rPr lang="pt-PT" sz="2800" i="1" dirty="0"/>
              <a:t>Static</a:t>
            </a:r>
            <a:r>
              <a:rPr lang="pt-PT" sz="2800" dirty="0"/>
              <a:t> RAM)</a:t>
            </a:r>
          </a:p>
          <a:p>
            <a:pPr lvl="1"/>
            <a:r>
              <a:rPr lang="pt-PT" sz="2000" dirty="0"/>
              <a:t>Células de memória: </a:t>
            </a:r>
          </a:p>
          <a:p>
            <a:pPr lvl="2"/>
            <a:r>
              <a:rPr lang="pt-PT" sz="1800" b="1" i="1" dirty="0" smtClean="0">
                <a:solidFill>
                  <a:srgbClr val="000099"/>
                </a:solidFill>
              </a:rPr>
              <a:t>Latches</a:t>
            </a:r>
            <a:r>
              <a:rPr lang="pt-PT" sz="1800" b="1" dirty="0" smtClean="0">
                <a:solidFill>
                  <a:srgbClr val="000099"/>
                </a:solidFill>
              </a:rPr>
              <a:t> / </a:t>
            </a:r>
            <a:r>
              <a:rPr lang="pt-PT" sz="1800" b="1" i="1" dirty="0">
                <a:solidFill>
                  <a:srgbClr val="000099"/>
                </a:solidFill>
              </a:rPr>
              <a:t>flip-flops</a:t>
            </a:r>
          </a:p>
          <a:p>
            <a:pPr lvl="1"/>
            <a:r>
              <a:rPr lang="pt-PT" sz="2000" dirty="0"/>
              <a:t>Rápidas – tempos de acesso baixos para leitura e para escrita</a:t>
            </a:r>
          </a:p>
          <a:p>
            <a:pPr lvl="1"/>
            <a:r>
              <a:rPr lang="pt-PT" sz="2000" b="1" dirty="0"/>
              <a:t>Utilizadas tipicamente como memórias </a:t>
            </a:r>
            <a:r>
              <a:rPr lang="pt-PT" sz="2000" b="1" i="1" dirty="0"/>
              <a:t>cache</a:t>
            </a:r>
            <a:r>
              <a:rPr lang="pt-PT" sz="2000" dirty="0"/>
              <a:t/>
            </a:r>
            <a:br>
              <a:rPr lang="pt-PT" sz="2000" dirty="0"/>
            </a:br>
            <a:r>
              <a:rPr lang="pt-PT" sz="2000" dirty="0"/>
              <a:t>(associadas ao processador</a:t>
            </a:r>
            <a:r>
              <a:rPr lang="pt-PT" sz="2000" dirty="0" smtClean="0"/>
              <a:t>) </a:t>
            </a:r>
          </a:p>
          <a:p>
            <a:pPr lvl="2"/>
            <a:r>
              <a:rPr lang="pt-PT" sz="1600" dirty="0" smtClean="0"/>
              <a:t>Cache – memória muito rápida, tipicamente incluída no processador.</a:t>
            </a:r>
            <a:endParaRPr lang="en-GB" sz="1600" dirty="0" smtClean="0"/>
          </a:p>
          <a:p>
            <a:pPr lvl="2"/>
            <a:endParaRPr lang="en-US" sz="1600" b="1" dirty="0"/>
          </a:p>
        </p:txBody>
      </p:sp>
      <p:pic>
        <p:nvPicPr>
          <p:cNvPr id="615432" name="Picture 103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5716" y="4185084"/>
            <a:ext cx="5184775" cy="253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8BA75-2ACA-4E6F-A1CC-0385D2DC0854}" type="slidenum">
              <a:rPr lang="en-GB"/>
              <a:pPr/>
              <a:t>7</a:t>
            </a:fld>
            <a:endParaRPr lang="en-GB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2" y="1124744"/>
            <a:ext cx="8269288" cy="4876800"/>
          </a:xfrm>
        </p:spPr>
        <p:txBody>
          <a:bodyPr/>
          <a:lstStyle/>
          <a:p>
            <a:r>
              <a:rPr lang="pt-PT" sz="2800" dirty="0"/>
              <a:t>Dinâmicas – DRAM (</a:t>
            </a:r>
            <a:r>
              <a:rPr lang="pt-PT" sz="2800" i="1" dirty="0"/>
              <a:t>Dynamic</a:t>
            </a:r>
            <a:r>
              <a:rPr lang="pt-PT" sz="2800" dirty="0"/>
              <a:t> RAM)</a:t>
            </a:r>
          </a:p>
          <a:p>
            <a:pPr lvl="1"/>
            <a:r>
              <a:rPr lang="pt-PT" sz="2000" dirty="0"/>
              <a:t>Células de memória: </a:t>
            </a:r>
          </a:p>
          <a:p>
            <a:pPr lvl="2"/>
            <a:r>
              <a:rPr lang="pt-PT" sz="1800" b="1" dirty="0">
                <a:solidFill>
                  <a:srgbClr val="000099"/>
                </a:solidFill>
              </a:rPr>
              <a:t>Pares </a:t>
            </a:r>
            <a:r>
              <a:rPr lang="pt-PT" sz="1800" b="1" dirty="0" smtClean="0">
                <a:solidFill>
                  <a:srgbClr val="000099"/>
                </a:solidFill>
              </a:rPr>
              <a:t>transistor-capacitor</a:t>
            </a:r>
            <a:r>
              <a:rPr lang="pt-PT" sz="1800" dirty="0" smtClean="0"/>
              <a:t>, </a:t>
            </a:r>
            <a:r>
              <a:rPr lang="pt-PT" sz="1800" dirty="0"/>
              <a:t>que conseguem manter o nível lógico armazenado durante curtos espaços de tempo</a:t>
            </a:r>
          </a:p>
          <a:p>
            <a:pPr lvl="2"/>
            <a:r>
              <a:rPr lang="pt-PT" sz="1800" dirty="0"/>
              <a:t>Necessitam por isso de ciclos de refrescamento periódicos para reposição dos níveis lógicos nos </a:t>
            </a:r>
            <a:r>
              <a:rPr lang="pt-PT" sz="1800" dirty="0" smtClean="0"/>
              <a:t>capacitores</a:t>
            </a:r>
          </a:p>
          <a:p>
            <a:pPr lvl="1">
              <a:lnSpc>
                <a:spcPct val="95000"/>
              </a:lnSpc>
              <a:spcBef>
                <a:spcPct val="40000"/>
              </a:spcBef>
            </a:pPr>
            <a:r>
              <a:rPr lang="pt-PT" sz="2000" dirty="0" smtClean="0"/>
              <a:t>Mais lentas que as SRAMs</a:t>
            </a:r>
          </a:p>
          <a:p>
            <a:pPr lvl="1">
              <a:lnSpc>
                <a:spcPct val="95000"/>
              </a:lnSpc>
              <a:spcBef>
                <a:spcPct val="40000"/>
              </a:spcBef>
            </a:pPr>
            <a:r>
              <a:rPr lang="pt-PT" sz="2000" dirty="0" smtClean="0"/>
              <a:t>Maior capacidade de armazenamento a menor custo</a:t>
            </a:r>
          </a:p>
          <a:p>
            <a:pPr lvl="2"/>
            <a:endParaRPr lang="pt-PT" sz="1800" dirty="0"/>
          </a:p>
        </p:txBody>
      </p:sp>
      <p:graphicFrame>
        <p:nvGraphicFramePr>
          <p:cNvPr id="618500" name="Object 4"/>
          <p:cNvGraphicFramePr>
            <a:graphicFrameLocks noChangeAspect="1"/>
          </p:cNvGraphicFramePr>
          <p:nvPr/>
        </p:nvGraphicFramePr>
        <p:xfrm>
          <a:off x="4038600" y="4173810"/>
          <a:ext cx="1936750" cy="2495550"/>
        </p:xfrm>
        <a:graphic>
          <a:graphicData uri="http://schemas.openxmlformats.org/presentationml/2006/ole">
            <p:oleObj spid="_x0000_s618500" name="VISIO" r:id="rId4" imgW="1936800" imgH="2494800" progId="">
              <p:embed/>
            </p:oleObj>
          </a:graphicData>
        </a:graphic>
      </p:graphicFrame>
      <p:sp>
        <p:nvSpPr>
          <p:cNvPr id="618501" name="Line 5"/>
          <p:cNvSpPr>
            <a:spLocks noChangeShapeType="1"/>
          </p:cNvSpPr>
          <p:nvPr/>
        </p:nvSpPr>
        <p:spPr bwMode="auto">
          <a:xfrm flipV="1">
            <a:off x="3200400" y="524061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2" name="Text Box 6"/>
          <p:cNvSpPr txBox="1">
            <a:spLocks noChangeArrowheads="1"/>
          </p:cNvSpPr>
          <p:nvPr/>
        </p:nvSpPr>
        <p:spPr bwMode="auto">
          <a:xfrm>
            <a:off x="228600" y="478341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pt-PT" sz="2000">
                <a:latin typeface="Arial" charset="0"/>
              </a:rPr>
              <a:t>Valor a escrever / lido </a:t>
            </a:r>
            <a:endParaRPr lang="en-GB" sz="2000">
              <a:latin typeface="Arial" charset="0"/>
            </a:endParaRPr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 flipV="1">
            <a:off x="3429000" y="440241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4" name="Text Box 8"/>
          <p:cNvSpPr txBox="1">
            <a:spLocks noChangeArrowheads="1"/>
          </p:cNvSpPr>
          <p:nvPr/>
        </p:nvSpPr>
        <p:spPr bwMode="auto">
          <a:xfrm>
            <a:off x="792163" y="5469210"/>
            <a:ext cx="2484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2000">
                <a:latin typeface="Arial" charset="0"/>
              </a:rPr>
              <a:t>Selecção da célula</a:t>
            </a:r>
            <a:endParaRPr lang="en-GB" sz="2000">
              <a:latin typeface="Arial" charset="0"/>
            </a:endParaRPr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flipH="1">
            <a:off x="5257800" y="493581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6" name="Line 10"/>
          <p:cNvSpPr>
            <a:spLocks noChangeShapeType="1"/>
          </p:cNvSpPr>
          <p:nvPr/>
        </p:nvSpPr>
        <p:spPr bwMode="auto">
          <a:xfrm flipH="1" flipV="1">
            <a:off x="5486400" y="577401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618507" name="Text Box 11"/>
          <p:cNvSpPr txBox="1">
            <a:spLocks noChangeArrowheads="1"/>
          </p:cNvSpPr>
          <p:nvPr/>
        </p:nvSpPr>
        <p:spPr bwMode="auto">
          <a:xfrm>
            <a:off x="6400800" y="463101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800">
                <a:solidFill>
                  <a:srgbClr val="000099"/>
                </a:solidFill>
                <a:latin typeface="Arial" charset="0"/>
              </a:rPr>
              <a:t>Transistor</a:t>
            </a:r>
            <a:endParaRPr lang="en-GB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618508" name="Text Box 12"/>
          <p:cNvSpPr txBox="1">
            <a:spLocks noChangeArrowheads="1"/>
          </p:cNvSpPr>
          <p:nvPr/>
        </p:nvSpPr>
        <p:spPr bwMode="auto">
          <a:xfrm>
            <a:off x="6400800" y="577401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PT" sz="1800" dirty="0" smtClean="0">
                <a:solidFill>
                  <a:srgbClr val="000099"/>
                </a:solidFill>
                <a:latin typeface="Arial" charset="0"/>
              </a:rPr>
              <a:t>capacitor</a:t>
            </a:r>
            <a:endParaRPr lang="en-GB" sz="18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-108520" y="618089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95000"/>
              </a:lnSpc>
              <a:spcBef>
                <a:spcPct val="40000"/>
              </a:spcBef>
            </a:pPr>
            <a:r>
              <a:rPr lang="pt-PT" sz="2000" b="1" dirty="0" smtClean="0"/>
              <a:t>Utilizadas como memória principal de um computador</a:t>
            </a:r>
            <a:endParaRPr lang="pt-P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B6BDF-C1F3-497C-9C43-F54019AAC7E7}" type="slidenum">
              <a:rPr lang="en-GB"/>
              <a:pPr/>
              <a:t>8</a:t>
            </a:fld>
            <a:endParaRPr lang="en-GB"/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PT" sz="2800" dirty="0"/>
              <a:t>Alguns tipos de DRAM </a:t>
            </a:r>
          </a:p>
          <a:p>
            <a:pPr lvl="1">
              <a:lnSpc>
                <a:spcPct val="90000"/>
              </a:lnSpc>
            </a:pPr>
            <a:r>
              <a:rPr lang="pt-PT" sz="2400" dirty="0"/>
              <a:t>SDRAM (</a:t>
            </a:r>
            <a:r>
              <a:rPr lang="en-US" sz="2400" i="1" dirty="0"/>
              <a:t>Synchronous</a:t>
            </a:r>
            <a:r>
              <a:rPr lang="pt-PT" sz="2400" i="1" dirty="0"/>
              <a:t> DRAM</a:t>
            </a:r>
            <a:r>
              <a:rPr lang="pt-PT" sz="2400" dirty="0"/>
              <a:t>)</a:t>
            </a:r>
          </a:p>
          <a:p>
            <a:pPr lvl="2">
              <a:lnSpc>
                <a:spcPct val="90000"/>
              </a:lnSpc>
            </a:pPr>
            <a:r>
              <a:rPr lang="pt-PT" sz="1800" dirty="0"/>
              <a:t>Síncronas com o relógio de sistema</a:t>
            </a:r>
          </a:p>
          <a:p>
            <a:pPr lvl="2">
              <a:lnSpc>
                <a:spcPct val="90000"/>
              </a:lnSpc>
            </a:pPr>
            <a:endParaRPr lang="pt-PT" sz="1800" dirty="0"/>
          </a:p>
          <a:p>
            <a:pPr lvl="1">
              <a:lnSpc>
                <a:spcPct val="90000"/>
              </a:lnSpc>
            </a:pPr>
            <a:r>
              <a:rPr lang="pt-PT" sz="2400" dirty="0"/>
              <a:t>DDR-SDRAM (</a:t>
            </a:r>
            <a:r>
              <a:rPr lang="pt-PT" sz="2400" i="1" dirty="0"/>
              <a:t>Double Data Rate</a:t>
            </a:r>
            <a:r>
              <a:rPr lang="pt-PT" sz="2400" dirty="0"/>
              <a:t> SDRAM)</a:t>
            </a:r>
          </a:p>
          <a:p>
            <a:pPr lvl="2">
              <a:lnSpc>
                <a:spcPct val="90000"/>
              </a:lnSpc>
            </a:pPr>
            <a:r>
              <a:rPr lang="pt-PT" sz="1800" dirty="0"/>
              <a:t>Reagem a ambos os </a:t>
            </a:r>
            <a:r>
              <a:rPr lang="pt-PT" sz="1800" dirty="0" smtClean="0"/>
              <a:t>transição do </a:t>
            </a:r>
            <a:r>
              <a:rPr lang="pt-PT" sz="1800" dirty="0"/>
              <a:t>sinal de relógio</a:t>
            </a:r>
          </a:p>
          <a:p>
            <a:pPr lvl="2">
              <a:lnSpc>
                <a:spcPct val="90000"/>
              </a:lnSpc>
            </a:pPr>
            <a:r>
              <a:rPr lang="pt-PT" sz="1800" dirty="0"/>
              <a:t>Muito utilizadas em PCs</a:t>
            </a:r>
          </a:p>
          <a:p>
            <a:pPr lvl="2">
              <a:lnSpc>
                <a:spcPct val="90000"/>
              </a:lnSpc>
            </a:pPr>
            <a:r>
              <a:rPr lang="pt-PT" sz="1800" dirty="0"/>
              <a:t>Evolução: DDR (2000) DDR-2 (2003) DDR-3 (2007)</a:t>
            </a:r>
          </a:p>
          <a:p>
            <a:pPr lvl="2">
              <a:lnSpc>
                <a:spcPct val="90000"/>
              </a:lnSpc>
            </a:pPr>
            <a:endParaRPr lang="pt-P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5386-480D-47AB-8DF9-04B3304765B4}" type="slidenum">
              <a:rPr lang="en-GB"/>
              <a:pPr/>
              <a:t>9</a:t>
            </a:fld>
            <a:endParaRPr lang="en-GB"/>
          </a:p>
        </p:txBody>
      </p:sp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Memórias RAM</a:t>
            </a:r>
            <a:endParaRPr lang="en-US"/>
          </a:p>
        </p:txBody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/>
              <a:t>Acesso e capacidade de uma RAM</a:t>
            </a:r>
          </a:p>
          <a:p>
            <a:pPr lvl="1"/>
            <a:r>
              <a:rPr lang="pt-PT" sz="2400" i="1"/>
              <a:t>k</a:t>
            </a:r>
            <a:r>
              <a:rPr lang="pt-PT" sz="2400"/>
              <a:t> linhas de endereço c/ </a:t>
            </a:r>
            <a:r>
              <a:rPr lang="pt-PT" sz="2400" i="1"/>
              <a:t>n</a:t>
            </a:r>
            <a:r>
              <a:rPr lang="pt-PT" sz="2400"/>
              <a:t> bits por endereço</a:t>
            </a:r>
          </a:p>
          <a:p>
            <a:pPr lvl="2"/>
            <a:r>
              <a:rPr lang="pt-PT" sz="2000"/>
              <a:t>2</a:t>
            </a:r>
            <a:r>
              <a:rPr lang="pt-PT" sz="2000" baseline="30000"/>
              <a:t>k</a:t>
            </a:r>
            <a:r>
              <a:rPr lang="pt-PT" sz="2000"/>
              <a:t> endereços ou palavras</a:t>
            </a:r>
          </a:p>
          <a:p>
            <a:pPr lvl="2"/>
            <a:r>
              <a:rPr lang="pt-PT" sz="2000"/>
              <a:t>1 palavra = </a:t>
            </a:r>
            <a:r>
              <a:rPr lang="pt-PT" sz="2000" i="1"/>
              <a:t>n</a:t>
            </a:r>
            <a:r>
              <a:rPr lang="pt-PT" sz="2000"/>
              <a:t> bits</a:t>
            </a:r>
          </a:p>
          <a:p>
            <a:pPr lvl="2"/>
            <a:r>
              <a:rPr lang="pt-PT" sz="2000"/>
              <a:t>Capacidade = 2</a:t>
            </a:r>
            <a:r>
              <a:rPr lang="pt-PT" sz="2000" baseline="30000"/>
              <a:t>k</a:t>
            </a:r>
            <a:r>
              <a:rPr lang="pt-PT" sz="2000"/>
              <a:t> palavras = 2</a:t>
            </a:r>
            <a:r>
              <a:rPr lang="pt-PT" sz="2000" baseline="30000"/>
              <a:t>k</a:t>
            </a:r>
            <a:r>
              <a:rPr lang="pt-PT" sz="2000"/>
              <a:t> x </a:t>
            </a:r>
            <a:r>
              <a:rPr lang="pt-PT" sz="2000" i="1"/>
              <a:t>n</a:t>
            </a:r>
            <a:r>
              <a:rPr lang="pt-PT" sz="2000"/>
              <a:t> bits</a:t>
            </a:r>
          </a:p>
        </p:txBody>
      </p:sp>
      <p:sp>
        <p:nvSpPr>
          <p:cNvPr id="617491" name="Rectangle 19"/>
          <p:cNvSpPr>
            <a:spLocks noChangeArrowheads="1"/>
          </p:cNvSpPr>
          <p:nvPr/>
        </p:nvSpPr>
        <p:spPr bwMode="auto">
          <a:xfrm>
            <a:off x="1295400" y="5029200"/>
            <a:ext cx="2743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endParaRPr lang="pt-PT" sz="1600"/>
          </a:p>
          <a:p>
            <a:pPr lvl="1">
              <a:spcBef>
                <a:spcPct val="20000"/>
              </a:spcBef>
              <a:buClr>
                <a:srgbClr val="009900"/>
              </a:buClr>
              <a:buSzPct val="50000"/>
              <a:buFont typeface="Wingdings" pitchFamily="2" charset="2"/>
              <a:buChar char="n"/>
            </a:pPr>
            <a:r>
              <a:rPr lang="pt-PT" sz="1400"/>
              <a:t> Leitura / escrita</a:t>
            </a:r>
          </a:p>
          <a:p>
            <a:pPr lvl="1">
              <a:spcBef>
                <a:spcPct val="20000"/>
              </a:spcBef>
              <a:buClr>
                <a:srgbClr val="009900"/>
              </a:buClr>
              <a:buSzPct val="50000"/>
              <a:buFont typeface="Wingdings" pitchFamily="2" charset="2"/>
              <a:buChar char="n"/>
            </a:pPr>
            <a:r>
              <a:rPr lang="pt-PT" sz="1400" i="1"/>
              <a:t> Enables</a:t>
            </a:r>
          </a:p>
        </p:txBody>
      </p:sp>
      <p:graphicFrame>
        <p:nvGraphicFramePr>
          <p:cNvPr id="617495" name="Object 23"/>
          <p:cNvGraphicFramePr>
            <a:graphicFrameLocks noChangeAspect="1"/>
          </p:cNvGraphicFramePr>
          <p:nvPr/>
        </p:nvGraphicFramePr>
        <p:xfrm>
          <a:off x="457200" y="3886200"/>
          <a:ext cx="8229600" cy="1855788"/>
        </p:xfrm>
        <a:graphic>
          <a:graphicData uri="http://schemas.openxmlformats.org/presentationml/2006/ole">
            <p:oleObj spid="_x0000_s617495" name="VISIO" r:id="rId3" imgW="6166800" imgH="139104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3814</TotalTime>
  <Words>2438</Words>
  <Application>Microsoft Office PowerPoint</Application>
  <PresentationFormat>Apresentação na tela (4:3)</PresentationFormat>
  <Paragraphs>401</Paragraphs>
  <Slides>54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4</vt:i4>
      </vt:variant>
      <vt:variant>
        <vt:lpstr>Títulos de slides</vt:lpstr>
      </vt:variant>
      <vt:variant>
        <vt:i4>54</vt:i4>
      </vt:variant>
    </vt:vector>
  </HeadingPairs>
  <TitlesOfParts>
    <vt:vector size="59" baseType="lpstr">
      <vt:lpstr>Blends</vt:lpstr>
      <vt:lpstr>VISIO</vt:lpstr>
      <vt:lpstr>Visio</vt:lpstr>
      <vt:lpstr>Document</vt:lpstr>
      <vt:lpstr>Equation</vt:lpstr>
      <vt:lpstr>Memórias</vt:lpstr>
      <vt:lpstr>Memória</vt:lpstr>
      <vt:lpstr>Tipos de Memórias</vt:lpstr>
      <vt:lpstr>Tipos de RAM</vt:lpstr>
      <vt:lpstr>Tipos de ROM</vt:lpstr>
      <vt:lpstr>Memórias RAM</vt:lpstr>
      <vt:lpstr>Memórias RAM</vt:lpstr>
      <vt:lpstr>Memórias RAM</vt:lpstr>
      <vt:lpstr>Memórias RAM</vt:lpstr>
      <vt:lpstr>Slide 10</vt:lpstr>
      <vt:lpstr>Memórias RAM</vt:lpstr>
      <vt:lpstr>Exemplo de Memória</vt:lpstr>
      <vt:lpstr>FIGURA 11-4    Ilustração simplificada das operações de leitura e de escrita em uma memória de 32 X 4: (a) Escrevendo a palavra de dados 0100 na posição de memória 00011; (b) Lendo a palavra de dados 1101 na posição de memória 11110.</vt:lpstr>
      <vt:lpstr>Memórias RAM</vt:lpstr>
      <vt:lpstr>Memórias RAM</vt:lpstr>
      <vt:lpstr>Memórias RAM</vt:lpstr>
      <vt:lpstr>FIGURA 11-5    Três grupos de linhas (barramentos) conectando os CIs de memória principal na CPU.</vt:lpstr>
      <vt:lpstr>Memórias ROM</vt:lpstr>
      <vt:lpstr>Memórias ROM</vt:lpstr>
      <vt:lpstr>FIGURA 11-6    (a) Símbolo de uma ROM típica; (b) Tabela mostrando os dados binários de cada endereço; (c) A mesma tabela em hexa.</vt:lpstr>
      <vt:lpstr>FIGURA 11-7    Arquitetura de uma ROM de 16  8.</vt:lpstr>
      <vt:lpstr>Memória MROM</vt:lpstr>
      <vt:lpstr>FIGURA 11-9    Estrutura de uma MROM MOS mostra o uso de um MOSFET para cada célula memória. Uma conexão de fonte aberta armazena um “0”; uma conexão fechada armazena “1”.</vt:lpstr>
      <vt:lpstr>Exemplo </vt:lpstr>
      <vt:lpstr>Memórias ROM</vt:lpstr>
      <vt:lpstr>Aplicações das ROM’s</vt:lpstr>
      <vt:lpstr>Memórias ROM</vt:lpstr>
      <vt:lpstr>Memórias ROM</vt:lpstr>
      <vt:lpstr>Memória EEPROM</vt:lpstr>
      <vt:lpstr>Memórias ROM</vt:lpstr>
      <vt:lpstr>Representação de Dados na Memória</vt:lpstr>
      <vt:lpstr>Pirâmide Hierárquica</vt:lpstr>
      <vt:lpstr>Registradores</vt:lpstr>
      <vt:lpstr>Memória Auxiliar</vt:lpstr>
      <vt:lpstr>Memória Auxiliar</vt:lpstr>
      <vt:lpstr>Memória Auxiliar</vt:lpstr>
      <vt:lpstr>Memória Auxiliar</vt:lpstr>
      <vt:lpstr>Comparativo</vt:lpstr>
      <vt:lpstr>Unidade de Armazenamento</vt:lpstr>
      <vt:lpstr>Unidade de Armazenamento</vt:lpstr>
      <vt:lpstr>Unidade de Armazenamento</vt:lpstr>
      <vt:lpstr>Organização Básica da MP</vt:lpstr>
      <vt:lpstr>Capacidade</vt:lpstr>
      <vt:lpstr>Capacidade</vt:lpstr>
      <vt:lpstr>Cálculos com a Capacidade de Memória</vt:lpstr>
      <vt:lpstr>Cálculos com a Capacidade de Memória</vt:lpstr>
      <vt:lpstr>Cálculos com a Capacidade de Memória</vt:lpstr>
      <vt:lpstr>Exemplo 1</vt:lpstr>
      <vt:lpstr>Exemplo 2</vt:lpstr>
      <vt:lpstr>Exercícios</vt:lpstr>
      <vt:lpstr>Exercícios</vt:lpstr>
      <vt:lpstr>Organização memória CPU</vt:lpstr>
      <vt:lpstr>Exercícios</vt:lpstr>
      <vt:lpstr>Exercícios</vt:lpstr>
    </vt:vector>
  </TitlesOfParts>
  <Company>Taberna Lda.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</dc:title>
  <dc:creator>Tomas Brandao</dc:creator>
  <cp:lastModifiedBy>Adriane</cp:lastModifiedBy>
  <cp:revision>165</cp:revision>
  <cp:lastPrinted>1601-01-01T00:00:00Z</cp:lastPrinted>
  <dcterms:created xsi:type="dcterms:W3CDTF">2002-09-25T17:30:03Z</dcterms:created>
  <dcterms:modified xsi:type="dcterms:W3CDTF">2011-06-08T12:19:51Z</dcterms:modified>
</cp:coreProperties>
</file>