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19"/>
  </p:notesMasterIdLst>
  <p:sldIdLst>
    <p:sldId id="321" r:id="rId5"/>
    <p:sldId id="355" r:id="rId6"/>
    <p:sldId id="394" r:id="rId7"/>
    <p:sldId id="382" r:id="rId8"/>
    <p:sldId id="374" r:id="rId9"/>
    <p:sldId id="399" r:id="rId10"/>
    <p:sldId id="377" r:id="rId11"/>
    <p:sldId id="400" r:id="rId12"/>
    <p:sldId id="401" r:id="rId13"/>
    <p:sldId id="405" r:id="rId14"/>
    <p:sldId id="438" r:id="rId15"/>
    <p:sldId id="384" r:id="rId16"/>
    <p:sldId id="439" r:id="rId17"/>
    <p:sldId id="364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50" autoAdjust="0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865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extBox 20"/>
          <p:cNvSpPr txBox="1">
            <a:spLocks noGrp="1"/>
          </p:cNvSpPr>
          <p:nvPr>
            <p:ph idx="1"/>
          </p:nvPr>
        </p:nvSpPr>
        <p:spPr>
          <a:xfrm>
            <a:off x="463075" y="240939"/>
            <a:ext cx="77255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3600" b="1" dirty="0"/>
              <a:t>Tecnologias de Suporte a Transformação Digital</a:t>
            </a:r>
            <a:endParaRPr lang="en-US" sz="3600" b="1" dirty="0">
              <a:latin typeface="Gotham-Book"/>
              <a:cs typeface="Gotham-Book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3232" y="2182660"/>
            <a:ext cx="56753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Big data/</a:t>
            </a:r>
            <a:r>
              <a:rPr lang="pt-BR" sz="2800" dirty="0" err="1"/>
              <a:t>Analytics</a:t>
            </a:r>
            <a:r>
              <a:rPr lang="pt-BR" sz="2800" dirty="0"/>
              <a:t>;</a:t>
            </a:r>
          </a:p>
          <a:p>
            <a:r>
              <a:rPr lang="pt-BR" sz="2800" dirty="0"/>
              <a:t>Business </a:t>
            </a:r>
            <a:r>
              <a:rPr lang="pt-BR" sz="2800" dirty="0" err="1"/>
              <a:t>intelligence</a:t>
            </a:r>
            <a:endParaRPr lang="pt-BR" sz="2800" dirty="0"/>
          </a:p>
          <a:p>
            <a:r>
              <a:rPr lang="pt-BR" sz="2800" dirty="0"/>
              <a:t>Internet das coisas;</a:t>
            </a:r>
          </a:p>
          <a:p>
            <a:r>
              <a:rPr lang="pt-BR" sz="2800" dirty="0"/>
              <a:t>Realidade virtual e aumentada;</a:t>
            </a:r>
          </a:p>
          <a:p>
            <a:r>
              <a:rPr lang="pt-BR" sz="2800" dirty="0"/>
              <a:t>Inteligência artificial;</a:t>
            </a:r>
          </a:p>
          <a:p>
            <a:r>
              <a:rPr lang="pt-BR" sz="2800" dirty="0" err="1"/>
              <a:t>Machine</a:t>
            </a:r>
            <a:r>
              <a:rPr lang="pt-BR" sz="2800" dirty="0"/>
              <a:t> </a:t>
            </a:r>
            <a:r>
              <a:rPr lang="pt-BR" sz="2800" dirty="0" err="1"/>
              <a:t>learning</a:t>
            </a:r>
            <a:r>
              <a:rPr lang="pt-BR" sz="2800" dirty="0"/>
              <a:t>:</a:t>
            </a:r>
          </a:p>
          <a:p>
            <a:r>
              <a:rPr lang="pt-BR" sz="2800" dirty="0"/>
              <a:t>Mobilidade (Internet).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71" y="1430012"/>
            <a:ext cx="1823637" cy="15564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32" y="2515012"/>
            <a:ext cx="2278770" cy="11721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439" y="4793657"/>
            <a:ext cx="1527330" cy="12501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100" y="3954622"/>
            <a:ext cx="1716731" cy="9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B463AD7-2AFE-4813-CFF8-6D40F389A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3" y="747584"/>
            <a:ext cx="6920343" cy="4525963"/>
          </a:xfrm>
        </p:spPr>
      </p:pic>
    </p:spTree>
    <p:extLst>
      <p:ext uri="{BB962C8B-B14F-4D97-AF65-F5344CB8AC3E}">
        <p14:creationId xmlns:p14="http://schemas.microsoft.com/office/powerpoint/2010/main" val="36843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Box 20"/>
          <p:cNvSpPr txBox="1">
            <a:spLocks noGrp="1"/>
          </p:cNvSpPr>
          <p:nvPr>
            <p:ph idx="1"/>
          </p:nvPr>
        </p:nvSpPr>
        <p:spPr>
          <a:xfrm>
            <a:off x="463076" y="415047"/>
            <a:ext cx="632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4000" b="1" dirty="0"/>
              <a:t>Tem Fim ????</a:t>
            </a:r>
            <a:endParaRPr lang="en-US" sz="4000" b="1" dirty="0">
              <a:latin typeface="Gotham-Book"/>
              <a:cs typeface="Gotham-Book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6" y="1952696"/>
            <a:ext cx="3305746" cy="330574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583651" y="66089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https://materiais.viaagenciadigital.com.br/guia-completo-transformacao-digital</a:t>
            </a:r>
          </a:p>
        </p:txBody>
      </p:sp>
    </p:spTree>
    <p:extLst>
      <p:ext uri="{BB962C8B-B14F-4D97-AF65-F5344CB8AC3E}">
        <p14:creationId xmlns:p14="http://schemas.microsoft.com/office/powerpoint/2010/main" val="15929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 com confiança média">
            <a:extLst>
              <a:ext uri="{FF2B5EF4-FFF2-40B4-BE49-F238E27FC236}">
                <a16:creationId xmlns:a16="http://schemas.microsoft.com/office/drawing/2014/main" id="{F6706895-5494-0060-55DD-4B05D075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3" y="1365422"/>
            <a:ext cx="73382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536634" y="2235722"/>
            <a:ext cx="45719" cy="21984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270720"/>
            <a:ext cx="727057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Transformação Digital</a:t>
            </a:r>
          </a:p>
          <a:p>
            <a:endParaRPr lang="pt-BR" sz="4000" b="1" dirty="0">
              <a:solidFill>
                <a:schemeClr val="bg1"/>
              </a:solidFill>
            </a:endParaRPr>
          </a:p>
          <a:p>
            <a:endParaRPr lang="pt-BR" sz="100" b="1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Prof. Ms. Gabriela Salomão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F34B77"/>
                </a:solidFill>
              </a:rPr>
              <a:t>2023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581854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00943" y="650846"/>
            <a:ext cx="6958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200" b="1" dirty="0"/>
              <a:t>A Abrangência da </a:t>
            </a:r>
            <a:r>
              <a:rPr lang="en-US" altLang="pt-BR" sz="3200" b="1" dirty="0" err="1"/>
              <a:t>Transformação</a:t>
            </a:r>
            <a:r>
              <a:rPr lang="en-US" altLang="pt-BR" sz="3200" b="1" dirty="0"/>
              <a:t> Digital</a:t>
            </a:r>
          </a:p>
        </p:txBody>
      </p:sp>
      <p:pic>
        <p:nvPicPr>
          <p:cNvPr id="5" name="Imagem 4" descr="Linha do tempo&#10;&#10;Descrição gerada automaticamente">
            <a:extLst>
              <a:ext uri="{FF2B5EF4-FFF2-40B4-BE49-F238E27FC236}">
                <a16:creationId xmlns:a16="http://schemas.microsoft.com/office/drawing/2014/main" id="{D7FB4BC1-1005-9E61-BD24-43E3D012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7710"/>
            <a:ext cx="7772400" cy="38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31506" y="335396"/>
            <a:ext cx="5367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4000" b="1" dirty="0"/>
              <a:t>A </a:t>
            </a:r>
            <a:r>
              <a:rPr lang="en-US" altLang="pt-BR" sz="4000" b="1" dirty="0" err="1"/>
              <a:t>Transformação</a:t>
            </a:r>
            <a:r>
              <a:rPr lang="en-US" altLang="pt-BR" sz="4000" b="1" dirty="0"/>
              <a:t> Digital 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66715" y="1870225"/>
            <a:ext cx="5732968" cy="4092721"/>
          </a:xfrm>
          <a:prstGeom prst="roundRect">
            <a:avLst/>
          </a:prstGeom>
          <a:gradFill flip="none" rotWithShape="1">
            <a:gsLst>
              <a:gs pos="0">
                <a:srgbClr val="F34B77">
                  <a:shade val="30000"/>
                  <a:satMod val="115000"/>
                </a:srgbClr>
              </a:gs>
              <a:gs pos="50000">
                <a:srgbClr val="F34B77">
                  <a:shade val="67500"/>
                  <a:satMod val="115000"/>
                </a:srgbClr>
              </a:gs>
              <a:gs pos="100000">
                <a:srgbClr val="F34B77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b="1" dirty="0"/>
              <a:t>Transformação Digital é um processo em que as empresas utilizam a tecnologia para melhorar seu desempenho, ampliar seu alcance e otimizar os resultados. </a:t>
            </a:r>
            <a:r>
              <a:rPr lang="pt-BR" sz="2400" b="1" dirty="0">
                <a:solidFill>
                  <a:schemeClr val="tx1"/>
                </a:solidFill>
              </a:rPr>
              <a:t>Essa transformação gera uma mudança de </a:t>
            </a:r>
            <a:r>
              <a:rPr lang="pt-BR" sz="2400" b="1" i="1" dirty="0" err="1">
                <a:solidFill>
                  <a:schemeClr val="tx1"/>
                </a:solidFill>
              </a:rPr>
              <a:t>mindset</a:t>
            </a:r>
            <a:r>
              <a:rPr lang="pt-BR" sz="2400" b="1" dirty="0">
                <a:solidFill>
                  <a:schemeClr val="tx1"/>
                </a:solidFill>
              </a:rPr>
              <a:t> em toda a empresa, tanto internamente quanto externamente, para os clientes.</a:t>
            </a:r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4" y="4355855"/>
            <a:ext cx="1965567" cy="18604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2" y="1870225"/>
            <a:ext cx="2455306" cy="16338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6A8A803-6355-4F29-B368-A1714799F4A8}"/>
              </a:ext>
            </a:extLst>
          </p:cNvPr>
          <p:cNvSpPr/>
          <p:nvPr/>
        </p:nvSpPr>
        <p:spPr>
          <a:xfrm>
            <a:off x="5356578" y="668227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700" dirty="0"/>
              <a:t>https://www.vertic.com.br/post/o-que-e-transformacao-digital-e-como-levar-este-conceito/161/</a:t>
            </a:r>
          </a:p>
        </p:txBody>
      </p:sp>
    </p:spTree>
    <p:extLst>
      <p:ext uri="{BB962C8B-B14F-4D97-AF65-F5344CB8AC3E}">
        <p14:creationId xmlns:p14="http://schemas.microsoft.com/office/powerpoint/2010/main" val="34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700172" y="417339"/>
            <a:ext cx="330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O que Muda ???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A21876D-0AE6-4562-96B3-4CBD336CC863}"/>
              </a:ext>
            </a:extLst>
          </p:cNvPr>
          <p:cNvSpPr/>
          <p:nvPr/>
        </p:nvSpPr>
        <p:spPr>
          <a:xfrm>
            <a:off x="700172" y="1711236"/>
            <a:ext cx="7890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“já tenho um site, uma página no Facebook e faço o armazenamento de arquivos na nuvem. Isso quer dizer que minha empresa já passou pela Transformação Digital?”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9D736A-C0D0-4B7C-8843-AB4A1C13D16A}"/>
              </a:ext>
            </a:extLst>
          </p:cNvPr>
          <p:cNvSpPr/>
          <p:nvPr/>
        </p:nvSpPr>
        <p:spPr>
          <a:xfrm>
            <a:off x="700172" y="4024616"/>
            <a:ext cx="766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34B77"/>
                </a:solidFill>
                <a:latin typeface="Merriweather"/>
              </a:rPr>
              <a:t>Não é bem assim</a:t>
            </a:r>
            <a:r>
              <a:rPr lang="pt-BR" sz="2400" dirty="0">
                <a:solidFill>
                  <a:srgbClr val="323232"/>
                </a:solidFill>
                <a:latin typeface="Merriweather"/>
              </a:rPr>
              <a:t>!!! E os recursos para isto?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02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616543" y="1998851"/>
            <a:ext cx="6499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RobotoSlab-Light"/>
              </a:rPr>
              <a:t>Para entender a essência de uma transformação digital, é preciso ter em mente que ela deve envolver uma </a:t>
            </a:r>
            <a:r>
              <a:rPr lang="pt-BR" sz="2000" b="1" dirty="0">
                <a:latin typeface="RobotoSlab-Bold"/>
              </a:rPr>
              <a:t>mudança significativa e definitiva nos modelos de negócios </a:t>
            </a:r>
            <a:r>
              <a:rPr lang="pt-BR" sz="2000" dirty="0">
                <a:latin typeface="RobotoSlab-Light"/>
              </a:rPr>
              <a:t>e conceitos de uma marca.</a:t>
            </a: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7" y="2011680"/>
            <a:ext cx="1186167" cy="118616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632394" y="4154424"/>
            <a:ext cx="6499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RobotoSlab-Light"/>
              </a:rPr>
              <a:t>Mais do que desenvolver e executar processos em formatos digitais, é preciso haver uma reinvenção organizacional completa capaz de impactar todas as áreas da empresa.</a:t>
            </a:r>
            <a:endParaRPr lang="pt-BR" sz="2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" y="3984865"/>
            <a:ext cx="1186167" cy="118616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700172" y="417339"/>
            <a:ext cx="330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O que Muda ???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83651" y="66089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https://materiais.viaagenciadigital.com.br/guia-completo-transformacao-digital</a:t>
            </a:r>
          </a:p>
        </p:txBody>
      </p:sp>
    </p:spTree>
    <p:extLst>
      <p:ext uri="{BB962C8B-B14F-4D97-AF65-F5344CB8AC3E}">
        <p14:creationId xmlns:p14="http://schemas.microsoft.com/office/powerpoint/2010/main" val="1930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1" y="2601786"/>
            <a:ext cx="8288593" cy="342595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621980" y="655120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/>
              <a:t>https://transformacaodigital.com/o-que-e-transformacao-digital/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8730D8-A66B-46C4-8AC2-F150A1E2AE3A}"/>
              </a:ext>
            </a:extLst>
          </p:cNvPr>
          <p:cNvSpPr/>
          <p:nvPr/>
        </p:nvSpPr>
        <p:spPr>
          <a:xfrm>
            <a:off x="463076" y="1551934"/>
            <a:ext cx="7992301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b="1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Transformação Digital não é só para empresas de tecnologia</a:t>
            </a:r>
            <a:r>
              <a:rPr lang="pt-BR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Pelo contrário, ela pode agregar muito a outros segmentos!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3B0654-8395-41AB-B719-C1224F59DB64}"/>
              </a:ext>
            </a:extLst>
          </p:cNvPr>
          <p:cNvSpPr/>
          <p:nvPr/>
        </p:nvSpPr>
        <p:spPr>
          <a:xfrm>
            <a:off x="429105" y="465775"/>
            <a:ext cx="822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Para </a:t>
            </a:r>
            <a:r>
              <a:rPr lang="en-US" altLang="pt-BR" sz="3600" b="1" dirty="0" err="1"/>
              <a:t>Quem</a:t>
            </a:r>
            <a:r>
              <a:rPr lang="en-US" altLang="pt-BR" sz="3600" b="1" dirty="0"/>
              <a:t> Cabe a </a:t>
            </a:r>
            <a:r>
              <a:rPr lang="en-US" altLang="pt-BR" sz="3600" b="1" dirty="0" err="1"/>
              <a:t>Transformação</a:t>
            </a:r>
            <a:r>
              <a:rPr lang="en-US" altLang="pt-BR" sz="3600" b="1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270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549915" y="436763"/>
            <a:ext cx="7009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O </a:t>
            </a:r>
            <a:r>
              <a:rPr lang="en-US" altLang="pt-BR" sz="3600" b="1" dirty="0" err="1"/>
              <a:t>Retorno</a:t>
            </a:r>
            <a:r>
              <a:rPr lang="en-US" altLang="pt-BR" sz="3600" b="1" dirty="0"/>
              <a:t> da </a:t>
            </a:r>
            <a:r>
              <a:rPr lang="en-US" altLang="pt-BR" sz="3600" b="1" dirty="0" err="1"/>
              <a:t>Transformação</a:t>
            </a:r>
            <a:r>
              <a:rPr lang="en-US" altLang="pt-BR" sz="3600" b="1" dirty="0"/>
              <a:t> Digital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737415" y="2343635"/>
            <a:ext cx="6415521" cy="477340"/>
            <a:chOff x="895911" y="2842044"/>
            <a:chExt cx="6415521" cy="477340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11" y="2842044"/>
              <a:ext cx="493596" cy="439674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587288" y="2950052"/>
              <a:ext cx="5724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020000"/>
                  </a:solidFill>
                  <a:latin typeface="RobotoSlab-Bold"/>
                </a:rPr>
                <a:t>Aumento da eficiência e produtividade</a:t>
              </a:r>
              <a:endParaRPr lang="pt-BR" dirty="0">
                <a:solidFill>
                  <a:srgbClr val="020000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37415" y="1671998"/>
            <a:ext cx="5263377" cy="4061386"/>
            <a:chOff x="895911" y="1924121"/>
            <a:chExt cx="5263377" cy="4061386"/>
          </a:xfrm>
        </p:grpSpPr>
        <p:grpSp>
          <p:nvGrpSpPr>
            <p:cNvPr id="10" name="Grupo 9"/>
            <p:cNvGrpSpPr/>
            <p:nvPr/>
          </p:nvGrpSpPr>
          <p:grpSpPr>
            <a:xfrm>
              <a:off x="895911" y="1924121"/>
              <a:ext cx="3755036" cy="439674"/>
              <a:chOff x="895911" y="2133600"/>
              <a:chExt cx="3755036" cy="439674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2133600"/>
                <a:ext cx="493596" cy="439674"/>
              </a:xfrm>
              <a:prstGeom prst="rect">
                <a:avLst/>
              </a:prstGeom>
            </p:spPr>
          </p:pic>
          <p:sp>
            <p:nvSpPr>
              <p:cNvPr id="4" name="Retângulo 3"/>
              <p:cNvSpPr/>
              <p:nvPr/>
            </p:nvSpPr>
            <p:spPr>
              <a:xfrm>
                <a:off x="1587288" y="2168771"/>
                <a:ext cx="30636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000" b="1" dirty="0">
                    <a:solidFill>
                      <a:srgbClr val="020000"/>
                    </a:solidFill>
                    <a:latin typeface="RobotoSlab-Bold"/>
                  </a:rPr>
                  <a:t>Agilidade nos negócios</a:t>
                </a:r>
                <a:endParaRPr lang="pt-BR" sz="2000" dirty="0">
                  <a:solidFill>
                    <a:srgbClr val="020000"/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95911" y="3263017"/>
              <a:ext cx="3312607" cy="483609"/>
              <a:chOff x="895911" y="3574387"/>
              <a:chExt cx="3312607" cy="483609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3574387"/>
                <a:ext cx="493596" cy="439674"/>
              </a:xfrm>
              <a:prstGeom prst="rect">
                <a:avLst/>
              </a:prstGeom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1587288" y="3688664"/>
                <a:ext cx="262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020000"/>
                    </a:solidFill>
                    <a:latin typeface="RobotoSlab-Bold"/>
                  </a:rPr>
                  <a:t>Maior competitividade</a:t>
                </a:r>
                <a:endParaRPr lang="pt-BR" dirty="0">
                  <a:solidFill>
                    <a:srgbClr val="020000"/>
                  </a:solidFill>
                </a:endParaRP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895911" y="4056122"/>
              <a:ext cx="5263377" cy="439674"/>
              <a:chOff x="895911" y="4409539"/>
              <a:chExt cx="5263377" cy="439674"/>
            </a:xfrm>
          </p:grpSpPr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4409539"/>
                <a:ext cx="493596" cy="439674"/>
              </a:xfrm>
              <a:prstGeom prst="rect">
                <a:avLst/>
              </a:prstGeom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587288" y="4479881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b="1" dirty="0">
                    <a:solidFill>
                      <a:srgbClr val="020000"/>
                    </a:solidFill>
                    <a:latin typeface="RobotoSlab-Bold"/>
                  </a:rPr>
                  <a:t>Melhor índice de satisfação dos clientes</a:t>
                </a:r>
                <a:endParaRPr lang="pt-BR" dirty="0">
                  <a:solidFill>
                    <a:srgbClr val="020000"/>
                  </a:solidFill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895911" y="4818563"/>
              <a:ext cx="3726181" cy="439674"/>
              <a:chOff x="895911" y="5148151"/>
              <a:chExt cx="3726181" cy="439674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616141" y="5183322"/>
                <a:ext cx="3005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020000"/>
                    </a:solidFill>
                    <a:latin typeface="RobotoSlab-Bold"/>
                  </a:rPr>
                  <a:t>Oportunidade para inovar</a:t>
                </a:r>
                <a:endParaRPr lang="pt-BR" dirty="0">
                  <a:solidFill>
                    <a:srgbClr val="020000"/>
                  </a:solidFill>
                </a:endParaRPr>
              </a:p>
            </p:txBody>
          </p: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5148151"/>
                <a:ext cx="493596" cy="439674"/>
              </a:xfrm>
              <a:prstGeom prst="rect">
                <a:avLst/>
              </a:prstGeom>
            </p:spPr>
          </p:pic>
        </p:grpSp>
        <p:sp>
          <p:nvSpPr>
            <p:cNvPr id="26" name="Retângulo 25"/>
            <p:cNvSpPr/>
            <p:nvPr/>
          </p:nvSpPr>
          <p:spPr>
            <a:xfrm>
              <a:off x="1616141" y="5616175"/>
              <a:ext cx="2300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RobotoSlab-Bold"/>
                </a:rPr>
                <a:t>Redução de custos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764" y="5545833"/>
              <a:ext cx="493596" cy="439674"/>
            </a:xfrm>
            <a:prstGeom prst="rect">
              <a:avLst/>
            </a:prstGeom>
          </p:spPr>
        </p:pic>
      </p:grpSp>
      <p:sp>
        <p:nvSpPr>
          <p:cNvPr id="29" name="Retângulo 28"/>
          <p:cNvSpPr/>
          <p:nvPr/>
        </p:nvSpPr>
        <p:spPr>
          <a:xfrm>
            <a:off x="4583651" y="66089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https://materiais.viaagenciadigital.com.br/guia-completo-transformacao-digital</a:t>
            </a:r>
          </a:p>
        </p:txBody>
      </p:sp>
    </p:spTree>
    <p:extLst>
      <p:ext uri="{BB962C8B-B14F-4D97-AF65-F5344CB8AC3E}">
        <p14:creationId xmlns:p14="http://schemas.microsoft.com/office/powerpoint/2010/main" val="14648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709994" y="515707"/>
            <a:ext cx="6861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2800" b="1" dirty="0" err="1"/>
              <a:t>Estágios</a:t>
            </a:r>
            <a:r>
              <a:rPr lang="en-US" altLang="pt-BR" sz="2800" b="1" dirty="0"/>
              <a:t> da </a:t>
            </a:r>
            <a:r>
              <a:rPr lang="en-US" altLang="pt-BR" sz="2800" b="1" dirty="0" err="1"/>
              <a:t>Revolução</a:t>
            </a:r>
            <a:r>
              <a:rPr lang="en-US" altLang="pt-BR" sz="2800" b="1" dirty="0"/>
              <a:t>/</a:t>
            </a:r>
            <a:r>
              <a:rPr lang="en-US" altLang="pt-BR" sz="2800" b="1" dirty="0" err="1"/>
              <a:t>Transformação</a:t>
            </a:r>
            <a:r>
              <a:rPr lang="en-US" altLang="pt-BR" sz="2800" b="1" dirty="0"/>
              <a:t> Digital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97354"/>
              </p:ext>
            </p:extLst>
          </p:nvPr>
        </p:nvGraphicFramePr>
        <p:xfrm>
          <a:off x="504196" y="1640840"/>
          <a:ext cx="8152125" cy="401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9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Estágio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Denominação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0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Adotando a tecnologia sem mudar o negócio.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Acredita que pode utilizar as tecnologias sem precisar de mudanças estruturais, mantendo uma visão de negócios familiar e conservadora.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0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Formalização da tecnologia como parte do negócio.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Começa a formalizar softwares e equipamentos modernos com parte importante dos seus processos produtivos, naturalmente ela percebe o valor da inovação no seu negócio.</a:t>
                      </a:r>
                      <a:endParaRPr lang="pt-B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9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Tecnologia como parte da estratégia do negócio.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mudança vai muito além da simples tecnologia. A cultura da inovação faz com que exista mais colaboração em diversos níveis entre as pessoas que trabalham na companhia e as metamorfoses são mais profundas e impactantes.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0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 convergente e modelo de negócios </a:t>
                      </a:r>
                      <a:r>
                        <a:rPr lang="pt-B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disruptivo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 parte dos seus processos produtivos são baseados não somente em tecnologias novas, mas também na adaptabilidade de novidades no horizonte.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09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Inovação e adaptação impulsionadas pela tecnologia.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Empresas que estão neste ponto lideram a inovação no mundo, com automatizações baseadas em inteligências artificiais e análises preditivas avançadas que influenciam seus modelos de negócios.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4583651" y="659252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https://blog.leucotron.com.br/estagios-da-transformacao-digital-em-qual-sua-empresa-esta/</a:t>
            </a:r>
          </a:p>
        </p:txBody>
      </p:sp>
    </p:spTree>
    <p:extLst>
      <p:ext uri="{BB962C8B-B14F-4D97-AF65-F5344CB8AC3E}">
        <p14:creationId xmlns:p14="http://schemas.microsoft.com/office/powerpoint/2010/main" val="27465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7905</TotalTime>
  <Words>521</Words>
  <Application>Microsoft Macintosh PowerPoint</Application>
  <PresentationFormat>Apresentação na tela (4:3)</PresentationFormat>
  <Paragraphs>57</Paragraphs>
  <Slides>14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Calibri</vt:lpstr>
      <vt:lpstr>Gotham-Book</vt:lpstr>
      <vt:lpstr>Helvetica</vt:lpstr>
      <vt:lpstr>Merriweather</vt:lpstr>
      <vt:lpstr>RobotoSlab-Bold</vt:lpstr>
      <vt:lpstr>RobotoSlab-Light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Salomão</cp:lastModifiedBy>
  <cp:revision>358</cp:revision>
  <dcterms:created xsi:type="dcterms:W3CDTF">2015-01-30T10:46:50Z</dcterms:created>
  <dcterms:modified xsi:type="dcterms:W3CDTF">2023-02-27T17:33:37Z</dcterms:modified>
</cp:coreProperties>
</file>