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nva Sans" panose="020B0604020202020204" charset="0"/>
      <p:regular r:id="rId13"/>
    </p:embeddedFont>
    <p:embeddedFont>
      <p:font typeface="Canva Sans Bold" panose="020B0604020202020204" charset="0"/>
      <p:regular r:id="rId14"/>
    </p:embeddedFon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DM Sans Bold" charset="0"/>
      <p:regular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8770" y="247223"/>
            <a:ext cx="17338877" cy="9678885"/>
            <a:chOff x="0" y="0"/>
            <a:chExt cx="4566618" cy="25491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66618" cy="2549171"/>
            </a:xfrm>
            <a:custGeom>
              <a:avLst/>
              <a:gdLst/>
              <a:ahLst/>
              <a:cxnLst/>
              <a:rect l="l" t="t" r="r" b="b"/>
              <a:pathLst>
                <a:path w="4566618" h="2549171">
                  <a:moveTo>
                    <a:pt x="21432" y="0"/>
                  </a:moveTo>
                  <a:lnTo>
                    <a:pt x="4545185" y="0"/>
                  </a:lnTo>
                  <a:cubicBezTo>
                    <a:pt x="4557022" y="0"/>
                    <a:pt x="4566618" y="9596"/>
                    <a:pt x="4566618" y="21432"/>
                  </a:cubicBezTo>
                  <a:lnTo>
                    <a:pt x="4566618" y="2527739"/>
                  </a:lnTo>
                  <a:cubicBezTo>
                    <a:pt x="4566618" y="2533423"/>
                    <a:pt x="4564360" y="2538875"/>
                    <a:pt x="4560340" y="2542894"/>
                  </a:cubicBezTo>
                  <a:cubicBezTo>
                    <a:pt x="4556321" y="2546913"/>
                    <a:pt x="4550870" y="2549171"/>
                    <a:pt x="4545185" y="2549171"/>
                  </a:cubicBezTo>
                  <a:lnTo>
                    <a:pt x="21432" y="2549171"/>
                  </a:lnTo>
                  <a:cubicBezTo>
                    <a:pt x="15748" y="2549171"/>
                    <a:pt x="10297" y="2546913"/>
                    <a:pt x="6277" y="2542894"/>
                  </a:cubicBezTo>
                  <a:cubicBezTo>
                    <a:pt x="2258" y="2538875"/>
                    <a:pt x="0" y="2533423"/>
                    <a:pt x="0" y="2527739"/>
                  </a:cubicBezTo>
                  <a:lnTo>
                    <a:pt x="0" y="21432"/>
                  </a:lnTo>
                  <a:cubicBezTo>
                    <a:pt x="0" y="15748"/>
                    <a:pt x="2258" y="10297"/>
                    <a:pt x="6277" y="6277"/>
                  </a:cubicBezTo>
                  <a:cubicBezTo>
                    <a:pt x="10297" y="2258"/>
                    <a:pt x="15748" y="0"/>
                    <a:pt x="21432" y="0"/>
                  </a:cubicBezTo>
                  <a:close/>
                </a:path>
              </a:pathLst>
            </a:custGeom>
            <a:solidFill>
              <a:srgbClr val="09A4E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981200" y="-94024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904363" y="3492998"/>
            <a:ext cx="12891443" cy="2354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94"/>
              </a:lnSpc>
            </a:pPr>
            <a:r>
              <a:rPr lang="en-US" sz="6094">
                <a:solidFill>
                  <a:srgbClr val="FFFFFF"/>
                </a:solidFill>
                <a:latin typeface="DM Sans Bold"/>
              </a:rPr>
              <a:t>PROPOSTAS PARA MELHORAR A ACESSIBILIDADE NO PORTAL DA SALESFORCE</a:t>
            </a:r>
          </a:p>
        </p:txBody>
      </p:sp>
      <p:sp>
        <p:nvSpPr>
          <p:cNvPr id="7" name="Freeform 7"/>
          <p:cNvSpPr/>
          <p:nvPr/>
        </p:nvSpPr>
        <p:spPr>
          <a:xfrm>
            <a:off x="1981200" y="6267450"/>
            <a:ext cx="2880360" cy="4114800"/>
          </a:xfrm>
          <a:custGeom>
            <a:avLst/>
            <a:gdLst/>
            <a:ahLst/>
            <a:cxnLst/>
            <a:rect l="l" t="t" r="r" b="b"/>
            <a:pathLst>
              <a:path w="2880360" h="411480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10800000">
            <a:off x="5623560" y="7673106"/>
            <a:ext cx="3422956" cy="2613894"/>
          </a:xfrm>
          <a:custGeom>
            <a:avLst/>
            <a:gdLst/>
            <a:ahLst/>
            <a:cxnLst/>
            <a:rect l="l" t="t" r="r" b="b"/>
            <a:pathLst>
              <a:path w="3422956" h="2613894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85022" y="8041552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261431" y="3527911"/>
            <a:ext cx="3952829" cy="3853369"/>
            <a:chOff x="0" y="0"/>
            <a:chExt cx="1041074" cy="101487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41074" cy="1014879"/>
            </a:xfrm>
            <a:custGeom>
              <a:avLst/>
              <a:gdLst/>
              <a:ahLst/>
              <a:cxnLst/>
              <a:rect l="l" t="t" r="r" b="b"/>
              <a:pathLst>
                <a:path w="1041074" h="1014879">
                  <a:moveTo>
                    <a:pt x="520537" y="0"/>
                  </a:moveTo>
                  <a:cubicBezTo>
                    <a:pt x="233052" y="0"/>
                    <a:pt x="0" y="227188"/>
                    <a:pt x="0" y="507439"/>
                  </a:cubicBezTo>
                  <a:cubicBezTo>
                    <a:pt x="0" y="787691"/>
                    <a:pt x="233052" y="1014879"/>
                    <a:pt x="520537" y="1014879"/>
                  </a:cubicBezTo>
                  <a:cubicBezTo>
                    <a:pt x="808022" y="1014879"/>
                    <a:pt x="1041074" y="787691"/>
                    <a:pt x="1041074" y="507439"/>
                  </a:cubicBezTo>
                  <a:cubicBezTo>
                    <a:pt x="1041074" y="227188"/>
                    <a:pt x="808022" y="0"/>
                    <a:pt x="520537" y="0"/>
                  </a:cubicBezTo>
                  <a:close/>
                </a:path>
              </a:pathLst>
            </a:custGeom>
            <a:solidFill>
              <a:srgbClr val="09A4E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29695" y="117114"/>
              <a:ext cx="781683" cy="8044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dirty="0">
                  <a:solidFill>
                    <a:srgbClr val="FFFFFF"/>
                  </a:solidFill>
                  <a:latin typeface="Canva Sans"/>
                </a:rPr>
                <a:t>45 </a:t>
              </a:r>
              <a:r>
                <a:rPr lang="en-US" sz="2999" dirty="0" err="1">
                  <a:solidFill>
                    <a:srgbClr val="FFFFFF"/>
                  </a:solidFill>
                  <a:latin typeface="Canva Sans"/>
                </a:rPr>
                <a:t>milhões</a:t>
              </a:r>
              <a:r>
                <a:rPr lang="en-US" sz="2999" dirty="0">
                  <a:solidFill>
                    <a:srgbClr val="FFFFFF"/>
                  </a:solidFill>
                  <a:latin typeface="Canva Sans"/>
                </a:rPr>
                <a:t> de </a:t>
              </a:r>
              <a:r>
                <a:rPr lang="en-US" sz="2999" dirty="0" err="1">
                  <a:solidFill>
                    <a:srgbClr val="FFFFFF"/>
                  </a:solidFill>
                  <a:latin typeface="Canva Sans"/>
                </a:rPr>
                <a:t>pessoas</a:t>
              </a:r>
              <a:r>
                <a:rPr lang="en-US" sz="2999" dirty="0">
                  <a:solidFill>
                    <a:srgbClr val="FFFFFF"/>
                  </a:solidFill>
                  <a:latin typeface="Canva Sans"/>
                </a:rPr>
                <a:t> no </a:t>
              </a:r>
              <a:r>
                <a:rPr lang="en-US" sz="2999" dirty="0" err="1">
                  <a:solidFill>
                    <a:srgbClr val="FFFFFF"/>
                  </a:solidFill>
                  <a:latin typeface="Canva Sans"/>
                </a:rPr>
                <a:t>Brasil</a:t>
              </a:r>
              <a:r>
                <a:rPr lang="en-US" sz="2999" dirty="0">
                  <a:solidFill>
                    <a:srgbClr val="FFFFFF"/>
                  </a:solidFill>
                  <a:latin typeface="Canva Sans"/>
                </a:rPr>
                <a:t> </a:t>
              </a:r>
              <a:r>
                <a:rPr lang="en-US" sz="2999" dirty="0" err="1">
                  <a:solidFill>
                    <a:srgbClr val="FFFFFF"/>
                  </a:solidFill>
                  <a:latin typeface="Canva Sans"/>
                </a:rPr>
                <a:t>possuem</a:t>
              </a:r>
              <a:r>
                <a:rPr lang="en-US" sz="2999" dirty="0">
                  <a:solidFill>
                    <a:srgbClr val="FFFFFF"/>
                  </a:solidFill>
                  <a:latin typeface="Canva Sans"/>
                </a:rPr>
                <a:t> </a:t>
              </a:r>
              <a:r>
                <a:rPr lang="en-US" sz="2999" dirty="0" err="1">
                  <a:solidFill>
                    <a:srgbClr val="FFFFFF"/>
                  </a:solidFill>
                  <a:latin typeface="Canva Sans"/>
                </a:rPr>
                <a:t>alguma</a:t>
              </a:r>
              <a:r>
                <a:rPr lang="en-US" sz="2999" dirty="0">
                  <a:solidFill>
                    <a:srgbClr val="FFFFFF"/>
                  </a:solidFill>
                  <a:latin typeface="Canva Sans"/>
                </a:rPr>
                <a:t> deficiência¹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780778" y="275721"/>
            <a:ext cx="6726444" cy="866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6000">
                <a:solidFill>
                  <a:srgbClr val="09A4E1"/>
                </a:solidFill>
                <a:latin typeface="DM Sans Bold"/>
              </a:rPr>
              <a:t>MERCADO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8818906"/>
            <a:ext cx="2514600" cy="1468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 dirty="0">
                <a:solidFill>
                  <a:srgbClr val="000000"/>
                </a:solidFill>
                <a:latin typeface="Open Sans"/>
              </a:rPr>
              <a:t>¹IBGE, 2010</a:t>
            </a:r>
          </a:p>
          <a:p>
            <a:pPr algn="just">
              <a:lnSpc>
                <a:spcPts val="3920"/>
              </a:lnSpc>
            </a:pPr>
            <a:r>
              <a:rPr lang="en-US" sz="2800" dirty="0">
                <a:solidFill>
                  <a:srgbClr val="000000"/>
                </a:solidFill>
                <a:latin typeface="Open Sans"/>
              </a:rPr>
              <a:t>²Censo, 2010</a:t>
            </a:r>
          </a:p>
          <a:p>
            <a:pPr algn="just">
              <a:lnSpc>
                <a:spcPts val="3920"/>
              </a:lnSpc>
            </a:pPr>
            <a:r>
              <a:rPr lang="en-US" sz="2800" dirty="0">
                <a:solidFill>
                  <a:srgbClr val="000000"/>
                </a:solidFill>
                <a:latin typeface="Open Sans"/>
              </a:rPr>
              <a:t>³IBGE, 2022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4567063" y="3527911"/>
            <a:ext cx="3952829" cy="3853369"/>
            <a:chOff x="0" y="0"/>
            <a:chExt cx="1041074" cy="101487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41074" cy="1014879"/>
            </a:xfrm>
            <a:custGeom>
              <a:avLst/>
              <a:gdLst/>
              <a:ahLst/>
              <a:cxnLst/>
              <a:rect l="l" t="t" r="r" b="b"/>
              <a:pathLst>
                <a:path w="1041074" h="1014879">
                  <a:moveTo>
                    <a:pt x="520537" y="0"/>
                  </a:moveTo>
                  <a:cubicBezTo>
                    <a:pt x="233052" y="0"/>
                    <a:pt x="0" y="227188"/>
                    <a:pt x="0" y="507439"/>
                  </a:cubicBezTo>
                  <a:cubicBezTo>
                    <a:pt x="0" y="787691"/>
                    <a:pt x="233052" y="1014879"/>
                    <a:pt x="520537" y="1014879"/>
                  </a:cubicBezTo>
                  <a:cubicBezTo>
                    <a:pt x="808022" y="1014879"/>
                    <a:pt x="1041074" y="787691"/>
                    <a:pt x="1041074" y="507439"/>
                  </a:cubicBezTo>
                  <a:cubicBezTo>
                    <a:pt x="1041074" y="227188"/>
                    <a:pt x="808022" y="0"/>
                    <a:pt x="520537" y="0"/>
                  </a:cubicBezTo>
                  <a:close/>
                </a:path>
              </a:pathLst>
            </a:custGeom>
            <a:solidFill>
              <a:srgbClr val="09A4E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90337" y="117114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dirty="0">
                  <a:solidFill>
                    <a:srgbClr val="FFFFFF"/>
                  </a:solidFill>
                  <a:latin typeface="Canva Sans"/>
                </a:rPr>
                <a:t>9 </a:t>
              </a:r>
              <a:r>
                <a:rPr lang="en-US" sz="2999" dirty="0" err="1">
                  <a:solidFill>
                    <a:srgbClr val="FFFFFF"/>
                  </a:solidFill>
                  <a:latin typeface="Canva Sans"/>
                </a:rPr>
                <a:t>milhões</a:t>
              </a:r>
              <a:r>
                <a:rPr lang="en-US" sz="2999" dirty="0">
                  <a:solidFill>
                    <a:srgbClr val="FFFFFF"/>
                  </a:solidFill>
                  <a:latin typeface="Canva Sans"/>
                </a:rPr>
                <a:t> de </a:t>
              </a:r>
              <a:r>
                <a:rPr lang="en-US" sz="2999" dirty="0" err="1">
                  <a:solidFill>
                    <a:srgbClr val="FFFFFF"/>
                  </a:solidFill>
                  <a:latin typeface="Canva Sans"/>
                </a:rPr>
                <a:t>pessoas</a:t>
              </a:r>
              <a:r>
                <a:rPr lang="en-US" sz="2999" dirty="0">
                  <a:solidFill>
                    <a:srgbClr val="FFFFFF"/>
                  </a:solidFill>
                  <a:latin typeface="Canva Sans"/>
                </a:rPr>
                <a:t> com </a:t>
              </a:r>
              <a:r>
                <a:rPr lang="en-US" sz="2999" dirty="0" err="1">
                  <a:solidFill>
                    <a:srgbClr val="FFFFFF"/>
                  </a:solidFill>
                  <a:latin typeface="Canva Sans"/>
                </a:rPr>
                <a:t>deficiência</a:t>
              </a:r>
              <a:r>
                <a:rPr lang="en-US" sz="2999" dirty="0">
                  <a:solidFill>
                    <a:srgbClr val="FFFFFF"/>
                  </a:solidFill>
                  <a:latin typeface="Canva Sans"/>
                </a:rPr>
                <a:t> no </a:t>
              </a:r>
              <a:r>
                <a:rPr lang="en-US" sz="2999" dirty="0" err="1">
                  <a:solidFill>
                    <a:srgbClr val="FFFFFF"/>
                  </a:solidFill>
                  <a:latin typeface="Canva Sans"/>
                </a:rPr>
                <a:t>estado</a:t>
              </a:r>
              <a:r>
                <a:rPr lang="en-US" sz="2999" dirty="0">
                  <a:solidFill>
                    <a:srgbClr val="FFFFFF"/>
                  </a:solidFill>
                  <a:latin typeface="Canva Sans"/>
                </a:rPr>
                <a:t> de SP²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000573" y="3527911"/>
            <a:ext cx="4009664" cy="3853369"/>
            <a:chOff x="0" y="0"/>
            <a:chExt cx="1056043" cy="101487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56043" cy="1014879"/>
            </a:xfrm>
            <a:custGeom>
              <a:avLst/>
              <a:gdLst/>
              <a:ahLst/>
              <a:cxnLst/>
              <a:rect l="l" t="t" r="r" b="b"/>
              <a:pathLst>
                <a:path w="1056043" h="1014879">
                  <a:moveTo>
                    <a:pt x="528022" y="0"/>
                  </a:moveTo>
                  <a:cubicBezTo>
                    <a:pt x="236403" y="0"/>
                    <a:pt x="0" y="227188"/>
                    <a:pt x="0" y="507439"/>
                  </a:cubicBezTo>
                  <a:cubicBezTo>
                    <a:pt x="0" y="787691"/>
                    <a:pt x="236403" y="1014879"/>
                    <a:pt x="528022" y="1014879"/>
                  </a:cubicBezTo>
                  <a:cubicBezTo>
                    <a:pt x="819640" y="1014879"/>
                    <a:pt x="1056043" y="787691"/>
                    <a:pt x="1056043" y="507439"/>
                  </a:cubicBezTo>
                  <a:cubicBezTo>
                    <a:pt x="1056043" y="227188"/>
                    <a:pt x="819640" y="0"/>
                    <a:pt x="528022" y="0"/>
                  </a:cubicBezTo>
                  <a:close/>
                </a:path>
              </a:pathLst>
            </a:custGeom>
            <a:solidFill>
              <a:srgbClr val="09A4E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8898" y="0"/>
              <a:ext cx="998247" cy="1014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dirty="0">
                  <a:solidFill>
                    <a:srgbClr val="FFFFFF"/>
                  </a:solidFill>
                  <a:latin typeface="Canva Sans"/>
                </a:rPr>
                <a:t>19,2 % das </a:t>
              </a:r>
              <a:r>
                <a:rPr lang="en-US" sz="2999" dirty="0" err="1">
                  <a:solidFill>
                    <a:srgbClr val="FFFFFF"/>
                  </a:solidFill>
                  <a:latin typeface="Canva Sans"/>
                </a:rPr>
                <a:t>pessoas</a:t>
              </a:r>
              <a:r>
                <a:rPr lang="en-US" sz="2999" dirty="0">
                  <a:solidFill>
                    <a:srgbClr val="FFFFFF"/>
                  </a:solidFill>
                  <a:latin typeface="Canva Sans"/>
                </a:rPr>
                <a:t> </a:t>
              </a:r>
              <a:r>
                <a:rPr lang="en-US" sz="2999" dirty="0" err="1">
                  <a:solidFill>
                    <a:srgbClr val="FFFFFF"/>
                  </a:solidFill>
                  <a:latin typeface="Canva Sans"/>
                </a:rPr>
                <a:t>possuem</a:t>
              </a:r>
              <a:r>
                <a:rPr lang="en-US" sz="2999" dirty="0">
                  <a:solidFill>
                    <a:srgbClr val="FFFFFF"/>
                  </a:solidFill>
                  <a:latin typeface="Canva Sans"/>
                </a:rPr>
                <a:t> </a:t>
              </a:r>
              <a:r>
                <a:rPr lang="en-US" sz="2999" dirty="0" err="1">
                  <a:solidFill>
                    <a:srgbClr val="FFFFFF"/>
                  </a:solidFill>
                  <a:latin typeface="Canva Sans"/>
                </a:rPr>
                <a:t>nível</a:t>
              </a:r>
              <a:r>
                <a:rPr lang="en-US" sz="2999" dirty="0">
                  <a:solidFill>
                    <a:srgbClr val="FFFFFF"/>
                  </a:solidFill>
                  <a:latin typeface="Canva Sans"/>
                </a:rPr>
                <a:t> superior </a:t>
              </a:r>
              <a:r>
                <a:rPr lang="en-US" sz="2999" dirty="0" err="1">
                  <a:solidFill>
                    <a:srgbClr val="FFFFFF"/>
                  </a:solidFill>
                  <a:latin typeface="Canva Sans"/>
                </a:rPr>
                <a:t>completo</a:t>
              </a:r>
              <a:r>
                <a:rPr lang="en-US" sz="2999" dirty="0">
                  <a:solidFill>
                    <a:srgbClr val="FFFFFF"/>
                  </a:solidFill>
                  <a:latin typeface="Canva Sans"/>
                </a:rPr>
                <a:t> no Brasil³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3625230" y="3527911"/>
            <a:ext cx="4052290" cy="3853369"/>
            <a:chOff x="0" y="0"/>
            <a:chExt cx="1067270" cy="101487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67270" cy="1014879"/>
            </a:xfrm>
            <a:custGeom>
              <a:avLst/>
              <a:gdLst/>
              <a:ahLst/>
              <a:cxnLst/>
              <a:rect l="l" t="t" r="r" b="b"/>
              <a:pathLst>
                <a:path w="1067270" h="1014879">
                  <a:moveTo>
                    <a:pt x="533635" y="0"/>
                  </a:moveTo>
                  <a:cubicBezTo>
                    <a:pt x="238916" y="0"/>
                    <a:pt x="0" y="227188"/>
                    <a:pt x="0" y="507439"/>
                  </a:cubicBezTo>
                  <a:cubicBezTo>
                    <a:pt x="0" y="787691"/>
                    <a:pt x="238916" y="1014879"/>
                    <a:pt x="533635" y="1014879"/>
                  </a:cubicBezTo>
                  <a:cubicBezTo>
                    <a:pt x="828353" y="1014879"/>
                    <a:pt x="1067270" y="787691"/>
                    <a:pt x="1067270" y="507439"/>
                  </a:cubicBezTo>
                  <a:cubicBezTo>
                    <a:pt x="1067270" y="227188"/>
                    <a:pt x="828353" y="0"/>
                    <a:pt x="533635" y="0"/>
                  </a:cubicBezTo>
                  <a:close/>
                </a:path>
              </a:pathLst>
            </a:custGeom>
            <a:solidFill>
              <a:srgbClr val="09A4E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5207" y="119468"/>
              <a:ext cx="1042063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pt-BR" sz="2999" dirty="0">
                  <a:solidFill>
                    <a:srgbClr val="FFFFFF"/>
                  </a:solidFill>
                  <a:latin typeface="Canva Sans"/>
                </a:rPr>
                <a:t>Autismo,</a:t>
              </a:r>
            </a:p>
            <a:p>
              <a:pPr algn="ctr">
                <a:lnSpc>
                  <a:spcPts val="4199"/>
                </a:lnSpc>
              </a:pPr>
              <a:r>
                <a:rPr lang="pt-BR" sz="2999" dirty="0">
                  <a:solidFill>
                    <a:srgbClr val="FFFFFF"/>
                  </a:solidFill>
                  <a:latin typeface="Canva Sans"/>
                </a:rPr>
                <a:t>TDAH,</a:t>
              </a:r>
            </a:p>
            <a:p>
              <a:pPr algn="ctr">
                <a:lnSpc>
                  <a:spcPts val="4199"/>
                </a:lnSpc>
              </a:pPr>
              <a:r>
                <a:rPr lang="pt-BR" sz="2999" dirty="0">
                  <a:solidFill>
                    <a:srgbClr val="FFFFFF"/>
                  </a:solidFill>
                  <a:latin typeface="Canva Sans"/>
                </a:rPr>
                <a:t>Dislexia,</a:t>
              </a:r>
            </a:p>
            <a:p>
              <a:pPr algn="ctr">
                <a:lnSpc>
                  <a:spcPts val="4199"/>
                </a:lnSpc>
              </a:pPr>
              <a:r>
                <a:rPr lang="pt-BR" sz="2999" dirty="0" err="1">
                  <a:solidFill>
                    <a:srgbClr val="FFFFFF"/>
                  </a:solidFill>
                  <a:latin typeface="Canva Sans"/>
                </a:rPr>
                <a:t>Deficiencias</a:t>
              </a:r>
              <a:r>
                <a:rPr lang="pt-BR" sz="2999" dirty="0">
                  <a:solidFill>
                    <a:srgbClr val="FFFFFF"/>
                  </a:solidFill>
                  <a:latin typeface="Canva Sans"/>
                </a:rPr>
                <a:t> intelectuais.</a:t>
              </a:r>
              <a:endParaRPr lang="en-US" sz="2999" dirty="0">
                <a:solidFill>
                  <a:srgbClr val="FFFFFF"/>
                </a:solidFill>
                <a:latin typeface="Canva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85022" y="8041552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4482145" y="2422422"/>
            <a:ext cx="9323710" cy="6111236"/>
            <a:chOff x="0" y="-85725"/>
            <a:chExt cx="2455627" cy="160954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55627" cy="1523819"/>
            </a:xfrm>
            <a:custGeom>
              <a:avLst/>
              <a:gdLst/>
              <a:ahLst/>
              <a:cxnLst/>
              <a:rect l="l" t="t" r="r" b="b"/>
              <a:pathLst>
                <a:path w="2455627" h="1523819">
                  <a:moveTo>
                    <a:pt x="42348" y="0"/>
                  </a:moveTo>
                  <a:lnTo>
                    <a:pt x="2413279" y="0"/>
                  </a:lnTo>
                  <a:cubicBezTo>
                    <a:pt x="2424511" y="0"/>
                    <a:pt x="2435282" y="4462"/>
                    <a:pt x="2443224" y="12403"/>
                  </a:cubicBezTo>
                  <a:cubicBezTo>
                    <a:pt x="2451166" y="20345"/>
                    <a:pt x="2455627" y="31116"/>
                    <a:pt x="2455627" y="42348"/>
                  </a:cubicBezTo>
                  <a:lnTo>
                    <a:pt x="2455627" y="1481471"/>
                  </a:lnTo>
                  <a:cubicBezTo>
                    <a:pt x="2455627" y="1492702"/>
                    <a:pt x="2451166" y="1503474"/>
                    <a:pt x="2443224" y="1511415"/>
                  </a:cubicBezTo>
                  <a:cubicBezTo>
                    <a:pt x="2435282" y="1519357"/>
                    <a:pt x="2424511" y="1523819"/>
                    <a:pt x="2413279" y="1523819"/>
                  </a:cubicBezTo>
                  <a:lnTo>
                    <a:pt x="42348" y="1523819"/>
                  </a:lnTo>
                  <a:cubicBezTo>
                    <a:pt x="31116" y="1523819"/>
                    <a:pt x="20345" y="1519357"/>
                    <a:pt x="12403" y="1511415"/>
                  </a:cubicBezTo>
                  <a:cubicBezTo>
                    <a:pt x="4462" y="1503474"/>
                    <a:pt x="0" y="1492702"/>
                    <a:pt x="0" y="1481471"/>
                  </a:cubicBezTo>
                  <a:lnTo>
                    <a:pt x="0" y="42348"/>
                  </a:lnTo>
                  <a:cubicBezTo>
                    <a:pt x="0" y="31116"/>
                    <a:pt x="4462" y="20345"/>
                    <a:pt x="12403" y="12403"/>
                  </a:cubicBezTo>
                  <a:cubicBezTo>
                    <a:pt x="20345" y="4462"/>
                    <a:pt x="31116" y="0"/>
                    <a:pt x="42348" y="0"/>
                  </a:cubicBezTo>
                  <a:close/>
                </a:path>
              </a:pathLst>
            </a:custGeom>
            <a:solidFill>
              <a:srgbClr val="09A4E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85725"/>
              <a:ext cx="2455627" cy="16095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dirty="0" err="1">
                  <a:solidFill>
                    <a:srgbClr val="FFFFFF"/>
                  </a:solidFill>
                  <a:latin typeface="Canva Sans"/>
                </a:rPr>
                <a:t>Apesar</a:t>
              </a:r>
              <a:r>
                <a:rPr lang="en-US" sz="2999" dirty="0">
                  <a:solidFill>
                    <a:srgbClr val="FFFFFF"/>
                  </a:solidFill>
                  <a:latin typeface="Canva Sans"/>
                </a:rPr>
                <a:t> de leis </a:t>
              </a:r>
              <a:r>
                <a:rPr lang="en-US" sz="2999" dirty="0" err="1">
                  <a:solidFill>
                    <a:srgbClr val="FFFFFF"/>
                  </a:solidFill>
                  <a:latin typeface="Canva Sans"/>
                </a:rPr>
                <a:t>como</a:t>
              </a:r>
              <a:r>
                <a:rPr lang="en-US" sz="2999" dirty="0">
                  <a:solidFill>
                    <a:srgbClr val="FFFFFF"/>
                  </a:solidFill>
                  <a:latin typeface="Canva Sans"/>
                </a:rPr>
                <a:t> a LBI (Lei </a:t>
              </a:r>
              <a:r>
                <a:rPr lang="en-US" sz="2999" dirty="0" err="1">
                  <a:solidFill>
                    <a:srgbClr val="FFFFFF"/>
                  </a:solidFill>
                  <a:latin typeface="Canva Sans"/>
                </a:rPr>
                <a:t>Brasileira</a:t>
              </a:r>
              <a:r>
                <a:rPr lang="en-US" sz="2999" dirty="0">
                  <a:solidFill>
                    <a:srgbClr val="FFFFFF"/>
                  </a:solidFill>
                  <a:latin typeface="Canva Sans"/>
                </a:rPr>
                <a:t> de </a:t>
              </a:r>
              <a:r>
                <a:rPr lang="en-US" sz="2999" dirty="0" err="1">
                  <a:solidFill>
                    <a:srgbClr val="FFFFFF"/>
                  </a:solidFill>
                  <a:latin typeface="Canva Sans"/>
                </a:rPr>
                <a:t>Inclusão</a:t>
              </a:r>
              <a:r>
                <a:rPr lang="en-US" sz="2999" dirty="0">
                  <a:solidFill>
                    <a:srgbClr val="FFFFFF"/>
                  </a:solidFill>
                  <a:latin typeface="Canva Sans"/>
                </a:rPr>
                <a:t>), </a:t>
              </a:r>
              <a:r>
                <a:rPr lang="en-US" sz="2999" dirty="0" err="1">
                  <a:solidFill>
                    <a:srgbClr val="FFFFFF"/>
                  </a:solidFill>
                  <a:latin typeface="Canva Sans"/>
                </a:rPr>
                <a:t>menos</a:t>
              </a:r>
              <a:r>
                <a:rPr lang="en-US" sz="2999" dirty="0">
                  <a:solidFill>
                    <a:srgbClr val="FFFFFF"/>
                  </a:solidFill>
                  <a:latin typeface="Canva Sans"/>
                </a:rPr>
                <a:t> de 1% dos websites </a:t>
              </a:r>
              <a:r>
                <a:rPr lang="en-US" sz="2999" dirty="0" err="1">
                  <a:solidFill>
                    <a:srgbClr val="FFFFFF"/>
                  </a:solidFill>
                  <a:latin typeface="Canva Sans"/>
                </a:rPr>
                <a:t>brasileiros</a:t>
              </a:r>
              <a:r>
                <a:rPr lang="en-US" sz="2999" dirty="0">
                  <a:solidFill>
                    <a:srgbClr val="FFFFFF"/>
                  </a:solidFill>
                  <a:latin typeface="Canva Sans"/>
                </a:rPr>
                <a:t> </a:t>
              </a:r>
              <a:r>
                <a:rPr lang="en-US" sz="2999" dirty="0" err="1">
                  <a:solidFill>
                    <a:srgbClr val="FFFFFF"/>
                  </a:solidFill>
                  <a:latin typeface="Canva Sans"/>
                </a:rPr>
                <a:t>são</a:t>
              </a:r>
              <a:r>
                <a:rPr lang="en-US" sz="2999" dirty="0">
                  <a:solidFill>
                    <a:srgbClr val="FFFFFF"/>
                  </a:solidFill>
                  <a:latin typeface="Canva Sans"/>
                </a:rPr>
                <a:t> acessíveis!¹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780778" y="275721"/>
            <a:ext cx="6726444" cy="866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6000">
                <a:solidFill>
                  <a:srgbClr val="09A4E1"/>
                </a:solidFill>
                <a:latin typeface="DM Sans Bold"/>
              </a:rPr>
              <a:t>PROBLEMÁTICA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39238" y="4652344"/>
            <a:ext cx="9525" cy="887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9139238" y="4820034"/>
            <a:ext cx="9525" cy="580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0" y="9201150"/>
            <a:ext cx="2780550" cy="481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"/>
              </a:rPr>
              <a:t>¹Web para todos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85022" y="-374149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2885544" y="2709621"/>
            <a:ext cx="5072312" cy="4394925"/>
            <a:chOff x="0" y="0"/>
            <a:chExt cx="6763082" cy="5859900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/>
            <a:srcRect l="6412" r="6412"/>
            <a:stretch>
              <a:fillRect/>
            </a:stretch>
          </p:blipFill>
          <p:spPr>
            <a:xfrm>
              <a:off x="0" y="0"/>
              <a:ext cx="6763082" cy="5859900"/>
            </a:xfrm>
            <a:prstGeom prst="rect">
              <a:avLst/>
            </a:prstGeom>
          </p:spPr>
        </p:pic>
      </p:grpSp>
      <p:sp>
        <p:nvSpPr>
          <p:cNvPr id="5" name="Freeform 5"/>
          <p:cNvSpPr/>
          <p:nvPr/>
        </p:nvSpPr>
        <p:spPr>
          <a:xfrm>
            <a:off x="587676" y="5143500"/>
            <a:ext cx="4544938" cy="4709361"/>
          </a:xfrm>
          <a:custGeom>
            <a:avLst/>
            <a:gdLst/>
            <a:ahLst/>
            <a:cxnLst/>
            <a:rect l="l" t="t" r="r" b="b"/>
            <a:pathLst>
              <a:path w="4544938" h="4709361">
                <a:moveTo>
                  <a:pt x="0" y="0"/>
                </a:moveTo>
                <a:lnTo>
                  <a:pt x="4544939" y="0"/>
                </a:lnTo>
                <a:lnTo>
                  <a:pt x="4544939" y="4709361"/>
                </a:lnTo>
                <a:lnTo>
                  <a:pt x="0" y="47093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5439" r="-2307" b="-543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96922" y="208646"/>
            <a:ext cx="7626356" cy="4012706"/>
          </a:xfrm>
          <a:custGeom>
            <a:avLst/>
            <a:gdLst/>
            <a:ahLst/>
            <a:cxnLst/>
            <a:rect l="l" t="t" r="r" b="b"/>
            <a:pathLst>
              <a:path w="7626356" h="4012706">
                <a:moveTo>
                  <a:pt x="0" y="0"/>
                </a:moveTo>
                <a:lnTo>
                  <a:pt x="7626356" y="0"/>
                </a:lnTo>
                <a:lnTo>
                  <a:pt x="7626356" y="4012705"/>
                </a:lnTo>
                <a:lnTo>
                  <a:pt x="0" y="40127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8594" t="-14813" r="-6842" b="-816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2557227" y="8590155"/>
            <a:ext cx="5500090" cy="866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600"/>
              </a:lnSpc>
            </a:pPr>
            <a:r>
              <a:rPr lang="en-US" sz="6000">
                <a:solidFill>
                  <a:srgbClr val="09A4E1"/>
                </a:solidFill>
                <a:latin typeface="DM Sans Bold"/>
              </a:rPr>
              <a:t>EXEMPLOS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04395" y="786675"/>
            <a:ext cx="6448138" cy="1364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74"/>
              </a:lnSpc>
            </a:pPr>
            <a:r>
              <a:rPr lang="en-US" sz="3249">
                <a:solidFill>
                  <a:srgbClr val="09A4E1"/>
                </a:solidFill>
                <a:latin typeface="DM Sans Bold"/>
              </a:rPr>
              <a:t>Imagens em inglês que não são traduzidas com o restante da página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32615" y="7526756"/>
            <a:ext cx="5953371" cy="1472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09A4E1"/>
                </a:solidFill>
                <a:latin typeface="DM Sans Bold"/>
              </a:rPr>
              <a:t>Além de imagens, recursos disponíveis em um único idioma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109300" y="4634153"/>
            <a:ext cx="5953371" cy="987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09A4E1"/>
                </a:solidFill>
                <a:latin typeface="DM Sans Bold"/>
              </a:rPr>
              <a:t>Termos técnicos que não são explicados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85022" y="-425784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4185022" y="1819664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762976" y="371697"/>
            <a:ext cx="4527183" cy="3426064"/>
          </a:xfrm>
          <a:custGeom>
            <a:avLst/>
            <a:gdLst/>
            <a:ahLst/>
            <a:cxnLst/>
            <a:rect l="l" t="t" r="r" b="b"/>
            <a:pathLst>
              <a:path w="4527183" h="3426064">
                <a:moveTo>
                  <a:pt x="0" y="0"/>
                </a:moveTo>
                <a:lnTo>
                  <a:pt x="4527184" y="0"/>
                </a:lnTo>
                <a:lnTo>
                  <a:pt x="4527184" y="3426065"/>
                </a:lnTo>
                <a:lnTo>
                  <a:pt x="0" y="34260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3483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38051" y="4633477"/>
            <a:ext cx="4262286" cy="4762505"/>
          </a:xfrm>
          <a:custGeom>
            <a:avLst/>
            <a:gdLst/>
            <a:ahLst/>
            <a:cxnLst/>
            <a:rect l="l" t="t" r="r" b="b"/>
            <a:pathLst>
              <a:path w="4262286" h="4762505">
                <a:moveTo>
                  <a:pt x="0" y="0"/>
                </a:moveTo>
                <a:lnTo>
                  <a:pt x="4262286" y="0"/>
                </a:lnTo>
                <a:lnTo>
                  <a:pt x="4262286" y="4762504"/>
                </a:lnTo>
                <a:lnTo>
                  <a:pt x="0" y="476250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9191" t="-4372" r="-6412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2457766" y="8010322"/>
            <a:ext cx="5500090" cy="866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600"/>
              </a:lnSpc>
            </a:pPr>
            <a:r>
              <a:rPr lang="en-US" sz="6000">
                <a:solidFill>
                  <a:srgbClr val="09A4E1"/>
                </a:solidFill>
                <a:latin typeface="DM Sans Bold"/>
              </a:rPr>
              <a:t>SOLUÇÕES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167315" y="1848239"/>
            <a:ext cx="5953371" cy="501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09A4E1"/>
                </a:solidFill>
                <a:latin typeface="DM Sans Bold"/>
              </a:rPr>
              <a:t>HTML bem estruturado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167315" y="6650336"/>
            <a:ext cx="5953371" cy="987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09A4E1"/>
                </a:solidFill>
                <a:latin typeface="DM Sans Bold"/>
              </a:rPr>
              <a:t>Navegação e linguagem simples e intuitivos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9A4E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" name="Freeform 2"/>
          <p:cNvSpPr/>
          <p:nvPr/>
        </p:nvSpPr>
        <p:spPr>
          <a:xfrm rot="5400000">
            <a:off x="13482016" y="-2080942"/>
            <a:ext cx="5450085" cy="4161883"/>
          </a:xfrm>
          <a:custGeom>
            <a:avLst/>
            <a:gdLst/>
            <a:ahLst/>
            <a:cxnLst/>
            <a:rect l="l" t="t" r="r" b="b"/>
            <a:pathLst>
              <a:path w="5450085" h="4161883">
                <a:moveTo>
                  <a:pt x="0" y="0"/>
                </a:moveTo>
                <a:lnTo>
                  <a:pt x="5450085" y="0"/>
                </a:lnTo>
                <a:lnTo>
                  <a:pt x="5450085" y="4161884"/>
                </a:lnTo>
                <a:lnTo>
                  <a:pt x="0" y="4161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687816" y="1752944"/>
            <a:ext cx="8912367" cy="866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6000">
                <a:solidFill>
                  <a:srgbClr val="FFFFFF"/>
                </a:solidFill>
                <a:latin typeface="DM Sans Bold"/>
              </a:rPr>
              <a:t>GANHOS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458515" y="2876770"/>
            <a:ext cx="5876169" cy="881732"/>
            <a:chOff x="0" y="-109"/>
            <a:chExt cx="1547633" cy="23222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47633" cy="232117"/>
            </a:xfrm>
            <a:custGeom>
              <a:avLst/>
              <a:gdLst/>
              <a:ahLst/>
              <a:cxnLst/>
              <a:rect l="l" t="t" r="r" b="b"/>
              <a:pathLst>
                <a:path w="1547633" h="232117">
                  <a:moveTo>
                    <a:pt x="67193" y="0"/>
                  </a:moveTo>
                  <a:lnTo>
                    <a:pt x="1480440" y="0"/>
                  </a:lnTo>
                  <a:cubicBezTo>
                    <a:pt x="1517550" y="0"/>
                    <a:pt x="1547633" y="30083"/>
                    <a:pt x="1547633" y="67193"/>
                  </a:cubicBezTo>
                  <a:lnTo>
                    <a:pt x="1547633" y="164924"/>
                  </a:lnTo>
                  <a:cubicBezTo>
                    <a:pt x="1547633" y="202033"/>
                    <a:pt x="1517550" y="232117"/>
                    <a:pt x="1480440" y="232117"/>
                  </a:cubicBezTo>
                  <a:lnTo>
                    <a:pt x="67193" y="232117"/>
                  </a:lnTo>
                  <a:cubicBezTo>
                    <a:pt x="30083" y="232117"/>
                    <a:pt x="0" y="202033"/>
                    <a:pt x="0" y="164924"/>
                  </a:cubicBezTo>
                  <a:lnTo>
                    <a:pt x="0" y="67193"/>
                  </a:lnTo>
                  <a:cubicBezTo>
                    <a:pt x="0" y="30083"/>
                    <a:pt x="30083" y="0"/>
                    <a:pt x="67193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09"/>
              <a:ext cx="1547633" cy="230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 dirty="0" err="1">
                  <a:solidFill>
                    <a:srgbClr val="09A4E1"/>
                  </a:solidFill>
                  <a:latin typeface="Canva Sans Bold"/>
                </a:rPr>
                <a:t>Aumento</a:t>
              </a:r>
              <a:r>
                <a:rPr lang="en-US" sz="2999" dirty="0">
                  <a:solidFill>
                    <a:srgbClr val="09A4E1"/>
                  </a:solidFill>
                  <a:latin typeface="Canva Sans Bold"/>
                </a:rPr>
                <a:t> de </a:t>
              </a:r>
              <a:r>
                <a:rPr lang="en-US" sz="2999" dirty="0" err="1">
                  <a:solidFill>
                    <a:srgbClr val="09A4E1"/>
                  </a:solidFill>
                  <a:latin typeface="Canva Sans Bold"/>
                </a:rPr>
                <a:t>possíveis</a:t>
              </a:r>
              <a:r>
                <a:rPr lang="en-US" sz="2999" dirty="0">
                  <a:solidFill>
                    <a:srgbClr val="09A4E1"/>
                  </a:solidFill>
                  <a:latin typeface="Canva Sans Bold"/>
                </a:rPr>
                <a:t> </a:t>
              </a:r>
              <a:r>
                <a:rPr lang="en-US" sz="2999" dirty="0" err="1">
                  <a:solidFill>
                    <a:srgbClr val="09A4E1"/>
                  </a:solidFill>
                  <a:latin typeface="Canva Sans Bold"/>
                </a:rPr>
                <a:t>clientes</a:t>
              </a:r>
              <a:endParaRPr lang="en-US" sz="2999" dirty="0">
                <a:solidFill>
                  <a:srgbClr val="09A4E1"/>
                </a:solidFill>
                <a:latin typeface="Canva Sans Bold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744879" y="4015678"/>
            <a:ext cx="4270588" cy="881318"/>
            <a:chOff x="0" y="0"/>
            <a:chExt cx="1124764" cy="23211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24764" cy="232117"/>
            </a:xfrm>
            <a:custGeom>
              <a:avLst/>
              <a:gdLst/>
              <a:ahLst/>
              <a:cxnLst/>
              <a:rect l="l" t="t" r="r" b="b"/>
              <a:pathLst>
                <a:path w="1124764" h="232117">
                  <a:moveTo>
                    <a:pt x="92455" y="0"/>
                  </a:moveTo>
                  <a:lnTo>
                    <a:pt x="1032309" y="0"/>
                  </a:lnTo>
                  <a:cubicBezTo>
                    <a:pt x="1083370" y="0"/>
                    <a:pt x="1124764" y="41394"/>
                    <a:pt x="1124764" y="92455"/>
                  </a:cubicBezTo>
                  <a:lnTo>
                    <a:pt x="1124764" y="139662"/>
                  </a:lnTo>
                  <a:cubicBezTo>
                    <a:pt x="1124764" y="164182"/>
                    <a:pt x="1115023" y="187699"/>
                    <a:pt x="1097684" y="205037"/>
                  </a:cubicBezTo>
                  <a:cubicBezTo>
                    <a:pt x="1080346" y="222376"/>
                    <a:pt x="1056829" y="232117"/>
                    <a:pt x="1032309" y="232117"/>
                  </a:cubicBezTo>
                  <a:lnTo>
                    <a:pt x="92455" y="232117"/>
                  </a:lnTo>
                  <a:cubicBezTo>
                    <a:pt x="67935" y="232117"/>
                    <a:pt x="44418" y="222376"/>
                    <a:pt x="27079" y="205037"/>
                  </a:cubicBezTo>
                  <a:cubicBezTo>
                    <a:pt x="9741" y="187699"/>
                    <a:pt x="0" y="164182"/>
                    <a:pt x="0" y="139662"/>
                  </a:cubicBezTo>
                  <a:lnTo>
                    <a:pt x="0" y="92455"/>
                  </a:lnTo>
                  <a:cubicBezTo>
                    <a:pt x="0" y="67935"/>
                    <a:pt x="9741" y="44418"/>
                    <a:pt x="27079" y="27079"/>
                  </a:cubicBezTo>
                  <a:cubicBezTo>
                    <a:pt x="44418" y="9741"/>
                    <a:pt x="67935" y="0"/>
                    <a:pt x="9245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0"/>
              <a:ext cx="1124764" cy="232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 dirty="0">
                  <a:solidFill>
                    <a:srgbClr val="09A4E1"/>
                  </a:solidFill>
                  <a:latin typeface="Canva Sans Bold"/>
                </a:rPr>
                <a:t>SEO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624417" y="5336036"/>
            <a:ext cx="4782100" cy="881318"/>
            <a:chOff x="0" y="0"/>
            <a:chExt cx="1259483" cy="23211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59483" cy="232117"/>
            </a:xfrm>
            <a:custGeom>
              <a:avLst/>
              <a:gdLst/>
              <a:ahLst/>
              <a:cxnLst/>
              <a:rect l="l" t="t" r="r" b="b"/>
              <a:pathLst>
                <a:path w="1259483" h="232117">
                  <a:moveTo>
                    <a:pt x="82566" y="0"/>
                  </a:moveTo>
                  <a:lnTo>
                    <a:pt x="1176917" y="0"/>
                  </a:lnTo>
                  <a:cubicBezTo>
                    <a:pt x="1198815" y="0"/>
                    <a:pt x="1219816" y="8699"/>
                    <a:pt x="1235300" y="24183"/>
                  </a:cubicBezTo>
                  <a:cubicBezTo>
                    <a:pt x="1250784" y="39667"/>
                    <a:pt x="1259483" y="60668"/>
                    <a:pt x="1259483" y="82566"/>
                  </a:cubicBezTo>
                  <a:lnTo>
                    <a:pt x="1259483" y="149551"/>
                  </a:lnTo>
                  <a:cubicBezTo>
                    <a:pt x="1259483" y="171449"/>
                    <a:pt x="1250784" y="192450"/>
                    <a:pt x="1235300" y="207934"/>
                  </a:cubicBezTo>
                  <a:cubicBezTo>
                    <a:pt x="1219816" y="223418"/>
                    <a:pt x="1198815" y="232117"/>
                    <a:pt x="1176917" y="232117"/>
                  </a:cubicBezTo>
                  <a:lnTo>
                    <a:pt x="82566" y="232117"/>
                  </a:lnTo>
                  <a:cubicBezTo>
                    <a:pt x="60668" y="232117"/>
                    <a:pt x="39667" y="223418"/>
                    <a:pt x="24183" y="207934"/>
                  </a:cubicBezTo>
                  <a:cubicBezTo>
                    <a:pt x="8699" y="192450"/>
                    <a:pt x="0" y="171449"/>
                    <a:pt x="0" y="149551"/>
                  </a:cubicBezTo>
                  <a:lnTo>
                    <a:pt x="0" y="82566"/>
                  </a:lnTo>
                  <a:cubicBezTo>
                    <a:pt x="0" y="60668"/>
                    <a:pt x="8699" y="39667"/>
                    <a:pt x="24183" y="24183"/>
                  </a:cubicBezTo>
                  <a:cubicBezTo>
                    <a:pt x="39667" y="8699"/>
                    <a:pt x="60668" y="0"/>
                    <a:pt x="8256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3864"/>
              <a:ext cx="1259483" cy="2282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 dirty="0" err="1">
                  <a:solidFill>
                    <a:srgbClr val="09A4E1"/>
                  </a:solidFill>
                  <a:latin typeface="Canva Sans Bold"/>
                </a:rPr>
                <a:t>Conformidade</a:t>
              </a:r>
              <a:r>
                <a:rPr lang="en-US" sz="2999" dirty="0">
                  <a:solidFill>
                    <a:srgbClr val="09A4E1"/>
                  </a:solidFill>
                  <a:latin typeface="Canva Sans Bold"/>
                </a:rPr>
                <a:t> com a LBI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015467" y="6807646"/>
            <a:ext cx="7666462" cy="881318"/>
            <a:chOff x="0" y="0"/>
            <a:chExt cx="2019151" cy="23211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19151" cy="232117"/>
            </a:xfrm>
            <a:custGeom>
              <a:avLst/>
              <a:gdLst/>
              <a:ahLst/>
              <a:cxnLst/>
              <a:rect l="l" t="t" r="r" b="b"/>
              <a:pathLst>
                <a:path w="2019151" h="232117">
                  <a:moveTo>
                    <a:pt x="51502" y="0"/>
                  </a:moveTo>
                  <a:lnTo>
                    <a:pt x="1967649" y="0"/>
                  </a:lnTo>
                  <a:cubicBezTo>
                    <a:pt x="1996092" y="0"/>
                    <a:pt x="2019151" y="23058"/>
                    <a:pt x="2019151" y="51502"/>
                  </a:cubicBezTo>
                  <a:lnTo>
                    <a:pt x="2019151" y="180615"/>
                  </a:lnTo>
                  <a:cubicBezTo>
                    <a:pt x="2019151" y="209059"/>
                    <a:pt x="1996092" y="232117"/>
                    <a:pt x="1967649" y="232117"/>
                  </a:cubicBezTo>
                  <a:lnTo>
                    <a:pt x="51502" y="232117"/>
                  </a:lnTo>
                  <a:cubicBezTo>
                    <a:pt x="23058" y="232117"/>
                    <a:pt x="0" y="209059"/>
                    <a:pt x="0" y="180615"/>
                  </a:cubicBezTo>
                  <a:lnTo>
                    <a:pt x="0" y="51502"/>
                  </a:lnTo>
                  <a:cubicBezTo>
                    <a:pt x="0" y="23058"/>
                    <a:pt x="23058" y="0"/>
                    <a:pt x="51502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3864"/>
              <a:ext cx="2019151" cy="2282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 dirty="0" err="1">
                  <a:solidFill>
                    <a:srgbClr val="09A4E1"/>
                  </a:solidFill>
                  <a:latin typeface="Canva Sans Bold"/>
                </a:rPr>
                <a:t>Humanização</a:t>
              </a:r>
              <a:r>
                <a:rPr lang="en-US" sz="2999" dirty="0">
                  <a:solidFill>
                    <a:srgbClr val="09A4E1"/>
                  </a:solidFill>
                  <a:latin typeface="Canva Sans Bold"/>
                </a:rPr>
                <a:t> e </a:t>
              </a:r>
              <a:r>
                <a:rPr lang="en-US" sz="2999" dirty="0" err="1">
                  <a:solidFill>
                    <a:srgbClr val="09A4E1"/>
                  </a:solidFill>
                  <a:latin typeface="Canva Sans Bold"/>
                </a:rPr>
                <a:t>Modernização</a:t>
              </a:r>
              <a:r>
                <a:rPr lang="en-US" sz="2999" dirty="0">
                  <a:solidFill>
                    <a:srgbClr val="09A4E1"/>
                  </a:solidFill>
                  <a:latin typeface="Canva Sans Bold"/>
                </a:rPr>
                <a:t> da </a:t>
              </a:r>
              <a:r>
                <a:rPr lang="en-US" sz="2999" dirty="0" err="1">
                  <a:solidFill>
                    <a:srgbClr val="09A4E1"/>
                  </a:solidFill>
                  <a:latin typeface="Canva Sans Bold"/>
                </a:rPr>
                <a:t>marca</a:t>
              </a:r>
              <a:endParaRPr lang="en-US" sz="2999" dirty="0">
                <a:solidFill>
                  <a:srgbClr val="09A4E1"/>
                </a:solidFill>
                <a:latin typeface="Canva Sans Bold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81200" y="-94024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981200" y="6267450"/>
            <a:ext cx="2880360" cy="4114800"/>
          </a:xfrm>
          <a:custGeom>
            <a:avLst/>
            <a:gdLst/>
            <a:ahLst/>
            <a:cxnLst/>
            <a:rect l="l" t="t" r="r" b="b"/>
            <a:pathLst>
              <a:path w="2880360" h="411480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4245946" y="3073394"/>
            <a:ext cx="10620170" cy="1339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000"/>
              </a:lnSpc>
            </a:pPr>
            <a:r>
              <a:rPr lang="en-US" sz="10000">
                <a:solidFill>
                  <a:srgbClr val="09A4E1"/>
                </a:solidFill>
                <a:latin typeface="DM Sans Bold"/>
              </a:rPr>
              <a:t>OBRIGADA!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0" y="5921375"/>
            <a:ext cx="8237052" cy="195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3500">
                <a:solidFill>
                  <a:srgbClr val="09A4E1"/>
                </a:solidFill>
                <a:latin typeface="DM Sans"/>
              </a:rPr>
              <a:t>Larissa Araújo Gama Alvarenga   </a:t>
            </a:r>
          </a:p>
          <a:p>
            <a:pPr algn="ctr">
              <a:lnSpc>
                <a:spcPts val="3850"/>
              </a:lnSpc>
            </a:pPr>
            <a:r>
              <a:rPr lang="en-US" sz="3500">
                <a:solidFill>
                  <a:srgbClr val="09A4E1"/>
                </a:solidFill>
                <a:latin typeface="DM Sans"/>
              </a:rPr>
              <a:t>Larissa Lopes Oliveira  </a:t>
            </a:r>
          </a:p>
          <a:p>
            <a:pPr algn="ctr">
              <a:lnSpc>
                <a:spcPts val="3850"/>
              </a:lnSpc>
            </a:pPr>
            <a:r>
              <a:rPr lang="en-US" sz="3500">
                <a:solidFill>
                  <a:srgbClr val="09A4E1"/>
                </a:solidFill>
                <a:latin typeface="DM Sans"/>
              </a:rPr>
              <a:t>Luna Faustino Lima</a:t>
            </a:r>
          </a:p>
          <a:p>
            <a:pPr algn="ctr">
              <a:lnSpc>
                <a:spcPts val="3850"/>
              </a:lnSpc>
            </a:pPr>
            <a:endParaRPr lang="en-US" sz="3500">
              <a:solidFill>
                <a:srgbClr val="09A4E1"/>
              </a:solidFill>
              <a:latin typeface="DM Sans"/>
            </a:endParaRPr>
          </a:p>
        </p:txBody>
      </p:sp>
      <p:sp>
        <p:nvSpPr>
          <p:cNvPr id="6" name="Freeform 6"/>
          <p:cNvSpPr/>
          <p:nvPr/>
        </p:nvSpPr>
        <p:spPr>
          <a:xfrm rot="-10800000">
            <a:off x="5623560" y="7673106"/>
            <a:ext cx="3422956" cy="2613894"/>
          </a:xfrm>
          <a:custGeom>
            <a:avLst/>
            <a:gdLst/>
            <a:ahLst/>
            <a:cxnLst/>
            <a:rect l="l" t="t" r="r" b="b"/>
            <a:pathLst>
              <a:path w="3422956" h="2613894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150</Words>
  <Application>Microsoft Office PowerPoint</Application>
  <PresentationFormat>Personalizar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Open Sans</vt:lpstr>
      <vt:lpstr>Calibri</vt:lpstr>
      <vt:lpstr>Arial</vt:lpstr>
      <vt:lpstr>DM Sans</vt:lpstr>
      <vt:lpstr>DM Sans Bold</vt:lpstr>
      <vt:lpstr>Canva Sans</vt:lpstr>
      <vt:lpstr>Canva Sans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Larissa Araújo</dc:creator>
  <cp:lastModifiedBy>Larissa Araújo</cp:lastModifiedBy>
  <cp:revision>2</cp:revision>
  <dcterms:created xsi:type="dcterms:W3CDTF">2006-08-16T00:00:00Z</dcterms:created>
  <dcterms:modified xsi:type="dcterms:W3CDTF">2023-10-09T01:01:42Z</dcterms:modified>
  <dc:identifier>DAFwsLyt6ug</dc:identifier>
</cp:coreProperties>
</file>