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Average"/>
      <p:regular r:id="rId28"/>
    </p:embeddedFont>
    <p:embeddedFont>
      <p:font typeface="Oswald"/>
      <p:regular r:id="rId29"/>
      <p:bold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verage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regular.fntdata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495A63"/>
                </a:solidFill>
                <a:latin typeface="Average"/>
                <a:ea typeface="Average"/>
                <a:cs typeface="Average"/>
                <a:sym typeface="Average"/>
              </a:rPr>
              <a:t>Samuel Henrique Miranda Alves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d1251a17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6d1251a17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d1251a17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6d1251a17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d1251a17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6d1251a17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d1251a17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6d1251a17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6c8cdf6ea3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6c8cdf6ea3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c814b585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c814b585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62e19b4fa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62e19b4fa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62e19b4fa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62e19b4fa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62e19b4fa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62e19b4fa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62e19b4fa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62e19b4fa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c8cdf6ea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c8cdf6ea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62e19b4fa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62e19b4fa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6c799805b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6c799805b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6c799805b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6c799805b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c8cdf6ea3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c8cdf6ea3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c8cdf6ea3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c8cdf6ea3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c799805b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c799805b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c799805b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6c799805b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c814b58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c814b58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c814b585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c814b58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d1251a17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d1251a17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0"/>
            <a:ext cx="7801500" cy="27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Credit Card Customer:</a:t>
            </a:r>
            <a:br>
              <a:rPr lang="pt-BR"/>
            </a:br>
            <a:r>
              <a:rPr lang="pt-BR"/>
              <a:t>Descoberta de subgrupos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utilizando Beam-Search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4"/>
            <a:ext cx="7801500" cy="19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Amanda Mendes Pinho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Tonioni Duarte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João Vítor Fernandes Dias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Larissa Duarte Santana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Experimentos </a:t>
            </a:r>
            <a:r>
              <a:rPr lang="pt-BR"/>
              <a:t>- PUCHASES_TRX - Quem utiliza muito o cartão?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48450" y="1175450"/>
            <a:ext cx="8520600" cy="3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Beam Search + Diferença da Média Ponderada: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top-10</a:t>
            </a:r>
            <a:r>
              <a:rPr lang="pt-BR">
                <a:solidFill>
                  <a:schemeClr val="dk1"/>
                </a:solidFill>
              </a:rPr>
              <a:t>  </a:t>
            </a:r>
            <a:r>
              <a:rPr b="1" lang="pt-BR">
                <a:solidFill>
                  <a:schemeClr val="dk1"/>
                </a:solidFill>
              </a:rPr>
              <a:t>•  depth = 8  •</a:t>
            </a:r>
            <a:r>
              <a:rPr lang="pt-BR">
                <a:solidFill>
                  <a:schemeClr val="dk1"/>
                </a:solidFill>
              </a:rPr>
              <a:t>  </a:t>
            </a:r>
            <a:r>
              <a:rPr b="1" lang="pt-BR">
                <a:solidFill>
                  <a:schemeClr val="dk1"/>
                </a:solidFill>
              </a:rPr>
              <a:t>a = 0.3  •  competição entre todos os seletores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Subgrupos mais deslocados. Aqui aparecem  mais variáveis relacionadas à finanças.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23" name="Google Shape;123;p22"/>
          <p:cNvGrpSpPr/>
          <p:nvPr/>
        </p:nvGrpSpPr>
        <p:grpSpPr>
          <a:xfrm>
            <a:off x="1884238" y="1584175"/>
            <a:ext cx="5899926" cy="361575"/>
            <a:chOff x="1884238" y="1584175"/>
            <a:chExt cx="5899926" cy="361575"/>
          </a:xfrm>
        </p:grpSpPr>
        <p:pic>
          <p:nvPicPr>
            <p:cNvPr id="124" name="Google Shape;124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84238" y="1584175"/>
              <a:ext cx="5899926" cy="361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22"/>
            <p:cNvSpPr/>
            <p:nvPr/>
          </p:nvSpPr>
          <p:spPr>
            <a:xfrm>
              <a:off x="4706414" y="1657102"/>
              <a:ext cx="255600" cy="2157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450" y="1970150"/>
            <a:ext cx="8520602" cy="20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Experimentos </a:t>
            </a:r>
            <a:r>
              <a:rPr lang="pt-BR"/>
              <a:t>- PUCHASES_TRX - Quem utiliza muito o cartão?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48450" y="1175450"/>
            <a:ext cx="8520600" cy="3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Beam Search + Diferença da Média Ponderada: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top-10</a:t>
            </a:r>
            <a:r>
              <a:rPr lang="pt-BR">
                <a:solidFill>
                  <a:schemeClr val="dk1"/>
                </a:solidFill>
              </a:rPr>
              <a:t>  </a:t>
            </a:r>
            <a:r>
              <a:rPr b="1" lang="pt-BR">
                <a:solidFill>
                  <a:schemeClr val="dk1"/>
                </a:solidFill>
              </a:rPr>
              <a:t>•  depth = 8  •</a:t>
            </a:r>
            <a:r>
              <a:rPr lang="pt-BR">
                <a:solidFill>
                  <a:schemeClr val="dk1"/>
                </a:solidFill>
              </a:rPr>
              <a:t>  </a:t>
            </a:r>
            <a:r>
              <a:rPr b="1" lang="pt-BR">
                <a:solidFill>
                  <a:schemeClr val="dk1"/>
                </a:solidFill>
              </a:rPr>
              <a:t>a = 0.5  •  apenas seletores de finanças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As descrições financeiras tem uma representatividade bem menor.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33" name="Google Shape;133;p23"/>
          <p:cNvGrpSpPr/>
          <p:nvPr/>
        </p:nvGrpSpPr>
        <p:grpSpPr>
          <a:xfrm>
            <a:off x="1884238" y="1584175"/>
            <a:ext cx="5899926" cy="361575"/>
            <a:chOff x="1884238" y="1584175"/>
            <a:chExt cx="5899926" cy="361575"/>
          </a:xfrm>
        </p:grpSpPr>
        <p:pic>
          <p:nvPicPr>
            <p:cNvPr id="134" name="Google Shape;134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84238" y="1584175"/>
              <a:ext cx="5899926" cy="361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23"/>
            <p:cNvSpPr/>
            <p:nvPr/>
          </p:nvSpPr>
          <p:spPr>
            <a:xfrm>
              <a:off x="4706414" y="1657102"/>
              <a:ext cx="255600" cy="2157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100" y="1971325"/>
            <a:ext cx="8354400" cy="21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Experimentos - PUCHASES_TRX - Quem utiliza muito o cartão?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48450" y="1175450"/>
            <a:ext cx="8520600" cy="3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Beam Search + Diferença da Média Ponderada: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top-10</a:t>
            </a:r>
            <a:r>
              <a:rPr lang="pt-BR">
                <a:solidFill>
                  <a:schemeClr val="dk1"/>
                </a:solidFill>
              </a:rPr>
              <a:t>  </a:t>
            </a:r>
            <a:r>
              <a:rPr b="1" lang="pt-BR">
                <a:solidFill>
                  <a:schemeClr val="dk1"/>
                </a:solidFill>
              </a:rPr>
              <a:t>•  depth = 8  •</a:t>
            </a:r>
            <a:r>
              <a:rPr lang="pt-BR">
                <a:solidFill>
                  <a:schemeClr val="dk1"/>
                </a:solidFill>
              </a:rPr>
              <a:t>  </a:t>
            </a:r>
            <a:r>
              <a:rPr b="1" lang="pt-BR">
                <a:solidFill>
                  <a:schemeClr val="dk1"/>
                </a:solidFill>
              </a:rPr>
              <a:t>a = 0.3  •  apenas seletores de finanças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Diminuir o “a” nesse caso retorna subgrupos que chegam a cobrir apenas um usuário.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43" name="Google Shape;143;p24"/>
          <p:cNvGrpSpPr/>
          <p:nvPr/>
        </p:nvGrpSpPr>
        <p:grpSpPr>
          <a:xfrm>
            <a:off x="1884238" y="1584175"/>
            <a:ext cx="5899926" cy="361575"/>
            <a:chOff x="1884238" y="1584175"/>
            <a:chExt cx="5899926" cy="361575"/>
          </a:xfrm>
        </p:grpSpPr>
        <p:pic>
          <p:nvPicPr>
            <p:cNvPr id="144" name="Google Shape;144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84238" y="1584175"/>
              <a:ext cx="5899926" cy="361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24"/>
            <p:cNvSpPr/>
            <p:nvPr/>
          </p:nvSpPr>
          <p:spPr>
            <a:xfrm>
              <a:off x="4706414" y="1657102"/>
              <a:ext cx="255600" cy="2157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800" y="2016075"/>
            <a:ext cx="8363873" cy="202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Experimentos </a:t>
            </a:r>
            <a:r>
              <a:rPr lang="pt-BR"/>
              <a:t>- PUCHASES_TRX - Quem utiliza muito o cartão?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48450" y="1175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Beam Search + Diferença da Média Ponderada: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O entendimento de como controlar esse parâmetro fundamental permite a colaboração com especialistas, ajustando a descoberta de subgrupos de acordo com sua demanda.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53" name="Google Shape;153;p25"/>
          <p:cNvGrpSpPr/>
          <p:nvPr/>
        </p:nvGrpSpPr>
        <p:grpSpPr>
          <a:xfrm>
            <a:off x="1884238" y="1584175"/>
            <a:ext cx="5899926" cy="361575"/>
            <a:chOff x="1884238" y="1584175"/>
            <a:chExt cx="5899926" cy="361575"/>
          </a:xfrm>
        </p:grpSpPr>
        <p:pic>
          <p:nvPicPr>
            <p:cNvPr id="154" name="Google Shape;154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84238" y="1584175"/>
              <a:ext cx="5899926" cy="361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25"/>
            <p:cNvSpPr/>
            <p:nvPr/>
          </p:nvSpPr>
          <p:spPr>
            <a:xfrm>
              <a:off x="4706414" y="1657102"/>
              <a:ext cx="255600" cy="2157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pic>
        <p:nvPicPr>
          <p:cNvPr id="156" name="Google Shape;15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2600" y="3256325"/>
            <a:ext cx="477202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2975" y="2942750"/>
            <a:ext cx="3068001" cy="19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/>
          <p:nvPr/>
        </p:nvSpPr>
        <p:spPr>
          <a:xfrm>
            <a:off x="1258350" y="3273375"/>
            <a:ext cx="1749600" cy="204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29625"/>
            <a:ext cx="8520599" cy="747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538776"/>
            <a:ext cx="8520600" cy="73944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/>
        </p:nvSpPr>
        <p:spPr>
          <a:xfrm>
            <a:off x="1079400" y="1567925"/>
            <a:ext cx="698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top-10</a:t>
            </a:r>
            <a:r>
              <a:rPr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</a:t>
            </a:r>
            <a:r>
              <a:rPr b="1"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•  depth = 8  •</a:t>
            </a:r>
            <a:r>
              <a:rPr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</a:t>
            </a:r>
            <a:r>
              <a:rPr b="1"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 = 0.5  •  competição entre todos os seletores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1079400" y="3077075"/>
            <a:ext cx="698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top-10</a:t>
            </a:r>
            <a:r>
              <a:rPr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</a:t>
            </a:r>
            <a:r>
              <a:rPr b="1"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•  depth = 8  •</a:t>
            </a:r>
            <a:r>
              <a:rPr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</a:t>
            </a:r>
            <a:r>
              <a:rPr b="1"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 = 0.3  •  competição entre todos os seletores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Interpretação dos Experimentos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288725" y="1869300"/>
            <a:ext cx="8520600" cy="14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A partir dos testes podemos entender que: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A utilização de descritores apenas numéricos pode dificultar a interpretação dos resultados.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A utilização de um alvo binário com uma otimização de subgrupos pela diferença da média ponderada permite uma flexibilização da análise, permitindo a exploração de subgrupos mais representativos ou mais específicos de acordo com as demandas da análise.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- Quem são os clientes com dificuldade de pagar a fatura? 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48450" y="1175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 análise foi realizada nos seguintes passos: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1. </a:t>
            </a:r>
            <a:r>
              <a:rPr lang="pt-BR">
                <a:solidFill>
                  <a:schemeClr val="dk1"/>
                </a:solidFill>
              </a:rPr>
              <a:t>Pré-processamento dos dados,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2. Definição de uma variável binária 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3. Descoberta de subgrupos.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4. Visualização de subgrupos.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- Quem são os clientes com dificuldade de pagar a fatura? 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48450" y="1175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 análise foi realizada nos seguintes passos: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pt-BR">
                <a:solidFill>
                  <a:schemeClr val="dk1"/>
                </a:solidFill>
              </a:rPr>
              <a:t>Pré-processamento dos dados: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49" y="2155850"/>
            <a:ext cx="4335324" cy="269832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 txBox="1"/>
          <p:nvPr/>
        </p:nvSpPr>
        <p:spPr>
          <a:xfrm>
            <a:off x="5051700" y="2145700"/>
            <a:ext cx="3780600" cy="29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Muitas colunas com assimetria nas distribuições.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Muitos outliers.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Discretização das colunas numéricas em quartis.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Nem todas podem ser discretizadas.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Preenchimento de valores nulos pela mediana.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- Quem são os clientes com dificuldade de pagar a fatura? 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48450" y="1175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 análise foi realizada nos seguintes passos: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2. Definição de uma variável binária: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463825" y="2167625"/>
            <a:ext cx="8405100" cy="24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MIN_PAY_RATIO_HIGH = (MINIMUM_PAYMENTS / PAYMENTS) &gt; 0.9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Informações redundantes presentes em colunas correlacionadas são sintetizadas em um rótulo.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Isso facilita a análise dos dados e a posterior interpretação dos resultados.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- Quem são os clientes com dificuldade de pagar a fatura? 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48450" y="1175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 análise foi realizada nos seguintes passos: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3. Descoberta de subgrupos: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450050" y="2117100"/>
            <a:ext cx="4122000" cy="24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Parâmetros: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Algoritmo: Beam Search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Ranking: top-10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Profundidade: 3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Função de Qualidade: WRAcc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2" name="Google Shape;202;p31"/>
          <p:cNvSpPr txBox="1"/>
          <p:nvPr/>
        </p:nvSpPr>
        <p:spPr>
          <a:xfrm>
            <a:off x="4789875" y="2117100"/>
            <a:ext cx="4042500" cy="29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Composição</a:t>
            </a: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das descrições: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Variáveis Categóricas: </a:t>
            </a:r>
            <a:r>
              <a:rPr lang="pt-BR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SALDO, COMPRAS, FREQUÊNCIA_COMPRAS, NÚMERO_COMPRAS, LIMITE_CRÉDITO e POSSE.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Variáveis Numéricas: </a:t>
            </a:r>
            <a:r>
              <a:rPr lang="pt-BR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FREQUÊNCIA_SALDO, COMPRAS_UMA_PARCELA, COMPRAS_VÁRIAS_PARCELAS, SAQUE, FREQUÊNCIA_COMPRAS_UMA_PARCELA, FREQUÊNCIA_COMPRAS_VÁRIAS_PARCELAS, FREQUÊNCIA_SAQUE, NÚMEROS_SAQUE.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da base de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87900" y="1457275"/>
            <a:ext cx="289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 conjunto de dados resume o comportamento de uso de cerca de </a:t>
            </a:r>
            <a:r>
              <a:rPr lang="pt-BR" u="sng">
                <a:solidFill>
                  <a:schemeClr val="dk1"/>
                </a:solidFill>
              </a:rPr>
              <a:t>9.000 titulares ativos de cartão </a:t>
            </a:r>
            <a:r>
              <a:rPr lang="pt-BR">
                <a:solidFill>
                  <a:schemeClr val="dk1"/>
                </a:solidFill>
              </a:rPr>
              <a:t>de crédito num período de 6 meses. O arquivo está no nível do cliente, com </a:t>
            </a:r>
            <a:r>
              <a:rPr lang="pt-BR" u="sng">
                <a:solidFill>
                  <a:schemeClr val="dk1"/>
                </a:solidFill>
              </a:rPr>
              <a:t>18 variáveis ​​comportamentais</a:t>
            </a:r>
            <a:r>
              <a:rPr lang="pt-B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1000" y="1259293"/>
            <a:ext cx="5604000" cy="3261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- Quem são os clientes com dificuldade de pagar a fatura? 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48450" y="1175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 análise foi realizada nos seguintes passos: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4. Visualização de subgrupos: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75" y="3356407"/>
            <a:ext cx="2243319" cy="1513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3016" y="3356407"/>
            <a:ext cx="2117955" cy="1513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8182" y="3356407"/>
            <a:ext cx="2117964" cy="1513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475" y="2225276"/>
            <a:ext cx="6962625" cy="978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97450" y="2299988"/>
            <a:ext cx="13716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Conclusões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A aplicação do Beam-Search para buscar subgrupos foi bem objetiva e direta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Dificuldades impostas pelos dados: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Dificuldade de interpretação dos subgrupos, especialmente quando foram utilizados alvos numéricos com todos os descritores também numéricos.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A utilização de um alvo binário com uma mistura de seletores categóricos e contínuos para compor a descrição ajudou na geração de subgrupos mais facilmente interpretáveis e interessantes.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ctrTitle"/>
          </p:nvPr>
        </p:nvSpPr>
        <p:spPr>
          <a:xfrm>
            <a:off x="671250" y="0"/>
            <a:ext cx="7801500" cy="27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Credit Card Customer:</a:t>
            </a:r>
            <a:br>
              <a:rPr lang="pt-BR"/>
            </a:br>
            <a:r>
              <a:rPr lang="pt-BR"/>
              <a:t>Descoberta de subgrupos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utilizando Beam-Search</a:t>
            </a:r>
            <a:endParaRPr/>
          </a:p>
        </p:txBody>
      </p:sp>
      <p:sp>
        <p:nvSpPr>
          <p:cNvPr id="225" name="Google Shape;225;p34"/>
          <p:cNvSpPr txBox="1"/>
          <p:nvPr>
            <p:ph idx="1" type="subTitle"/>
          </p:nvPr>
        </p:nvSpPr>
        <p:spPr>
          <a:xfrm>
            <a:off x="671250" y="3174874"/>
            <a:ext cx="7801500" cy="19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Amanda Mendes Pinho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Tonioni Duarte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João Vítor Fernandes Dias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Larissa Duarte Santana</a:t>
            </a:r>
            <a:endParaRPr>
              <a:solidFill>
                <a:srgbClr val="495A63"/>
              </a:solidFill>
            </a:endParaRPr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0600" y="2850075"/>
            <a:ext cx="2293400" cy="22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da base de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A</a:t>
            </a:r>
            <a:r>
              <a:rPr lang="pt-BR">
                <a:solidFill>
                  <a:schemeClr val="dk1"/>
                </a:solidFill>
              </a:rPr>
              <a:t> base de dados permite analisar perfis comportamentais dos clientes, como: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pt-BR">
                <a:solidFill>
                  <a:schemeClr val="dk1"/>
                </a:solidFill>
              </a:rPr>
              <a:t>Clientes mais ou menos endividados (BALANCE, CASH_ADVANCE)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pt-BR">
                <a:solidFill>
                  <a:schemeClr val="dk1"/>
                </a:solidFill>
              </a:rPr>
              <a:t>Padrões de consumo (PURCHASES, PURCHASES_FREQUENCY)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pt-BR">
                <a:solidFill>
                  <a:schemeClr val="dk1"/>
                </a:solidFill>
              </a:rPr>
              <a:t>Capacidade de pagamento e uso do limite (PAYMENTS, CREDIT_LIMIT)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pt-BR">
                <a:solidFill>
                  <a:schemeClr val="dk1"/>
                </a:solidFill>
              </a:rPr>
              <a:t>Perfis de risco ou fidelização (TENURE, frequência de uso).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Oferecendo um contexto real sobre clientes, permitindo extrair insights relevantes  em estudos de segmentação e comportamento financeiro.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da base de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O algoritmo Beam Search permite a identificação de grupos interpretáveis de clientes que compartilham características em comum, e se destacam em relação a um atributo de interesse, o que permitiria a extração de insights relevantes dessas descobertas.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Com a descoberta, é possível indicar riscos, análise de clientes ativos, dificuldade financeira.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Isso faz com que a base seja ideal para análises voltadas a marketing segmentado, gestão de risco, definição de limites de crédito, atividade de clientes aplicadas a estratégias de retenção.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Loading e pré-processamento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Loading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kagglehub.load_dataset(KaggleDatasetAdapter.PANDAS, data_handle, file_path)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●"/>
            </a:pPr>
            <a:r>
              <a:rPr lang="pt-BR">
                <a:solidFill>
                  <a:schemeClr val="dk1"/>
                </a:solidFill>
              </a:rPr>
              <a:t>Pré-processamento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</a:pPr>
            <a:r>
              <a:rPr lang="pt-BR" sz="1800">
                <a:solidFill>
                  <a:schemeClr val="dk1"/>
                </a:solidFill>
              </a:rPr>
              <a:t>Valores ausentes: remoção | substituição por média ou mediana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Busca de Subgrupos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Visualização dos subgrupos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Busca de subgrupos: Beam Search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Beam Search é uma estratégia de busca heurística e controlada para encontrar subgrupos descritivos que se destacam em relação a um atributo-alvo.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Etapas: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pt-BR" sz="1800">
                <a:solidFill>
                  <a:schemeClr val="dk1"/>
                </a:solidFill>
              </a:rPr>
              <a:t>Inicialização</a:t>
            </a:r>
            <a:r>
              <a:rPr lang="pt-BR" sz="1800">
                <a:solidFill>
                  <a:schemeClr val="dk1"/>
                </a:solidFill>
              </a:rPr>
              <a:t>: começa com subgrupos simples e bons (baseados em poucos descritores).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pt-BR" sz="1800">
                <a:solidFill>
                  <a:schemeClr val="dk1"/>
                </a:solidFill>
              </a:rPr>
              <a:t>Expansão</a:t>
            </a:r>
            <a:r>
              <a:rPr lang="pt-BR" sz="1800">
                <a:solidFill>
                  <a:schemeClr val="dk1"/>
                </a:solidFill>
              </a:rPr>
              <a:t>: subgrupos são expandidos com novos descritores.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pt-BR" sz="1800">
                <a:solidFill>
                  <a:schemeClr val="dk1"/>
                </a:solidFill>
              </a:rPr>
              <a:t>Avaliação</a:t>
            </a:r>
            <a:r>
              <a:rPr lang="pt-BR" sz="1800">
                <a:solidFill>
                  <a:schemeClr val="dk1"/>
                </a:solidFill>
              </a:rPr>
              <a:t>: cada subgrupo expandido é avaliado pela função de qualidade.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pt-BR" sz="1800">
                <a:solidFill>
                  <a:schemeClr val="dk1"/>
                </a:solidFill>
              </a:rPr>
              <a:t>Feixe (Beam)</a:t>
            </a:r>
            <a:r>
              <a:rPr lang="pt-BR" sz="1800">
                <a:solidFill>
                  <a:schemeClr val="dk1"/>
                </a:solidFill>
              </a:rPr>
              <a:t>: apenas os melhores k subgrupos continuam na busca.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pt-BR" sz="1800">
                <a:solidFill>
                  <a:schemeClr val="dk1"/>
                </a:solidFill>
              </a:rPr>
              <a:t>Iteração</a:t>
            </a:r>
            <a:r>
              <a:rPr lang="pt-BR" sz="1800">
                <a:solidFill>
                  <a:schemeClr val="dk1"/>
                </a:solidFill>
              </a:rPr>
              <a:t>: o processo se repete até atingir profundidade ou parar por qualidade.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Beam Search: parâmetros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Alvos: </a:t>
            </a:r>
            <a:r>
              <a:rPr lang="pt-BR" sz="1400">
                <a:solidFill>
                  <a:schemeClr val="dk1"/>
                </a:solidFill>
              </a:rPr>
              <a:t>PURCHASES_FREQUENCY|PURCHASES_TRX|ONEOFF_PURCHASES|BALANCE</a:t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Espaço de Busca: Completa|Segmentada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Função de Qualidade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</a:rPr>
              <a:t>stdQF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pt-BR" sz="1800">
                <a:solidFill>
                  <a:schemeClr val="dk1"/>
                </a:solidFill>
              </a:rPr>
              <a:t>Centroide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pt-BR" sz="1800">
                <a:solidFill>
                  <a:schemeClr val="dk1"/>
                </a:solidFill>
              </a:rPr>
              <a:t>Recompensa por tamanho do subgrupo: 0.0|0.3|0.5|1.0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</a:rPr>
              <a:t>stdQFTscore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</a:rPr>
              <a:t>WRAcc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Tamanho do subgrupo: 10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Quantidade de descritores: 3|8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Experimentos - PUCHASES_TRX - Quem utiliza muito o cartão?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48450" y="1175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Beam Search + Diferença da Média Ponderada: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Subgrupos competem para entrar no feixe.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Parâmetro “a” permite que subgrupos pequenos (que cobrem poucos casos da variável alvo) consigam ou não competir com subgrupos grandes.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Parâmetro “a” é o ajuste fino que permite o controle entre encontrar subgrupos mais representativos e menos distintos ou </a:t>
            </a:r>
            <a:r>
              <a:rPr lang="pt-BR">
                <a:solidFill>
                  <a:schemeClr val="dk1"/>
                </a:solidFill>
              </a:rPr>
              <a:t>subgrupos</a:t>
            </a:r>
            <a:r>
              <a:rPr lang="pt-BR">
                <a:solidFill>
                  <a:schemeClr val="dk1"/>
                </a:solidFill>
              </a:rPr>
              <a:t> menos representativos e mais distintos.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04" name="Google Shape;104;p20"/>
          <p:cNvGrpSpPr/>
          <p:nvPr/>
        </p:nvGrpSpPr>
        <p:grpSpPr>
          <a:xfrm>
            <a:off x="1884238" y="1584175"/>
            <a:ext cx="5899926" cy="361575"/>
            <a:chOff x="1884238" y="1584175"/>
            <a:chExt cx="5899926" cy="361575"/>
          </a:xfrm>
        </p:grpSpPr>
        <p:pic>
          <p:nvPicPr>
            <p:cNvPr id="105" name="Google Shape;105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84238" y="1584175"/>
              <a:ext cx="5899926" cy="361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0"/>
            <p:cNvSpPr/>
            <p:nvPr/>
          </p:nvSpPr>
          <p:spPr>
            <a:xfrm>
              <a:off x="4706414" y="1657102"/>
              <a:ext cx="255600" cy="2157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Experimentos </a:t>
            </a:r>
            <a:r>
              <a:rPr lang="pt-BR"/>
              <a:t>- PUCHASES_TRX - Quem utiliza muito o cartão?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48450" y="1175450"/>
            <a:ext cx="8520600" cy="3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Beam Search + Diferença da Média Ponderada: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</a:t>
            </a:r>
            <a:r>
              <a:rPr b="1" lang="pt-BR">
                <a:solidFill>
                  <a:schemeClr val="dk1"/>
                </a:solidFill>
              </a:rPr>
              <a:t>top-10</a:t>
            </a:r>
            <a:r>
              <a:rPr lang="pt-BR">
                <a:solidFill>
                  <a:schemeClr val="dk1"/>
                </a:solidFill>
              </a:rPr>
              <a:t>  </a:t>
            </a:r>
            <a:r>
              <a:rPr b="1" lang="pt-BR">
                <a:solidFill>
                  <a:schemeClr val="dk1"/>
                </a:solidFill>
              </a:rPr>
              <a:t>•  depth = 8  •</a:t>
            </a:r>
            <a:r>
              <a:rPr lang="pt-BR">
                <a:solidFill>
                  <a:schemeClr val="dk1"/>
                </a:solidFill>
              </a:rPr>
              <a:t>  </a:t>
            </a:r>
            <a:r>
              <a:rPr b="1" lang="pt-BR">
                <a:solidFill>
                  <a:schemeClr val="dk1"/>
                </a:solidFill>
              </a:rPr>
              <a:t>a = 0.5  </a:t>
            </a:r>
            <a:r>
              <a:rPr b="1" lang="pt-BR">
                <a:solidFill>
                  <a:schemeClr val="dk1"/>
                </a:solidFill>
              </a:rPr>
              <a:t>•  competição entre todos os seletores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Subgrupos descritos quase que completamente pelo comportamento de compra.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3" name="Google Shape;113;p21"/>
          <p:cNvGrpSpPr/>
          <p:nvPr/>
        </p:nvGrpSpPr>
        <p:grpSpPr>
          <a:xfrm>
            <a:off x="1884238" y="1584175"/>
            <a:ext cx="5899926" cy="361575"/>
            <a:chOff x="1884238" y="1584175"/>
            <a:chExt cx="5899926" cy="361575"/>
          </a:xfrm>
        </p:grpSpPr>
        <p:pic>
          <p:nvPicPr>
            <p:cNvPr id="114" name="Google Shape;114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84238" y="1584175"/>
              <a:ext cx="5899926" cy="361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21"/>
            <p:cNvSpPr/>
            <p:nvPr/>
          </p:nvSpPr>
          <p:spPr>
            <a:xfrm>
              <a:off x="4706414" y="1657102"/>
              <a:ext cx="255600" cy="2157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450" y="1975325"/>
            <a:ext cx="8520600" cy="2036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