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7" r:id="rId4"/>
    <p:sldId id="275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8" r:id="rId15"/>
    <p:sldId id="280" r:id="rId16"/>
    <p:sldId id="281" r:id="rId17"/>
    <p:sldId id="277" r:id="rId18"/>
    <p:sldId id="279" r:id="rId19"/>
    <p:sldId id="282" r:id="rId20"/>
    <p:sldId id="283" r:id="rId21"/>
    <p:sldId id="274" r:id="rId22"/>
    <p:sldId id="271" r:id="rId23"/>
    <p:sldId id="273" r:id="rId24"/>
    <p:sldId id="272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icius Cousseau" initials="VC" lastIdx="1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68" autoAdjust="0"/>
  </p:normalViewPr>
  <p:slideViewPr>
    <p:cSldViewPr snapToGrid="0">
      <p:cViewPr varScale="1">
        <p:scale>
          <a:sx n="84" d="100"/>
          <a:sy n="84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18:33.449" idx="5">
    <p:pos x="10" y="10"/>
    <p:text>https://wiki.haskell.org/Introduction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29T04:34:43.716" idx="10">
    <p:pos x="10" y="10"/>
    <p:text>Not "true" in-place quicksort, but useful to express ideas</p:text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8661-C235-4534-AEDA-34DF9893221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B299-14A5-4081-A58D-EC24609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gramming_paradigm" TargetMode="External"/><Relationship Id="rId4" Type="http://schemas.openxmlformats.org/officeDocument/2006/relationships/hyperlink" Target="http://en.wikipedia.org/wiki/Computation" TargetMode="External"/><Relationship Id="rId5" Type="http://schemas.openxmlformats.org/officeDocument/2006/relationships/hyperlink" Target="http://en.wikipedia.org/wiki/Function_(mathematics)" TargetMode="External"/><Relationship Id="rId6" Type="http://schemas.openxmlformats.org/officeDocument/2006/relationships/hyperlink" Target="http://en.wikipedia.org/wiki/Program_state" TargetMode="External"/><Relationship Id="rId7" Type="http://schemas.openxmlformats.org/officeDocument/2006/relationships/hyperlink" Target="http://en.wikipedia.org/wiki/Immutable_object" TargetMode="External"/><Relationship Id="rId8" Type="http://schemas.openxmlformats.org/officeDocument/2006/relationships/hyperlink" Target="http://en.wikipedia.org/wiki/Declarative_programming" TargetMode="External"/><Relationship Id="rId9" Type="http://schemas.openxmlformats.org/officeDocument/2006/relationships/hyperlink" Target="http://en.wikipedia.org/wiki/Expression_(computer_science)" TargetMode="External"/><Relationship Id="rId10" Type="http://schemas.openxmlformats.org/officeDocument/2006/relationships/hyperlink" Target="http://en.wikipedia.org/wiki/Imperative_programming" TargetMode="External"/><Relationship Id="rId11" Type="http://schemas.openxmlformats.org/officeDocument/2006/relationships/hyperlink" Target="http://en.wikipedia.org/wiki/Subrouti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that we're based on Haskell.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it: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paradigm"/>
              </a:rPr>
              <a:t>programming paradigm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 style of building the structure and elements of computer programs—that treats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utation"/>
              </a:rPr>
              <a:t>computation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the evaluation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unction (mathematics)"/>
              </a:rPr>
              <a:t>mathematical functions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avoids changing-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ogram state"/>
              </a:rPr>
              <a:t>state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mmutable object"/>
              </a:rPr>
              <a:t>mutable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data. It is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Declarative programming"/>
              </a:rPr>
              <a:t>declarative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paradigm, which means programming is done with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xpression (computer science)"/>
              </a:rPr>
              <a:t>expressions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contrast,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Imperative programming"/>
              </a:rPr>
              <a:t>imperative programming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changes state with commands in the source language, the most simple example being assignment. Imperative programming does have functions, not in the mathematical sense, but in the sense of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Subroutine"/>
              </a:rPr>
              <a:t>subroutines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For example C++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Briefly talk about its usefulness  and what it is (introduce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C++ library we are comparing against are FC++ and FTL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FC++ - introduce 2005 at ACM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Sigplan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conference	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FTL – not as prestigious, not published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(recent)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widely used and functional is being added to language (Talk about generators)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 for  comparison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Code readability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Speed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Ease of coding.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how C++11 and C++14 offer more and more higher order functions and how happy we were to discover that.</a:t>
            </a:r>
          </a:p>
          <a:p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 versions), Head, Last , Tail,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Null, Length, At, Reverse,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Foldr1, And, Or, Any, All, Sum, Product,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maximum ,minimum ,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,scanl1,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scanr1, take, drop,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takeWhile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break, span,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zip, zip3,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zipWith3, unzip, unzip3, map, lines, words,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unlines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unwords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&lt;&lt; operator, filter, compose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FC++ – </a:t>
            </a:r>
            <a:r>
              <a:rPr lang="en-US" dirty="0" err="1" smtClean="0"/>
              <a:t>imlements</a:t>
            </a:r>
            <a:r>
              <a:rPr lang="en-US" dirty="0" smtClean="0"/>
              <a:t> wrapper class</a:t>
            </a:r>
          </a:p>
          <a:p>
            <a:r>
              <a:rPr lang="en-US" dirty="0" smtClean="0"/>
              <a:t>FTL -  extends STL containers</a:t>
            </a:r>
          </a:p>
          <a:p>
            <a:r>
              <a:rPr lang="pt-BR" dirty="0" err="1" smtClean="0"/>
              <a:t>Us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-Haskell</a:t>
            </a:r>
          </a:p>
          <a:p>
            <a:pPr lvl="1"/>
            <a:r>
              <a:rPr lang="en-US" dirty="0" smtClean="0"/>
              <a:t>	o	Timing difficulties due to the lazy evaluation</a:t>
            </a:r>
          </a:p>
          <a:p>
            <a:pPr lvl="1"/>
            <a:r>
              <a:rPr lang="en-US" dirty="0" smtClean="0"/>
              <a:t>	o	Did not test for records</a:t>
            </a:r>
          </a:p>
          <a:p>
            <a:r>
              <a:rPr lang="en-US" dirty="0" smtClean="0"/>
              <a:t>-Python</a:t>
            </a:r>
          </a:p>
          <a:p>
            <a:r>
              <a:rPr lang="en-US" dirty="0" smtClean="0"/>
              <a:t>		Didn’t have all functions we wrote</a:t>
            </a:r>
          </a:p>
          <a:p>
            <a:r>
              <a:rPr lang="en-US" dirty="0" smtClean="0"/>
              <a:t>-FTL</a:t>
            </a:r>
          </a:p>
          <a:p>
            <a:r>
              <a:rPr lang="en-US" dirty="0" smtClean="0"/>
              <a:t>	o	It had ~10 functions only</a:t>
            </a:r>
          </a:p>
          <a:p>
            <a:r>
              <a:rPr lang="en-US" dirty="0" smtClean="0"/>
              <a:t>-Fc++</a:t>
            </a:r>
          </a:p>
          <a:p>
            <a:r>
              <a:rPr lang="en-US" dirty="0" smtClean="0"/>
              <a:t>	o	Is old; generates lots of warnings in modern compilers</a:t>
            </a:r>
          </a:p>
          <a:p>
            <a:r>
              <a:rPr lang="en-US" dirty="0" smtClean="0"/>
              <a:t>	o	Wrapper class made us spend some time converting from vectors to List&lt;&gt;. Besides, the wrapper class is not as efficient as a </a:t>
            </a:r>
            <a:r>
              <a:rPr lang="en-US" dirty="0" err="1" smtClean="0"/>
              <a:t>std</a:t>
            </a:r>
            <a:r>
              <a:rPr lang="en-US" dirty="0" smtClean="0"/>
              <a:t>::vector</a:t>
            </a:r>
          </a:p>
          <a:p>
            <a:r>
              <a:rPr lang="en-US" dirty="0" smtClean="0"/>
              <a:t>	o	Lack of documentation and tutorials (we had to look in the actual implementation of the library in order to learn how to use the functions.</a:t>
            </a:r>
          </a:p>
          <a:p>
            <a:r>
              <a:rPr lang="en-US" dirty="0" smtClean="0"/>
              <a:t>	o	Some functions could not be tested even though they were being called as specified in the implementation.</a:t>
            </a:r>
          </a:p>
          <a:p>
            <a:r>
              <a:rPr lang="en-US" dirty="0" smtClean="0"/>
              <a:t>	o	Didn’t have all functions we wrote</a:t>
            </a:r>
          </a:p>
          <a:p>
            <a:r>
              <a:rPr lang="en-US" dirty="0" smtClean="0"/>
              <a:t>	o	Library has error which causes destructor calls to overflow the stack</a:t>
            </a:r>
          </a:p>
          <a:p>
            <a:endParaRPr lang="pt-BR" dirty="0" smtClean="0"/>
          </a:p>
          <a:p>
            <a:r>
              <a:rPr lang="en-US" dirty="0" smtClean="0"/>
              <a:t>Realized that this (tutorials and documentation) is </a:t>
            </a:r>
            <a:r>
              <a:rPr lang="en-US" dirty="0" err="1" smtClean="0"/>
              <a:t>reaaally</a:t>
            </a:r>
            <a:r>
              <a:rPr lang="en-US" dirty="0" smtClean="0"/>
              <a:t>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Record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3 random inputs were generated for each object tested.</a:t>
            </a:r>
          </a:p>
          <a:p>
            <a:r>
              <a:rPr lang="en-US" dirty="0" smtClean="0"/>
              <a:t>Ran tests for sizes 100k to 500k</a:t>
            </a:r>
          </a:p>
          <a:p>
            <a:r>
              <a:rPr lang="en-US" dirty="0" smtClean="0"/>
              <a:t>Bash script to run all tests</a:t>
            </a:r>
          </a:p>
          <a:p>
            <a:r>
              <a:rPr lang="en-US" dirty="0" smtClean="0"/>
              <a:t>Tested for all functions which we implemented and the language/library had. All of them, except from Haskell, didn’t have all functions. This goes to show a more comprehensive implementation.</a:t>
            </a:r>
          </a:p>
          <a:p>
            <a:endParaRPr lang="pt-BR" dirty="0" smtClean="0"/>
          </a:p>
          <a:p>
            <a:r>
              <a:rPr lang="pt-BR" dirty="0" smtClean="0"/>
              <a:t>* </a:t>
            </a:r>
            <a:r>
              <a:rPr lang="pt-BR" dirty="0" err="1" smtClean="0"/>
              <a:t>Except</a:t>
            </a:r>
            <a:r>
              <a:rPr lang="pt-BR" dirty="0" smtClean="0"/>
              <a:t> for FC++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problems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lazy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evaluation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So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for a 1.2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standard safe </a:t>
            </a:r>
            <a:r>
              <a:rPr lang="pt-BR" baseline="0" dirty="0" err="1" smtClean="0"/>
              <a:t>list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fc</a:t>
            </a:r>
            <a:r>
              <a:rPr lang="pt-BR" baseline="0" dirty="0" smtClean="0"/>
              <a:t>++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Had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manually</a:t>
            </a:r>
            <a:r>
              <a:rPr lang="pt-BR" baseline="0" dirty="0" smtClean="0"/>
              <a:t> set a </a:t>
            </a:r>
            <a:r>
              <a:rPr lang="pt-BR" baseline="0" dirty="0" err="1" smtClean="0"/>
              <a:t>flag</a:t>
            </a:r>
            <a:r>
              <a:rPr lang="pt-BR" baseline="0" dirty="0" smtClean="0"/>
              <a:t>  (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looking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actual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list.h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no </a:t>
            </a:r>
            <a:r>
              <a:rPr lang="pt-BR" baseline="0" dirty="0" err="1" smtClean="0"/>
              <a:t>documentation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whatsover</a:t>
            </a:r>
            <a:r>
              <a:rPr lang="pt-BR" baseline="0" dirty="0" smtClean="0"/>
              <a:t>)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lists</a:t>
            </a:r>
            <a:r>
              <a:rPr lang="pt-BR" baseline="0" dirty="0" smtClean="0"/>
              <a:t> safe,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avoid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cascading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recursion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destructor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calls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functions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causing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overflow. The </a:t>
            </a:r>
            <a:r>
              <a:rPr lang="pt-BR" baseline="0" dirty="0" err="1" smtClean="0"/>
              <a:t>comment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slide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their</a:t>
            </a:r>
            <a:r>
              <a:rPr lang="pt-BR" baseline="0" dirty="0" smtClean="0"/>
              <a:t> header </a:t>
            </a:r>
            <a:r>
              <a:rPr lang="pt-BR" baseline="0" dirty="0" err="1" smtClean="0"/>
              <a:t>implementation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Couldn’t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work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mac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languages</a:t>
            </a:r>
            <a:r>
              <a:rPr lang="pt-BR" baseline="0" dirty="0" smtClean="0"/>
              <a:t>/</a:t>
            </a:r>
            <a:r>
              <a:rPr lang="pt-BR" baseline="0" dirty="0" err="1" smtClean="0"/>
              <a:t>libraries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Got</a:t>
            </a:r>
            <a:r>
              <a:rPr lang="pt-BR" baseline="0" dirty="0" smtClean="0"/>
              <a:t> a Killed:9 </a:t>
            </a:r>
            <a:r>
              <a:rPr lang="pt-BR" baseline="0" dirty="0" err="1" smtClean="0"/>
              <a:t>error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everytime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B299-14A5-4081-A58D-EC24609FE1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3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AAF7-B544-4EA4-A03C-3CDDF8176A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D0FC-24D9-4946-9A87-21003442D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11.png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arissapassos/Husk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: A </a:t>
            </a:r>
            <a:r>
              <a:rPr lang="pt-BR" dirty="0" err="1" smtClean="0"/>
              <a:t>Functional</a:t>
            </a:r>
            <a:r>
              <a:rPr lang="pt-BR" dirty="0" smtClean="0"/>
              <a:t> Library for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Ayo</a:t>
            </a:r>
            <a:r>
              <a:rPr lang="pt-BR" dirty="0" smtClean="0"/>
              <a:t> </a:t>
            </a:r>
            <a:r>
              <a:rPr lang="pt-BR" dirty="0" err="1" smtClean="0"/>
              <a:t>Fapohunda</a:t>
            </a:r>
            <a:r>
              <a:rPr lang="pt-BR" dirty="0" smtClean="0"/>
              <a:t> (oaf2119@columbia.edu)</a:t>
            </a:r>
          </a:p>
          <a:p>
            <a:r>
              <a:rPr lang="pt-BR" dirty="0" smtClean="0"/>
              <a:t>Larissa Passos (ln2307@columbia.edu)</a:t>
            </a:r>
          </a:p>
          <a:p>
            <a:r>
              <a:rPr lang="pt-BR" dirty="0" smtClean="0"/>
              <a:t>Vinicius Cousseau (vd2299@columbia.edu)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D0FC-24D9-4946-9A87-21003442D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73" y="1690688"/>
            <a:ext cx="6453709" cy="3355037"/>
          </a:xfrm>
        </p:spPr>
      </p:pic>
      <p:sp>
        <p:nvSpPr>
          <p:cNvPr id="5" name="TextBox 4"/>
          <p:cNvSpPr txBox="1"/>
          <p:nvPr/>
        </p:nvSpPr>
        <p:spPr>
          <a:xfrm>
            <a:off x="5688675" y="52554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X 10.10.3</a:t>
            </a:r>
            <a:endParaRPr lang="en-US" dirty="0"/>
          </a:p>
          <a:p>
            <a:pPr lvl="1"/>
            <a:r>
              <a:rPr lang="pt-BR" dirty="0"/>
              <a:t>2.3 GHz </a:t>
            </a:r>
            <a:r>
              <a:rPr lang="pt-BR" dirty="0" err="1"/>
              <a:t>intel</a:t>
            </a:r>
            <a:r>
              <a:rPr lang="pt-BR" dirty="0"/>
              <a:t> i7 </a:t>
            </a:r>
            <a:r>
              <a:rPr lang="pt-BR" dirty="0" err="1"/>
              <a:t>quad</a:t>
            </a:r>
            <a:r>
              <a:rPr lang="pt-BR" dirty="0"/>
              <a:t>-core</a:t>
            </a:r>
            <a:endParaRPr lang="en-US" dirty="0"/>
          </a:p>
          <a:p>
            <a:pPr lvl="1"/>
            <a:r>
              <a:rPr lang="pt-BR" dirty="0"/>
              <a:t>16gb RAM 1600Mhz DDR3</a:t>
            </a:r>
            <a:endParaRPr lang="en-US" dirty="0"/>
          </a:p>
          <a:p>
            <a:pPr lvl="1"/>
            <a:r>
              <a:rPr lang="en-US" dirty="0" smtClean="0"/>
              <a:t>Clang++</a:t>
            </a:r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</a:p>
          <a:p>
            <a:pPr lvl="2"/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</a:p>
          <a:p>
            <a:pPr lvl="2"/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endParaRPr lang="pt-BR" sz="2200" dirty="0" smtClean="0"/>
          </a:p>
          <a:p>
            <a:pPr lvl="2"/>
            <a:r>
              <a:rPr lang="pt-BR" sz="2200" dirty="0" smtClean="0"/>
              <a:t>Record { </a:t>
            </a:r>
            <a:r>
              <a:rPr lang="pt-BR" sz="2200" dirty="0" err="1" smtClean="0"/>
              <a:t>int</a:t>
            </a:r>
            <a:r>
              <a:rPr lang="pt-BR" sz="2200" dirty="0" smtClean="0"/>
              <a:t>, </a:t>
            </a:r>
            <a:r>
              <a:rPr lang="pt-BR" sz="2200" dirty="0" err="1" smtClean="0"/>
              <a:t>std</a:t>
            </a:r>
            <a:r>
              <a:rPr lang="pt-BR" sz="2200" dirty="0" smtClean="0"/>
              <a:t>::</a:t>
            </a:r>
            <a:r>
              <a:rPr lang="pt-BR" sz="2200" dirty="0" err="1" smtClean="0"/>
              <a:t>string</a:t>
            </a:r>
            <a:r>
              <a:rPr lang="pt-BR" sz="2200" dirty="0" smtClean="0"/>
              <a:t> }</a:t>
            </a:r>
          </a:p>
          <a:p>
            <a:endParaRPr lang="pt-BR" dirty="0"/>
          </a:p>
          <a:p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3 </a:t>
            </a:r>
            <a:r>
              <a:rPr lang="pt-BR" dirty="0" err="1" smtClean="0"/>
              <a:t>iterations</a:t>
            </a:r>
            <a:r>
              <a:rPr lang="pt-BR" dirty="0" smtClean="0"/>
              <a:t> for </a:t>
            </a:r>
            <a:r>
              <a:rPr lang="pt-BR" dirty="0" err="1" smtClean="0"/>
              <a:t>each</a:t>
            </a:r>
            <a:r>
              <a:rPr lang="pt-BR" dirty="0" smtClean="0"/>
              <a:t> input vector, 100k – 500k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Timing in </a:t>
            </a:r>
            <a:r>
              <a:rPr lang="pt-BR" dirty="0" err="1" smtClean="0"/>
              <a:t>Haskell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Lack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proper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</a:t>
            </a:r>
            <a:r>
              <a:rPr lang="pt-BR" dirty="0" err="1" smtClean="0"/>
              <a:t>and</a:t>
            </a:r>
            <a:r>
              <a:rPr lang="pt-BR" dirty="0" smtClean="0"/>
              <a:t> FTL)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2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466467"/>
            <a:ext cx="11239500" cy="48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7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51348"/>
            <a:ext cx="11176000" cy="47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11820"/>
            <a:ext cx="11163300" cy="49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Additional</a:t>
            </a:r>
            <a:r>
              <a:rPr lang="pt-BR" dirty="0" smtClean="0"/>
              <a:t> </a:t>
            </a:r>
            <a:r>
              <a:rPr lang="pt-BR" dirty="0" err="1" smtClean="0"/>
              <a:t>Testing</a:t>
            </a:r>
            <a:r>
              <a:rPr lang="pt-BR" dirty="0" smtClean="0"/>
              <a:t> </a:t>
            </a:r>
            <a:r>
              <a:rPr lang="pt-BR" dirty="0" err="1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8.1 64-bit</a:t>
            </a:r>
          </a:p>
          <a:p>
            <a:pPr lvl="1"/>
            <a:r>
              <a:rPr lang="pt-BR" dirty="0" smtClean="0"/>
              <a:t>16 Gb RAM</a:t>
            </a:r>
          </a:p>
          <a:p>
            <a:pPr lvl="1"/>
            <a:r>
              <a:rPr lang="pt-BR" dirty="0" smtClean="0"/>
              <a:t>2.5 GHz i7</a:t>
            </a:r>
          </a:p>
          <a:p>
            <a:pPr lvl="1"/>
            <a:r>
              <a:rPr lang="pt-BR" dirty="0" smtClean="0"/>
              <a:t>g++</a:t>
            </a:r>
            <a:endParaRPr lang="en-US" dirty="0" smtClean="0"/>
          </a:p>
          <a:p>
            <a:pPr lvl="1"/>
            <a:endParaRPr lang="pt-BR" dirty="0"/>
          </a:p>
          <a:p>
            <a:r>
              <a:rPr lang="pt-BR" dirty="0" smtClean="0"/>
              <a:t>Input </a:t>
            </a:r>
            <a:r>
              <a:rPr lang="pt-BR" dirty="0" err="1" smtClean="0"/>
              <a:t>vectors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ints</a:t>
            </a:r>
            <a:r>
              <a:rPr lang="pt-BR" dirty="0" smtClean="0"/>
              <a:t>, </a:t>
            </a:r>
            <a:r>
              <a:rPr lang="pt-BR" dirty="0" err="1" smtClean="0"/>
              <a:t>size</a:t>
            </a:r>
            <a:r>
              <a:rPr lang="pt-BR" dirty="0" smtClean="0"/>
              <a:t> 100k</a:t>
            </a:r>
          </a:p>
        </p:txBody>
      </p:sp>
    </p:spTree>
    <p:extLst>
      <p:ext uri="{BB962C8B-B14F-4D97-AF65-F5344CB8AC3E}">
        <p14:creationId xmlns:p14="http://schemas.microsoft.com/office/powerpoint/2010/main" val="385668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 </a:t>
            </a:r>
            <a:r>
              <a:rPr lang="pt-B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// Long lists create long recursions of destructors that blow the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stack.  So we have an iterative destructor.  It is quite tricky </a:t>
            </a:r>
            <a:r>
              <a:rPr lang="en-US" sz="2400" dirty="0" smtClean="0"/>
              <a:t>to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get right.  The danger is that, when "bypassing" a node to be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unlinked and destructed, that node's 'next' pointer is, in fact, a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List object, whose destructor will be called.  As a result, as you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bypass a node, you need to see if its </a:t>
            </a:r>
            <a:r>
              <a:rPr lang="en-US" sz="2400" dirty="0" err="1"/>
              <a:t>refC</a:t>
            </a:r>
            <a:r>
              <a:rPr lang="en-US" sz="2400" dirty="0"/>
              <a:t> is down to 1, and if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so, mutate its next pointer so that when its destructor is called,</a:t>
            </a:r>
          </a:p>
          <a:p>
            <a:pPr marL="0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it won't cause a recursive cascade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/>
              <a:t>lists</a:t>
            </a:r>
            <a:r>
              <a:rPr lang="pt-BR" sz="2400" dirty="0" smtClean="0"/>
              <a:t> ~ 130k </a:t>
            </a:r>
            <a:r>
              <a:rPr lang="pt-BR" sz="2400" dirty="0" err="1" smtClean="0"/>
              <a:t>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871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11820"/>
            <a:ext cx="11671300" cy="46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09250"/>
              </p:ext>
            </p:extLst>
          </p:nvPr>
        </p:nvGraphicFramePr>
        <p:xfrm>
          <a:off x="2872708" y="1881943"/>
          <a:ext cx="5574517" cy="436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911600" imgH="3060700" progId="Excel.Sheet.12">
                  <p:embed/>
                </p:oleObj>
              </mc:Choice>
              <mc:Fallback>
                <p:oleObj name="Worksheet" r:id="rId3" imgW="39116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708" y="1881943"/>
                        <a:ext cx="5574517" cy="4361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object was </a:t>
            </a:r>
            <a:r>
              <a:rPr lang="en-US" dirty="0"/>
              <a:t>to write higher order functions for C</a:t>
            </a:r>
            <a:r>
              <a:rPr lang="en-US" dirty="0" smtClean="0"/>
              <a:t>++11/14 </a:t>
            </a:r>
            <a:r>
              <a:rPr lang="en-US" dirty="0"/>
              <a:t>that extend the current </a:t>
            </a:r>
            <a:r>
              <a:rPr lang="en-US" dirty="0" smtClean="0"/>
              <a:t>STL, in order to </a:t>
            </a:r>
            <a:r>
              <a:rPr lang="en-US" dirty="0"/>
              <a:t>enable better functional </a:t>
            </a:r>
            <a:r>
              <a:rPr lang="en-US" dirty="0" smtClean="0"/>
              <a:t>programming, showing how it compares to other libraries/languages.</a:t>
            </a:r>
          </a:p>
          <a:p>
            <a:endParaRPr lang="pt-BR" dirty="0"/>
          </a:p>
          <a:p>
            <a:r>
              <a:rPr lang="pt-BR" dirty="0" smtClean="0"/>
              <a:t>Show </a:t>
            </a:r>
            <a:r>
              <a:rPr lang="pt-BR" dirty="0" err="1" smtClean="0"/>
              <a:t>that</a:t>
            </a:r>
            <a:r>
              <a:rPr lang="pt-BR" dirty="0" smtClean="0"/>
              <a:t> C++11/14 </a:t>
            </a:r>
            <a:r>
              <a:rPr lang="pt-BR" dirty="0" err="1" smtClean="0"/>
              <a:t>provides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resources</a:t>
            </a:r>
            <a:r>
              <a:rPr lang="pt-BR" dirty="0" smtClean="0"/>
              <a:t> for </a:t>
            </a:r>
            <a:r>
              <a:rPr lang="pt-BR" dirty="0" err="1" smtClean="0"/>
              <a:t>functional-style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Time </a:t>
            </a:r>
            <a:r>
              <a:rPr lang="pt-BR" dirty="0" err="1" smtClean="0"/>
              <a:t>needed</a:t>
            </a:r>
            <a:r>
              <a:rPr lang="pt-BR" dirty="0" smtClean="0"/>
              <a:t>:</a:t>
            </a:r>
          </a:p>
          <a:p>
            <a:r>
              <a:rPr lang="pt-BR" dirty="0" smtClean="0"/>
              <a:t>Q&amp;A:</a:t>
            </a:r>
            <a:endParaRPr lang="en-US" dirty="0" smtClean="0"/>
          </a:p>
          <a:p>
            <a:endParaRPr lang="pt-BR" dirty="0"/>
          </a:p>
          <a:p>
            <a:r>
              <a:rPr lang="pt-BR" dirty="0" smtClean="0"/>
              <a:t>(Slide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hidden</a:t>
            </a:r>
            <a:r>
              <a:rPr lang="pt-BR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73464"/>
              </p:ext>
            </p:extLst>
          </p:nvPr>
        </p:nvGraphicFramePr>
        <p:xfrm>
          <a:off x="886788" y="1863782"/>
          <a:ext cx="42799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4279900" imgH="3822700" progId="Excel.Sheet.12">
                  <p:embed/>
                </p:oleObj>
              </mc:Choice>
              <mc:Fallback>
                <p:oleObj name="Worksheet" r:id="rId3" imgW="4279900" imgH="3822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788" y="1863782"/>
                        <a:ext cx="427990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91378"/>
              </p:ext>
            </p:extLst>
          </p:nvPr>
        </p:nvGraphicFramePr>
        <p:xfrm>
          <a:off x="6617084" y="2004440"/>
          <a:ext cx="4279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5" imgW="4279900" imgH="1727200" progId="Excel.Sheet.12">
                  <p:embed/>
                </p:oleObj>
              </mc:Choice>
              <mc:Fallback>
                <p:oleObj name="Worksheet" r:id="rId5" imgW="4279900" imgH="1727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7084" y="2004440"/>
                        <a:ext cx="42799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04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Comprehensive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order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library</a:t>
            </a:r>
            <a:endParaRPr lang="pt-BR" dirty="0" smtClean="0"/>
          </a:p>
          <a:p>
            <a:r>
              <a:rPr lang="pt-BR" dirty="0" err="1" smtClean="0"/>
              <a:t>Extension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STL</a:t>
            </a:r>
          </a:p>
          <a:p>
            <a:r>
              <a:rPr lang="pt-BR" dirty="0" smtClean="0"/>
              <a:t>More </a:t>
            </a:r>
            <a:r>
              <a:rPr lang="pt-BR" dirty="0" err="1" smtClean="0"/>
              <a:t>intuitive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Performs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than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benchmarks (FC++ &amp; FTL)</a:t>
            </a:r>
          </a:p>
          <a:p>
            <a:r>
              <a:rPr lang="pt-BR" dirty="0" err="1" smtClean="0"/>
              <a:t>Far</a:t>
            </a:r>
            <a:r>
              <a:rPr lang="pt-BR" dirty="0" smtClean="0"/>
              <a:t> more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far</a:t>
            </a:r>
            <a:r>
              <a:rPr lang="pt-BR" dirty="0" smtClean="0"/>
              <a:t> </a:t>
            </a: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 smtClean="0"/>
              <a:t>/</a:t>
            </a:r>
            <a:r>
              <a:rPr lang="pt-BR" dirty="0" err="1" smtClean="0"/>
              <a:t>tutorials</a:t>
            </a:r>
            <a:r>
              <a:rPr lang="pt-BR" dirty="0" smtClean="0"/>
              <a:t> (FC++ &amp; FTL)</a:t>
            </a:r>
          </a:p>
        </p:txBody>
      </p:sp>
    </p:spTree>
    <p:extLst>
      <p:ext uri="{BB962C8B-B14F-4D97-AF65-F5344CB8AC3E}">
        <p14:creationId xmlns:p14="http://schemas.microsoft.com/office/powerpoint/2010/main" val="11182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FTL : https</a:t>
            </a:r>
            <a:r>
              <a:rPr lang="en-US" dirty="0"/>
              <a:t>://</a:t>
            </a:r>
            <a:r>
              <a:rPr lang="en-US" dirty="0" smtClean="0"/>
              <a:t>github.com/beark/ftl</a:t>
            </a:r>
          </a:p>
          <a:p>
            <a:endParaRPr lang="en-US" dirty="0" smtClean="0"/>
          </a:p>
          <a:p>
            <a:r>
              <a:rPr lang="en-US" dirty="0" smtClean="0"/>
              <a:t>FC++ : http</a:t>
            </a:r>
            <a:r>
              <a:rPr lang="en-US" dirty="0"/>
              <a:t>://cgi.di.uoa.gr/~smaragd/fc</a:t>
            </a:r>
            <a:r>
              <a:rPr lang="en-US" dirty="0" smtClean="0"/>
              <a:t>++/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435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C++14 </a:t>
            </a:r>
            <a:r>
              <a:rPr lang="pt-BR" dirty="0" err="1" smtClean="0"/>
              <a:t>extending</a:t>
            </a:r>
            <a:r>
              <a:rPr lang="pt-BR" dirty="0" smtClean="0"/>
              <a:t> </a:t>
            </a:r>
            <a:r>
              <a:rPr lang="pt-BR" dirty="0" err="1" smtClean="0"/>
              <a:t>even</a:t>
            </a:r>
            <a:r>
              <a:rPr lang="pt-BR" dirty="0" smtClean="0"/>
              <a:t> more!</a:t>
            </a:r>
          </a:p>
          <a:p>
            <a:endParaRPr lang="pt-BR" dirty="0"/>
          </a:p>
          <a:p>
            <a:r>
              <a:rPr lang="pt-BR" dirty="0" smtClean="0"/>
              <a:t>(1.2) </a:t>
            </a:r>
            <a:r>
              <a:rPr lang="pt-BR" dirty="0" err="1"/>
              <a:t>C</a:t>
            </a:r>
            <a:r>
              <a:rPr lang="pt-BR" dirty="0" err="1" smtClean="0"/>
              <a:t>urrying</a:t>
            </a:r>
            <a:r>
              <a:rPr lang="pt-BR" dirty="0" smtClean="0"/>
              <a:t>, </a:t>
            </a:r>
            <a:r>
              <a:rPr lang="pt-BR" dirty="0" err="1" smtClean="0"/>
              <a:t>Lazy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Final </a:t>
            </a:r>
            <a:r>
              <a:rPr lang="pt-BR" dirty="0" err="1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ln2307@columbia.edu</a:t>
            </a:r>
          </a:p>
          <a:p>
            <a:r>
              <a:rPr lang="pt-BR" dirty="0" smtClean="0"/>
              <a:t>oaf2119@columbia.edu</a:t>
            </a:r>
            <a:endParaRPr lang="pt-BR" dirty="0"/>
          </a:p>
          <a:p>
            <a:r>
              <a:rPr lang="pt-BR" dirty="0" smtClean="0"/>
              <a:t>vd2299@columbia.edu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9" y="1819521"/>
            <a:ext cx="5001920" cy="43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Husky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github.com/larissapassos/Husky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wiki.haskell.org/Introduction</a:t>
            </a:r>
          </a:p>
          <a:p>
            <a:pPr lvl="1"/>
            <a:r>
              <a:rPr lang="pt-BR" dirty="0"/>
              <a:t>http://learnyouahaskell.com/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59" y="1866815"/>
            <a:ext cx="3969627" cy="36565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5195" y="1866815"/>
            <a:ext cx="56486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Functional</a:t>
            </a:r>
            <a:r>
              <a:rPr lang="pt-BR" sz="2000" dirty="0" smtClean="0"/>
              <a:t> </a:t>
            </a:r>
            <a:r>
              <a:rPr lang="pt-BR" sz="2000" dirty="0" err="1"/>
              <a:t>p</a:t>
            </a:r>
            <a:r>
              <a:rPr lang="pt-BR" sz="2000" dirty="0" err="1" smtClean="0"/>
              <a:t>rogramming</a:t>
            </a:r>
            <a:r>
              <a:rPr lang="pt-BR" sz="2000" dirty="0" smtClean="0"/>
              <a:t> </a:t>
            </a:r>
            <a:r>
              <a:rPr lang="pt-BR" sz="2000" dirty="0" err="1"/>
              <a:t>c</a:t>
            </a:r>
            <a:r>
              <a:rPr lang="pt-BR" sz="2000" dirty="0" err="1" smtClean="0"/>
              <a:t>ontext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Previous</a:t>
            </a:r>
            <a:r>
              <a:rPr lang="pt-BR" sz="2000" dirty="0" smtClean="0"/>
              <a:t> approaches in </a:t>
            </a:r>
            <a:r>
              <a:rPr lang="pt-BR" sz="2000" dirty="0" err="1" smtClean="0"/>
              <a:t>imperative</a:t>
            </a:r>
            <a:r>
              <a:rPr lang="pt-BR" sz="2000" dirty="0" smtClean="0"/>
              <a:t> </a:t>
            </a:r>
            <a:r>
              <a:rPr lang="pt-BR" sz="2000" dirty="0" err="1" smtClean="0"/>
              <a:t>languages</a:t>
            </a:r>
            <a:r>
              <a:rPr lang="pt-BR" sz="2000" dirty="0" smtClean="0"/>
              <a:t> (C++)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Comparisons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Our</a:t>
            </a:r>
            <a:r>
              <a:rPr lang="pt-BR" sz="2000" dirty="0" smtClean="0"/>
              <a:t> </a:t>
            </a:r>
            <a:r>
              <a:rPr lang="pt-BR" sz="2000" dirty="0" err="1"/>
              <a:t>r</a:t>
            </a:r>
            <a:r>
              <a:rPr lang="pt-BR" sz="2000" dirty="0" err="1" smtClean="0"/>
              <a:t>esults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3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functional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?</a:t>
            </a:r>
          </a:p>
          <a:p>
            <a:pPr lvl="1"/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pt-BR" dirty="0" err="1"/>
              <a:t>p</a:t>
            </a:r>
            <a:r>
              <a:rPr lang="pt-BR" dirty="0" err="1" smtClean="0"/>
              <a:t>aradigm</a:t>
            </a:r>
            <a:endParaRPr lang="pt-BR" dirty="0" smtClean="0"/>
          </a:p>
          <a:p>
            <a:pPr lvl="1"/>
            <a:r>
              <a:rPr lang="pt-BR" dirty="0" err="1" smtClean="0"/>
              <a:t>Mathematical</a:t>
            </a:r>
            <a:r>
              <a:rPr lang="pt-BR" dirty="0" smtClean="0"/>
              <a:t> </a:t>
            </a:r>
            <a:r>
              <a:rPr lang="pt-BR" dirty="0" err="1" smtClean="0"/>
              <a:t>functions</a:t>
            </a:r>
            <a:endParaRPr lang="pt-BR" dirty="0" smtClean="0"/>
          </a:p>
          <a:p>
            <a:pPr lvl="1"/>
            <a:r>
              <a:rPr lang="pt-BR" dirty="0" err="1" smtClean="0"/>
              <a:t>Avoids</a:t>
            </a:r>
            <a:r>
              <a:rPr lang="pt-BR" dirty="0" smtClean="0"/>
              <a:t> </a:t>
            </a:r>
            <a:r>
              <a:rPr lang="pt-BR" dirty="0" err="1" smtClean="0"/>
              <a:t>side-effects</a:t>
            </a:r>
            <a:endParaRPr lang="pt-BR" dirty="0" smtClean="0"/>
          </a:p>
          <a:p>
            <a:pPr lvl="1"/>
            <a:r>
              <a:rPr lang="pt-BR" dirty="0" err="1" smtClean="0"/>
              <a:t>Abstractions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err="1" smtClean="0"/>
              <a:t>Contrast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mperative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pt-BR" dirty="0" smtClean="0"/>
          </a:p>
          <a:p>
            <a:pPr lvl="1"/>
            <a:r>
              <a:rPr lang="pt-BR" dirty="0" err="1" smtClean="0"/>
              <a:t>Subroutines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43" y="1825625"/>
            <a:ext cx="3250957" cy="38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Quicksort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03" y="1690688"/>
            <a:ext cx="7141594" cy="3481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57" y="5172364"/>
            <a:ext cx="37434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quicksort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p:xs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(quicksort lesser) ++ [p] ++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				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quicksort greater)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where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lesser 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 (&lt; p)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greater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filter (&gt;= p)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4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“</a:t>
            </a:r>
            <a:r>
              <a:rPr lang="pt-BR" dirty="0" err="1" smtClean="0"/>
              <a:t>Quicksort</a:t>
            </a:r>
            <a:r>
              <a:rPr lang="pt-BR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a:as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pt-B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x| x &lt;- as, x &lt;= a] ++ [a]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        ++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qs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[ x | x &lt;- as, x &gt; a]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Comparison</a:t>
            </a:r>
            <a:r>
              <a:rPr lang="pt-BR" dirty="0" smtClean="0"/>
              <a:t> </a:t>
            </a:r>
            <a:r>
              <a:rPr lang="pt-BR" dirty="0" err="1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libraries</a:t>
            </a:r>
            <a:r>
              <a:rPr lang="pt-BR" dirty="0" smtClean="0"/>
              <a:t>: FC++ (2000) </a:t>
            </a:r>
            <a:r>
              <a:rPr lang="pt-BR" dirty="0" err="1" smtClean="0"/>
              <a:t>and</a:t>
            </a:r>
            <a:r>
              <a:rPr lang="pt-BR" dirty="0" smtClean="0"/>
              <a:t> FTL (~2014)</a:t>
            </a:r>
          </a:p>
          <a:p>
            <a:endParaRPr lang="pt-BR" dirty="0"/>
          </a:p>
          <a:p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r>
              <a:rPr lang="pt-BR" dirty="0" smtClean="0"/>
              <a:t>: </a:t>
            </a:r>
            <a:r>
              <a:rPr lang="pt-BR" dirty="0" err="1" smtClean="0"/>
              <a:t>Haskell</a:t>
            </a:r>
            <a:r>
              <a:rPr lang="pt-BR" dirty="0" smtClean="0"/>
              <a:t>, Python</a:t>
            </a:r>
          </a:p>
          <a:p>
            <a:endParaRPr lang="pt-BR" dirty="0" smtClean="0"/>
          </a:p>
          <a:p>
            <a:r>
              <a:rPr lang="pt-BR" dirty="0" err="1" smtClean="0"/>
              <a:t>Criteria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33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Husky</a:t>
            </a:r>
            <a:r>
              <a:rPr lang="pt-BR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~50 </a:t>
            </a:r>
            <a:r>
              <a:rPr lang="pt-BR" dirty="0" err="1" smtClean="0"/>
              <a:t>Functions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Haskell</a:t>
            </a:r>
            <a:r>
              <a:rPr lang="pt-BR" dirty="0" smtClean="0"/>
              <a:t> </a:t>
            </a:r>
            <a:r>
              <a:rPr lang="pt-BR" dirty="0" err="1" smtClean="0"/>
              <a:t>Prelude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General </a:t>
            </a:r>
            <a:r>
              <a:rPr lang="pt-BR" dirty="0" err="1" smtClean="0"/>
              <a:t>structure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, </a:t>
            </a:r>
            <a:r>
              <a:rPr lang="pt-BR" dirty="0" err="1" smtClean="0"/>
              <a:t>tests</a:t>
            </a:r>
            <a:r>
              <a:rPr lang="pt-BR" dirty="0" smtClean="0"/>
              <a:t>...</a:t>
            </a:r>
          </a:p>
          <a:p>
            <a:endParaRPr lang="pt-BR" dirty="0" smtClean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945</Words>
  <Application>Microsoft Macintosh PowerPoint</Application>
  <PresentationFormat>Custom</PresentationFormat>
  <Paragraphs>213</Paragraphs>
  <Slides>25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Excel Sheet</vt:lpstr>
      <vt:lpstr>Husky: A Functional Library for C++</vt:lpstr>
      <vt:lpstr>Abstract</vt:lpstr>
      <vt:lpstr>Outline</vt:lpstr>
      <vt:lpstr>Functional Programming</vt:lpstr>
      <vt:lpstr>Quicksort</vt:lpstr>
      <vt:lpstr>“Quicksort”</vt:lpstr>
      <vt:lpstr>“Quicksort”</vt:lpstr>
      <vt:lpstr>Comparison Targets</vt:lpstr>
      <vt:lpstr>Husky Design</vt:lpstr>
      <vt:lpstr>Husky Design</vt:lpstr>
      <vt:lpstr>Testing Suite</vt:lpstr>
      <vt:lpstr>Additional Considerations</vt:lpstr>
      <vt:lpstr>Results</vt:lpstr>
      <vt:lpstr>Results</vt:lpstr>
      <vt:lpstr>Results</vt:lpstr>
      <vt:lpstr>Additional Testing Suite</vt:lpstr>
      <vt:lpstr>Test Example</vt:lpstr>
      <vt:lpstr>Results</vt:lpstr>
      <vt:lpstr>Results</vt:lpstr>
      <vt:lpstr>Results</vt:lpstr>
      <vt:lpstr>Summation</vt:lpstr>
      <vt:lpstr>Acknowledgements</vt:lpstr>
      <vt:lpstr>Final Considerations</vt:lpstr>
      <vt:lpstr>Final Considerations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Husky: A Functional Library for C++</dc:title>
  <dc:creator>Vinicius Cousseau</dc:creator>
  <cp:lastModifiedBy>Mobile</cp:lastModifiedBy>
  <cp:revision>38</cp:revision>
  <cp:lastPrinted>2015-04-30T21:40:46Z</cp:lastPrinted>
  <dcterms:created xsi:type="dcterms:W3CDTF">2015-04-29T07:39:50Z</dcterms:created>
  <dcterms:modified xsi:type="dcterms:W3CDTF">2015-04-30T21:41:59Z</dcterms:modified>
</cp:coreProperties>
</file>