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7" r:id="rId4"/>
    <p:sldId id="275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8" r:id="rId15"/>
    <p:sldId id="280" r:id="rId16"/>
    <p:sldId id="281" r:id="rId17"/>
    <p:sldId id="277" r:id="rId18"/>
    <p:sldId id="279" r:id="rId19"/>
    <p:sldId id="274" r:id="rId20"/>
    <p:sldId id="271" r:id="rId21"/>
    <p:sldId id="273" r:id="rId22"/>
    <p:sldId id="27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Cousseau" initials="VC" lastIdx="18" clrIdx="0">
    <p:extLst>
      <p:ext uri="{19B8F6BF-5375-455C-9EA6-DF929625EA0E}">
        <p15:presenceInfo xmlns:p15="http://schemas.microsoft.com/office/powerpoint/2012/main" userId="Vinicius Cousse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568" autoAdjust="0"/>
  </p:normalViewPr>
  <p:slideViewPr>
    <p:cSldViewPr snapToGrid="0">
      <p:cViewPr varScale="1">
        <p:scale>
          <a:sx n="87" d="100"/>
          <a:sy n="87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c_000\Documents\COMSW4995\Final%20Project\FunctionalLibrary\DataCompilation\Compiled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c_000\Documents\COMSW4995\Final%20Project\FunctionalLibrary\DataCompilation\Compiled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c_000\Documents\COMSW4995\Final%20Project\FunctionalLibrary\DataCompilation\Compiled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c_000\Documents\COMSW4995\Final%20Project\FunctionalLibrary\DataCompilation\Compiled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Integers</a:t>
            </a:r>
            <a:r>
              <a:rPr lang="en-US" baseline="0"/>
              <a:t> 500,000 units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'N=500000'!$B$3</c:f>
              <c:strCache>
                <c:ptCount val="1"/>
                <c:pt idx="0">
                  <c:v>HUSKY</c:v>
                </c:pt>
              </c:strCache>
            </c:strRef>
          </c:tx>
          <c:invertIfNegative val="0"/>
          <c:cat>
            <c:strRef>
              <c:f>'N=500000'!$A$4:$A$30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'N=500000'!$B$4:$B$30</c:f>
              <c:numCache>
                <c:formatCode>0.0</c:formatCode>
                <c:ptCount val="27"/>
                <c:pt idx="0">
                  <c:v>15.666666666666666</c:v>
                </c:pt>
                <c:pt idx="1">
                  <c:v>31.333333333333332</c:v>
                </c:pt>
                <c:pt idx="2">
                  <c:v>66.666666666666671</c:v>
                </c:pt>
                <c:pt idx="3">
                  <c:v>12</c:v>
                </c:pt>
                <c:pt idx="4">
                  <c:v>12</c:v>
                </c:pt>
                <c:pt idx="5">
                  <c:v>2</c:v>
                </c:pt>
                <c:pt idx="6">
                  <c:v>25.333333333333332</c:v>
                </c:pt>
                <c:pt idx="7">
                  <c:v>2.3333333333333335</c:v>
                </c:pt>
                <c:pt idx="8">
                  <c:v>9.6666666666666661</c:v>
                </c:pt>
                <c:pt idx="9">
                  <c:v>18.666666666666668</c:v>
                </c:pt>
                <c:pt idx="10">
                  <c:v>53.333333333333336</c:v>
                </c:pt>
                <c:pt idx="11">
                  <c:v>19.666666666666668</c:v>
                </c:pt>
                <c:pt idx="12">
                  <c:v>326.66666666666669</c:v>
                </c:pt>
                <c:pt idx="13">
                  <c:v>20</c:v>
                </c:pt>
                <c:pt idx="14">
                  <c:v>39.666666666666664</c:v>
                </c:pt>
                <c:pt idx="15">
                  <c:v>18</c:v>
                </c:pt>
                <c:pt idx="16">
                  <c:v>20.666666666666668</c:v>
                </c:pt>
                <c:pt idx="17">
                  <c:v>70.333333333333329</c:v>
                </c:pt>
                <c:pt idx="18">
                  <c:v>104.33333333333333</c:v>
                </c:pt>
                <c:pt idx="19">
                  <c:v>21</c:v>
                </c:pt>
                <c:pt idx="20">
                  <c:v>0</c:v>
                </c:pt>
                <c:pt idx="21">
                  <c:v>23.666666666666668</c:v>
                </c:pt>
                <c:pt idx="22">
                  <c:v>20.333333333333332</c:v>
                </c:pt>
                <c:pt idx="23">
                  <c:v>23.333333333333332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</c:numCache>
            </c:numRef>
          </c:val>
        </c:ser>
        <c:ser>
          <c:idx val="1"/>
          <c:order val="1"/>
          <c:tx>
            <c:strRef>
              <c:f>'N=500000'!$C$3</c:f>
              <c:strCache>
                <c:ptCount val="1"/>
                <c:pt idx="0">
                  <c:v>FTL</c:v>
                </c:pt>
              </c:strCache>
            </c:strRef>
          </c:tx>
          <c:invertIfNegative val="0"/>
          <c:cat>
            <c:strRef>
              <c:f>'N=500000'!$A$4:$A$30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'N=500000'!$C$4:$C$30</c:f>
              <c:numCache>
                <c:formatCode>General</c:formatCode>
                <c:ptCount val="27"/>
                <c:pt idx="7">
                  <c:v>2.6666666666666665</c:v>
                </c:pt>
                <c:pt idx="8">
                  <c:v>10</c:v>
                </c:pt>
                <c:pt idx="11">
                  <c:v>23.333333333333332</c:v>
                </c:pt>
                <c:pt idx="12">
                  <c:v>225</c:v>
                </c:pt>
                <c:pt idx="13">
                  <c:v>36</c:v>
                </c:pt>
                <c:pt idx="15">
                  <c:v>26</c:v>
                </c:pt>
              </c:numCache>
            </c:numRef>
          </c:val>
        </c:ser>
        <c:ser>
          <c:idx val="2"/>
          <c:order val="2"/>
          <c:tx>
            <c:strRef>
              <c:f>'N=500000'!$D$3</c:f>
              <c:strCache>
                <c:ptCount val="1"/>
                <c:pt idx="0">
                  <c:v>FC++</c:v>
                </c:pt>
              </c:strCache>
            </c:strRef>
          </c:tx>
          <c:invertIfNegative val="0"/>
          <c:cat>
            <c:strRef>
              <c:f>'N=500000'!$A$4:$A$30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'N=500000'!$D$4:$D$30</c:f>
              <c:numCache>
                <c:formatCode>General</c:formatCode>
                <c:ptCount val="27"/>
              </c:numCache>
            </c:numRef>
          </c:val>
        </c:ser>
        <c:ser>
          <c:idx val="3"/>
          <c:order val="3"/>
          <c:tx>
            <c:strRef>
              <c:f>'N=500000'!$E$3</c:f>
              <c:strCache>
                <c:ptCount val="1"/>
                <c:pt idx="0">
                  <c:v>HASKEL</c:v>
                </c:pt>
              </c:strCache>
            </c:strRef>
          </c:tx>
          <c:invertIfNegative val="0"/>
          <c:cat>
            <c:strRef>
              <c:f>'N=500000'!$A$4:$A$30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'N=500000'!$E$4:$E$30</c:f>
              <c:numCache>
                <c:formatCode>_-* #,##0.000_-;\-* #,##0.000_-;_-* "-"??_-;_-@_-</c:formatCode>
                <c:ptCount val="27"/>
                <c:pt idx="0">
                  <c:v>6.0000000000000001E-3</c:v>
                </c:pt>
                <c:pt idx="1">
                  <c:v>1E-3</c:v>
                </c:pt>
                <c:pt idx="2">
                  <c:v>1E-3</c:v>
                </c:pt>
                <c:pt idx="3">
                  <c:v>1E-3</c:v>
                </c:pt>
                <c:pt idx="4">
                  <c:v>2E-3</c:v>
                </c:pt>
                <c:pt idx="5">
                  <c:v>47208.5</c:v>
                </c:pt>
                <c:pt idx="6">
                  <c:v>44475.333333333336</c:v>
                </c:pt>
                <c:pt idx="7">
                  <c:v>1876632.6666666667</c:v>
                </c:pt>
                <c:pt idx="8">
                  <c:v>70088.666666666672</c:v>
                </c:pt>
                <c:pt idx="9">
                  <c:v>1.5E-3</c:v>
                </c:pt>
                <c:pt idx="10">
                  <c:v>2E-3</c:v>
                </c:pt>
                <c:pt idx="11">
                  <c:v>1.5E-3</c:v>
                </c:pt>
                <c:pt idx="12">
                  <c:v>2.5000000000000001E-3</c:v>
                </c:pt>
                <c:pt idx="13">
                  <c:v>1E-3</c:v>
                </c:pt>
                <c:pt idx="14">
                  <c:v>6.5000000000000006E-3</c:v>
                </c:pt>
                <c:pt idx="15">
                  <c:v>3.0000000000000001E-3</c:v>
                </c:pt>
                <c:pt idx="16">
                  <c:v>1.5E-3</c:v>
                </c:pt>
                <c:pt idx="17">
                  <c:v>1.5E-3</c:v>
                </c:pt>
                <c:pt idx="18">
                  <c:v>1.5E-3</c:v>
                </c:pt>
                <c:pt idx="19">
                  <c:v>4.0000000000000001E-3</c:v>
                </c:pt>
                <c:pt idx="20">
                  <c:v>2E-3</c:v>
                </c:pt>
                <c:pt idx="21">
                  <c:v>1.5E-3</c:v>
                </c:pt>
                <c:pt idx="22">
                  <c:v>0.63400000000000001</c:v>
                </c:pt>
                <c:pt idx="23">
                  <c:v>1.5E-3</c:v>
                </c:pt>
                <c:pt idx="24">
                  <c:v>6.0000000000000001E-3</c:v>
                </c:pt>
                <c:pt idx="25">
                  <c:v>2E-3</c:v>
                </c:pt>
                <c:pt idx="26">
                  <c:v>29901.333333333332</c:v>
                </c:pt>
              </c:numCache>
            </c:numRef>
          </c:val>
        </c:ser>
        <c:ser>
          <c:idx val="4"/>
          <c:order val="4"/>
          <c:tx>
            <c:strRef>
              <c:f>'N=500000'!$F$3</c:f>
              <c:strCache>
                <c:ptCount val="1"/>
                <c:pt idx="0">
                  <c:v>PYTHON</c:v>
                </c:pt>
              </c:strCache>
            </c:strRef>
          </c:tx>
          <c:invertIfNegative val="0"/>
          <c:cat>
            <c:strRef>
              <c:f>'N=500000'!$A$4:$A$30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'N=500000'!$F$4:$F$30</c:f>
              <c:numCache>
                <c:formatCode>0.0</c:formatCode>
                <c:ptCount val="27"/>
                <c:pt idx="0">
                  <c:v>5.4576666666665767</c:v>
                </c:pt>
                <c:pt idx="1">
                  <c:v>9.7323333333332993</c:v>
                </c:pt>
                <c:pt idx="3">
                  <c:v>3.40266666666651</c:v>
                </c:pt>
                <c:pt idx="4">
                  <c:v>3.1399999999998438</c:v>
                </c:pt>
                <c:pt idx="5">
                  <c:v>1.6666666666035658E-3</c:v>
                </c:pt>
                <c:pt idx="6">
                  <c:v>3.1749999999999967</c:v>
                </c:pt>
                <c:pt idx="7">
                  <c:v>62.330333333333236</c:v>
                </c:pt>
                <c:pt idx="11">
                  <c:v>2.3333333333634167E-3</c:v>
                </c:pt>
                <c:pt idx="13">
                  <c:v>1.6666666668996232E-3</c:v>
                </c:pt>
                <c:pt idx="14">
                  <c:v>1.3333333333716668E-3</c:v>
                </c:pt>
                <c:pt idx="15">
                  <c:v>119.50399999999934</c:v>
                </c:pt>
                <c:pt idx="16">
                  <c:v>231.49333333333303</c:v>
                </c:pt>
                <c:pt idx="17">
                  <c:v>320.59366666666631</c:v>
                </c:pt>
                <c:pt idx="18">
                  <c:v>1.3333333335196968E-3</c:v>
                </c:pt>
                <c:pt idx="19">
                  <c:v>1.6666666663075031E-3</c:v>
                </c:pt>
                <c:pt idx="20">
                  <c:v>5.7000000000269772E-2</c:v>
                </c:pt>
                <c:pt idx="21">
                  <c:v>6.3333333330343492E-3</c:v>
                </c:pt>
                <c:pt idx="22">
                  <c:v>4.7313333333338603</c:v>
                </c:pt>
                <c:pt idx="23">
                  <c:v>1.6666666657153863E-3</c:v>
                </c:pt>
                <c:pt idx="24">
                  <c:v>2.3333333333634167E-3</c:v>
                </c:pt>
                <c:pt idx="25">
                  <c:v>3.0000000001232699E-3</c:v>
                </c:pt>
                <c:pt idx="26">
                  <c:v>3.6966666666667529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362536"/>
        <c:axId val="369362928"/>
      </c:barChart>
      <c:catAx>
        <c:axId val="369362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69362928"/>
        <c:crossesAt val="0"/>
        <c:auto val="1"/>
        <c:lblAlgn val="ctr"/>
        <c:lblOffset val="100"/>
        <c:noMultiLvlLbl val="0"/>
      </c:catAx>
      <c:valAx>
        <c:axId val="369362928"/>
        <c:scaling>
          <c:logBase val="10"/>
          <c:orientation val="minMax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crossAx val="3693625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Records</a:t>
            </a:r>
            <a:r>
              <a:rPr lang="en-US" baseline="0"/>
              <a:t> 500,000 units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'N=500000'!$B$34</c:f>
              <c:strCache>
                <c:ptCount val="1"/>
                <c:pt idx="0">
                  <c:v>HUSKY</c:v>
                </c:pt>
              </c:strCache>
            </c:strRef>
          </c:tx>
          <c:invertIfNegative val="0"/>
          <c:cat>
            <c:strRef>
              <c:f>'N=500000'!$A$35:$A$61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'N=500000'!$B$35:$B$61</c:f>
              <c:numCache>
                <c:formatCode>0.0</c:formatCode>
                <c:ptCount val="27"/>
                <c:pt idx="0">
                  <c:v>93.333333333333329</c:v>
                </c:pt>
                <c:pt idx="1">
                  <c:v>228</c:v>
                </c:pt>
                <c:pt idx="2">
                  <c:v>438</c:v>
                </c:pt>
                <c:pt idx="3">
                  <c:v>85.666666666666671</c:v>
                </c:pt>
                <c:pt idx="4">
                  <c:v>69.333333333333329</c:v>
                </c:pt>
                <c:pt idx="5">
                  <c:v>41.333333333333336</c:v>
                </c:pt>
                <c:pt idx="6">
                  <c:v>104</c:v>
                </c:pt>
                <c:pt idx="7">
                  <c:v>42</c:v>
                </c:pt>
                <c:pt idx="8">
                  <c:v>52.333333333333336</c:v>
                </c:pt>
                <c:pt idx="9">
                  <c:v>105.66666666666667</c:v>
                </c:pt>
                <c:pt idx="10">
                  <c:v>97.666666666666671</c:v>
                </c:pt>
                <c:pt idx="11">
                  <c:v>219</c:v>
                </c:pt>
                <c:pt idx="12">
                  <c:v>743.33333333333337</c:v>
                </c:pt>
                <c:pt idx="13">
                  <c:v>216</c:v>
                </c:pt>
                <c:pt idx="14">
                  <c:v>399.66666666666669</c:v>
                </c:pt>
                <c:pt idx="15">
                  <c:v>308.66666666666669</c:v>
                </c:pt>
                <c:pt idx="16">
                  <c:v>474</c:v>
                </c:pt>
                <c:pt idx="17">
                  <c:v>442.66666666666669</c:v>
                </c:pt>
                <c:pt idx="18">
                  <c:v>771.33333333333337</c:v>
                </c:pt>
                <c:pt idx="19">
                  <c:v>145.66666666666666</c:v>
                </c:pt>
                <c:pt idx="20">
                  <c:v>1.6666666666666667</c:v>
                </c:pt>
                <c:pt idx="21">
                  <c:v>126.33333333333333</c:v>
                </c:pt>
                <c:pt idx="22">
                  <c:v>98.333333333333329</c:v>
                </c:pt>
                <c:pt idx="23">
                  <c:v>124</c:v>
                </c:pt>
                <c:pt idx="24">
                  <c:v>176.66666666666666</c:v>
                </c:pt>
                <c:pt idx="25">
                  <c:v>189.66666666666666</c:v>
                </c:pt>
                <c:pt idx="26">
                  <c:v>114.33333333333333</c:v>
                </c:pt>
              </c:numCache>
            </c:numRef>
          </c:val>
        </c:ser>
        <c:ser>
          <c:idx val="1"/>
          <c:order val="1"/>
          <c:tx>
            <c:strRef>
              <c:f>'N=500000'!$C$34</c:f>
              <c:strCache>
                <c:ptCount val="1"/>
                <c:pt idx="0">
                  <c:v>FTL</c:v>
                </c:pt>
              </c:strCache>
            </c:strRef>
          </c:tx>
          <c:invertIfNegative val="0"/>
          <c:cat>
            <c:strRef>
              <c:f>'N=500000'!$A$35:$A$61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'N=500000'!$C$35:$C$61</c:f>
              <c:numCache>
                <c:formatCode>General</c:formatCode>
                <c:ptCount val="27"/>
                <c:pt idx="7">
                  <c:v>44.333333333333336</c:v>
                </c:pt>
                <c:pt idx="8">
                  <c:v>53.666666666666664</c:v>
                </c:pt>
                <c:pt idx="11">
                  <c:v>197.33333333333334</c:v>
                </c:pt>
                <c:pt idx="12">
                  <c:v>419</c:v>
                </c:pt>
                <c:pt idx="13">
                  <c:v>255.33333333333334</c:v>
                </c:pt>
                <c:pt idx="15">
                  <c:v>274.33333333333331</c:v>
                </c:pt>
              </c:numCache>
            </c:numRef>
          </c:val>
        </c:ser>
        <c:ser>
          <c:idx val="2"/>
          <c:order val="2"/>
          <c:tx>
            <c:strRef>
              <c:f>'N=500000'!$D$34</c:f>
              <c:strCache>
                <c:ptCount val="1"/>
                <c:pt idx="0">
                  <c:v>FC++</c:v>
                </c:pt>
              </c:strCache>
            </c:strRef>
          </c:tx>
          <c:invertIfNegative val="0"/>
          <c:cat>
            <c:strRef>
              <c:f>'N=500000'!$A$35:$A$61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'N=500000'!$D$35:$D$61</c:f>
              <c:numCache>
                <c:formatCode>General</c:formatCode>
                <c:ptCount val="27"/>
              </c:numCache>
            </c:numRef>
          </c:val>
        </c:ser>
        <c:ser>
          <c:idx val="3"/>
          <c:order val="3"/>
          <c:tx>
            <c:strRef>
              <c:f>'N=500000'!$E$34</c:f>
              <c:strCache>
                <c:ptCount val="1"/>
                <c:pt idx="0">
                  <c:v>HASKEL</c:v>
                </c:pt>
              </c:strCache>
            </c:strRef>
          </c:tx>
          <c:invertIfNegative val="0"/>
          <c:cat>
            <c:strRef>
              <c:f>'N=500000'!$A$35:$A$61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'N=500000'!$E$35:$E$61</c:f>
              <c:numCache>
                <c:formatCode>General</c:formatCode>
                <c:ptCount val="27"/>
              </c:numCache>
            </c:numRef>
          </c:val>
        </c:ser>
        <c:ser>
          <c:idx val="4"/>
          <c:order val="4"/>
          <c:tx>
            <c:strRef>
              <c:f>'N=500000'!$F$34</c:f>
              <c:strCache>
                <c:ptCount val="1"/>
                <c:pt idx="0">
                  <c:v>PYTHON</c:v>
                </c:pt>
              </c:strCache>
            </c:strRef>
          </c:tx>
          <c:invertIfNegative val="0"/>
          <c:cat>
            <c:strRef>
              <c:f>'N=500000'!$A$35:$A$61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'N=500000'!$F$35:$F$61</c:f>
              <c:numCache>
                <c:formatCode>0.0</c:formatCode>
                <c:ptCount val="27"/>
                <c:pt idx="0">
                  <c:v>5.4113333333332827</c:v>
                </c:pt>
                <c:pt idx="1">
                  <c:v>12.250666666666733</c:v>
                </c:pt>
                <c:pt idx="3">
                  <c:v>5.2383333333333768</c:v>
                </c:pt>
                <c:pt idx="4">
                  <c:v>4.4883333333335003</c:v>
                </c:pt>
                <c:pt idx="5">
                  <c:v>3.3333333337992333E-4</c:v>
                </c:pt>
                <c:pt idx="6">
                  <c:v>4.7539999999998459</c:v>
                </c:pt>
                <c:pt idx="7">
                  <c:v>137.97366666666599</c:v>
                </c:pt>
                <c:pt idx="8">
                  <c:v>9.9999999999174339E-4</c:v>
                </c:pt>
                <c:pt idx="11">
                  <c:v>9.9999999999174339E-4</c:v>
                </c:pt>
                <c:pt idx="13">
                  <c:v>6.6666666675984667E-4</c:v>
                </c:pt>
                <c:pt idx="14">
                  <c:v>0</c:v>
                </c:pt>
                <c:pt idx="15">
                  <c:v>1020.7836666666634</c:v>
                </c:pt>
                <c:pt idx="16">
                  <c:v>1585.28733333333</c:v>
                </c:pt>
                <c:pt idx="17">
                  <c:v>371.20866666666598</c:v>
                </c:pt>
                <c:pt idx="18">
                  <c:v>3.3333333337992333E-4</c:v>
                </c:pt>
                <c:pt idx="19">
                  <c:v>9.9999999984371336E-4</c:v>
                </c:pt>
                <c:pt idx="20">
                  <c:v>8.43333333335749E-2</c:v>
                </c:pt>
                <c:pt idx="21">
                  <c:v>6.6666666705590672E-4</c:v>
                </c:pt>
                <c:pt idx="22">
                  <c:v>5.409000000000213</c:v>
                </c:pt>
                <c:pt idx="23">
                  <c:v>3.3333333308386632E-4</c:v>
                </c:pt>
                <c:pt idx="24">
                  <c:v>1.3333333332236396E-3</c:v>
                </c:pt>
                <c:pt idx="25">
                  <c:v>1.3333333338157569E-3</c:v>
                </c:pt>
                <c:pt idx="26">
                  <c:v>5.0179999999997404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496512"/>
        <c:axId val="365492984"/>
      </c:barChart>
      <c:catAx>
        <c:axId val="3654965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65492984"/>
        <c:crossesAt val="0"/>
        <c:auto val="1"/>
        <c:lblAlgn val="ctr"/>
        <c:lblOffset val="100"/>
        <c:noMultiLvlLbl val="0"/>
      </c:catAx>
      <c:valAx>
        <c:axId val="365492984"/>
        <c:scaling>
          <c:logBase val="10"/>
          <c:orientation val="minMax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crossAx val="3654965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Strings</a:t>
            </a:r>
            <a:r>
              <a:rPr lang="en-US" baseline="0"/>
              <a:t> 500,000 units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'N=500000'!$B$65</c:f>
              <c:strCache>
                <c:ptCount val="1"/>
                <c:pt idx="0">
                  <c:v>HUSKY</c:v>
                </c:pt>
              </c:strCache>
            </c:strRef>
          </c:tx>
          <c:invertIfNegative val="0"/>
          <c:cat>
            <c:strRef>
              <c:f>'N=500000'!$A$66:$A$96</c:f>
              <c:strCache>
                <c:ptCount val="31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unlines:</c:v>
                </c:pt>
                <c:pt idx="20">
                  <c:v>lines:</c:v>
                </c:pt>
                <c:pt idx="21">
                  <c:v>words:</c:v>
                </c:pt>
                <c:pt idx="22">
                  <c:v>unwords:</c:v>
                </c:pt>
                <c:pt idx="23">
                  <c:v>filter:</c:v>
                </c:pt>
                <c:pt idx="24">
                  <c:v>take:</c:v>
                </c:pt>
                <c:pt idx="25">
                  <c:v>takeWhile:</c:v>
                </c:pt>
                <c:pt idx="26">
                  <c:v>drop:</c:v>
                </c:pt>
                <c:pt idx="27">
                  <c:v>dropWhile:</c:v>
                </c:pt>
                <c:pt idx="28">
                  <c:v>span_container:</c:v>
                </c:pt>
                <c:pt idx="29">
                  <c:v>break_container:</c:v>
                </c:pt>
                <c:pt idx="30">
                  <c:v>splitAt:</c:v>
                </c:pt>
              </c:strCache>
            </c:strRef>
          </c:cat>
          <c:val>
            <c:numRef>
              <c:f>'N=500000'!$B$66:$B$96</c:f>
              <c:numCache>
                <c:formatCode>0.0</c:formatCode>
                <c:ptCount val="31"/>
                <c:pt idx="0">
                  <c:v>102.33333333333333</c:v>
                </c:pt>
                <c:pt idx="1">
                  <c:v>230.66666666666666</c:v>
                </c:pt>
                <c:pt idx="2">
                  <c:v>439</c:v>
                </c:pt>
                <c:pt idx="3">
                  <c:v>89.333333333333329</c:v>
                </c:pt>
                <c:pt idx="4">
                  <c:v>74.666666666666671</c:v>
                </c:pt>
                <c:pt idx="5">
                  <c:v>35</c:v>
                </c:pt>
                <c:pt idx="6">
                  <c:v>104.33333333333333</c:v>
                </c:pt>
                <c:pt idx="7">
                  <c:v>37.666666666666664</c:v>
                </c:pt>
                <c:pt idx="8">
                  <c:v>44.333333333333336</c:v>
                </c:pt>
                <c:pt idx="9">
                  <c:v>97.666666666666671</c:v>
                </c:pt>
                <c:pt idx="10">
                  <c:v>90.666666666666671</c:v>
                </c:pt>
                <c:pt idx="11">
                  <c:v>230</c:v>
                </c:pt>
                <c:pt idx="12">
                  <c:v>822.66666666666663</c:v>
                </c:pt>
                <c:pt idx="13">
                  <c:v>184</c:v>
                </c:pt>
                <c:pt idx="14">
                  <c:v>348.66666666666669</c:v>
                </c:pt>
                <c:pt idx="15">
                  <c:v>222</c:v>
                </c:pt>
                <c:pt idx="16">
                  <c:v>469</c:v>
                </c:pt>
                <c:pt idx="17">
                  <c:v>434.33333333333331</c:v>
                </c:pt>
                <c:pt idx="18">
                  <c:v>763.66666666666663</c:v>
                </c:pt>
                <c:pt idx="19">
                  <c:v>119.66666666666667</c:v>
                </c:pt>
                <c:pt idx="20">
                  <c:v>528.66666666666663</c:v>
                </c:pt>
                <c:pt idx="21">
                  <c:v>9.6666666666666661</c:v>
                </c:pt>
                <c:pt idx="22">
                  <c:v>131.33333333333334</c:v>
                </c:pt>
                <c:pt idx="23">
                  <c:v>126.33333333333333</c:v>
                </c:pt>
                <c:pt idx="24">
                  <c:v>1.6666666666666667</c:v>
                </c:pt>
                <c:pt idx="25">
                  <c:v>116.66666666666667</c:v>
                </c:pt>
                <c:pt idx="26">
                  <c:v>93</c:v>
                </c:pt>
                <c:pt idx="27">
                  <c:v>124.33333333333333</c:v>
                </c:pt>
                <c:pt idx="28">
                  <c:v>123.66666666666667</c:v>
                </c:pt>
                <c:pt idx="29">
                  <c:v>123.66666666666667</c:v>
                </c:pt>
                <c:pt idx="30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'N=500000'!$C$65</c:f>
              <c:strCache>
                <c:ptCount val="1"/>
                <c:pt idx="0">
                  <c:v>FTL</c:v>
                </c:pt>
              </c:strCache>
            </c:strRef>
          </c:tx>
          <c:invertIfNegative val="0"/>
          <c:cat>
            <c:strRef>
              <c:f>'N=500000'!$A$66:$A$96</c:f>
              <c:strCache>
                <c:ptCount val="31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unlines:</c:v>
                </c:pt>
                <c:pt idx="20">
                  <c:v>lines:</c:v>
                </c:pt>
                <c:pt idx="21">
                  <c:v>words:</c:v>
                </c:pt>
                <c:pt idx="22">
                  <c:v>unwords:</c:v>
                </c:pt>
                <c:pt idx="23">
                  <c:v>filter:</c:v>
                </c:pt>
                <c:pt idx="24">
                  <c:v>take:</c:v>
                </c:pt>
                <c:pt idx="25">
                  <c:v>takeWhile:</c:v>
                </c:pt>
                <c:pt idx="26">
                  <c:v>drop:</c:v>
                </c:pt>
                <c:pt idx="27">
                  <c:v>dropWhile:</c:v>
                </c:pt>
                <c:pt idx="28">
                  <c:v>span_container:</c:v>
                </c:pt>
                <c:pt idx="29">
                  <c:v>break_container:</c:v>
                </c:pt>
                <c:pt idx="30">
                  <c:v>splitAt:</c:v>
                </c:pt>
              </c:strCache>
            </c:strRef>
          </c:cat>
          <c:val>
            <c:numRef>
              <c:f>'N=500000'!$C$66:$C$96</c:f>
              <c:numCache>
                <c:formatCode>General</c:formatCode>
                <c:ptCount val="31"/>
                <c:pt idx="7">
                  <c:v>42.333333333333336</c:v>
                </c:pt>
                <c:pt idx="8">
                  <c:v>47</c:v>
                </c:pt>
                <c:pt idx="11">
                  <c:v>198.66666666666666</c:v>
                </c:pt>
                <c:pt idx="12">
                  <c:v>483</c:v>
                </c:pt>
                <c:pt idx="13">
                  <c:v>225</c:v>
                </c:pt>
                <c:pt idx="15">
                  <c:v>161.66666666666666</c:v>
                </c:pt>
              </c:numCache>
            </c:numRef>
          </c:val>
        </c:ser>
        <c:ser>
          <c:idx val="2"/>
          <c:order val="2"/>
          <c:tx>
            <c:strRef>
              <c:f>'N=500000'!$D$65</c:f>
              <c:strCache>
                <c:ptCount val="1"/>
                <c:pt idx="0">
                  <c:v>FC++</c:v>
                </c:pt>
              </c:strCache>
            </c:strRef>
          </c:tx>
          <c:invertIfNegative val="0"/>
          <c:cat>
            <c:strRef>
              <c:f>'N=500000'!$A$66:$A$96</c:f>
              <c:strCache>
                <c:ptCount val="31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unlines:</c:v>
                </c:pt>
                <c:pt idx="20">
                  <c:v>lines:</c:v>
                </c:pt>
                <c:pt idx="21">
                  <c:v>words:</c:v>
                </c:pt>
                <c:pt idx="22">
                  <c:v>unwords:</c:v>
                </c:pt>
                <c:pt idx="23">
                  <c:v>filter:</c:v>
                </c:pt>
                <c:pt idx="24">
                  <c:v>take:</c:v>
                </c:pt>
                <c:pt idx="25">
                  <c:v>takeWhile:</c:v>
                </c:pt>
                <c:pt idx="26">
                  <c:v>drop:</c:v>
                </c:pt>
                <c:pt idx="27">
                  <c:v>dropWhile:</c:v>
                </c:pt>
                <c:pt idx="28">
                  <c:v>span_container:</c:v>
                </c:pt>
                <c:pt idx="29">
                  <c:v>break_container:</c:v>
                </c:pt>
                <c:pt idx="30">
                  <c:v>splitAt:</c:v>
                </c:pt>
              </c:strCache>
            </c:strRef>
          </c:cat>
          <c:val>
            <c:numRef>
              <c:f>'N=500000'!$D$66:$D$96</c:f>
              <c:numCache>
                <c:formatCode>General</c:formatCode>
                <c:ptCount val="31"/>
              </c:numCache>
            </c:numRef>
          </c:val>
        </c:ser>
        <c:ser>
          <c:idx val="3"/>
          <c:order val="3"/>
          <c:tx>
            <c:strRef>
              <c:f>'N=500000'!$E$65</c:f>
              <c:strCache>
                <c:ptCount val="1"/>
                <c:pt idx="0">
                  <c:v>HASKEL</c:v>
                </c:pt>
              </c:strCache>
            </c:strRef>
          </c:tx>
          <c:invertIfNegative val="0"/>
          <c:cat>
            <c:strRef>
              <c:f>'N=500000'!$A$66:$A$96</c:f>
              <c:strCache>
                <c:ptCount val="31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unlines:</c:v>
                </c:pt>
                <c:pt idx="20">
                  <c:v>lines:</c:v>
                </c:pt>
                <c:pt idx="21">
                  <c:v>words:</c:v>
                </c:pt>
                <c:pt idx="22">
                  <c:v>unwords:</c:v>
                </c:pt>
                <c:pt idx="23">
                  <c:v>filter:</c:v>
                </c:pt>
                <c:pt idx="24">
                  <c:v>take:</c:v>
                </c:pt>
                <c:pt idx="25">
                  <c:v>takeWhile:</c:v>
                </c:pt>
                <c:pt idx="26">
                  <c:v>drop:</c:v>
                </c:pt>
                <c:pt idx="27">
                  <c:v>dropWhile:</c:v>
                </c:pt>
                <c:pt idx="28">
                  <c:v>span_container:</c:v>
                </c:pt>
                <c:pt idx="29">
                  <c:v>break_container:</c:v>
                </c:pt>
                <c:pt idx="30">
                  <c:v>splitAt:</c:v>
                </c:pt>
              </c:strCache>
            </c:strRef>
          </c:cat>
          <c:val>
            <c:numRef>
              <c:f>'N=500000'!$E$66:$E$96</c:f>
              <c:numCache>
                <c:formatCode>_-* #,##0.000_-;\-* #,##0.000_-;_-* "-"??_-;_-@_-</c:formatCode>
                <c:ptCount val="31"/>
                <c:pt idx="0">
                  <c:v>1E-3</c:v>
                </c:pt>
                <c:pt idx="1">
                  <c:v>1.3333333333333333E-3</c:v>
                </c:pt>
                <c:pt idx="2">
                  <c:v>4.6666666666666662E-3</c:v>
                </c:pt>
                <c:pt idx="3">
                  <c:v>1.6666666666666668E-3</c:v>
                </c:pt>
                <c:pt idx="4">
                  <c:v>1.3333333333333333E-3</c:v>
                </c:pt>
                <c:pt idx="5">
                  <c:v>25617.263333333332</c:v>
                </c:pt>
                <c:pt idx="6">
                  <c:v>58803.333333333336</c:v>
                </c:pt>
                <c:pt idx="7">
                  <c:v>366012.33333333331</c:v>
                </c:pt>
                <c:pt idx="8">
                  <c:v>302860.66666666669</c:v>
                </c:pt>
                <c:pt idx="9">
                  <c:v>1E-3</c:v>
                </c:pt>
                <c:pt idx="10">
                  <c:v>2.3333333333333335E-3</c:v>
                </c:pt>
                <c:pt idx="11">
                  <c:v>4.0000000000000001E-3</c:v>
                </c:pt>
                <c:pt idx="12">
                  <c:v>2E-3</c:v>
                </c:pt>
                <c:pt idx="13">
                  <c:v>2.3333333333333335E-3</c:v>
                </c:pt>
                <c:pt idx="14">
                  <c:v>2E-3</c:v>
                </c:pt>
                <c:pt idx="15">
                  <c:v>1.6666666666666668E-3</c:v>
                </c:pt>
                <c:pt idx="16">
                  <c:v>9.3333333333333341E-3</c:v>
                </c:pt>
                <c:pt idx="17">
                  <c:v>1.6666666666666668E-3</c:v>
                </c:pt>
                <c:pt idx="18">
                  <c:v>1.3333333333333333E-3</c:v>
                </c:pt>
                <c:pt idx="19">
                  <c:v>1.3333333333333333E-3</c:v>
                </c:pt>
                <c:pt idx="20">
                  <c:v>5.3333333333333332E-3</c:v>
                </c:pt>
                <c:pt idx="21">
                  <c:v>1838.8500000000001</c:v>
                </c:pt>
                <c:pt idx="22">
                  <c:v>1.6666666666666668E-3</c:v>
                </c:pt>
                <c:pt idx="23">
                  <c:v>4.6666666666666671E-3</c:v>
                </c:pt>
                <c:pt idx="24">
                  <c:v>1.6666666666666668E-3</c:v>
                </c:pt>
                <c:pt idx="25">
                  <c:v>1.3333333333333333E-3</c:v>
                </c:pt>
                <c:pt idx="26">
                  <c:v>0.61066666666666669</c:v>
                </c:pt>
                <c:pt idx="27">
                  <c:v>1E-3</c:v>
                </c:pt>
                <c:pt idx="28">
                  <c:v>2.3333333333333335E-3</c:v>
                </c:pt>
                <c:pt idx="29">
                  <c:v>3.3333333333333335E-3</c:v>
                </c:pt>
                <c:pt idx="30">
                  <c:v>39222.333333333336</c:v>
                </c:pt>
              </c:numCache>
            </c:numRef>
          </c:val>
        </c:ser>
        <c:ser>
          <c:idx val="4"/>
          <c:order val="4"/>
          <c:tx>
            <c:strRef>
              <c:f>'N=500000'!$F$65</c:f>
              <c:strCache>
                <c:ptCount val="1"/>
                <c:pt idx="0">
                  <c:v>PYTHON</c:v>
                </c:pt>
              </c:strCache>
            </c:strRef>
          </c:tx>
          <c:invertIfNegative val="0"/>
          <c:cat>
            <c:strRef>
              <c:f>'N=500000'!$A$66:$A$96</c:f>
              <c:strCache>
                <c:ptCount val="31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unlines:</c:v>
                </c:pt>
                <c:pt idx="20">
                  <c:v>lines:</c:v>
                </c:pt>
                <c:pt idx="21">
                  <c:v>words:</c:v>
                </c:pt>
                <c:pt idx="22">
                  <c:v>unwords:</c:v>
                </c:pt>
                <c:pt idx="23">
                  <c:v>filter:</c:v>
                </c:pt>
                <c:pt idx="24">
                  <c:v>take:</c:v>
                </c:pt>
                <c:pt idx="25">
                  <c:v>takeWhile:</c:v>
                </c:pt>
                <c:pt idx="26">
                  <c:v>drop:</c:v>
                </c:pt>
                <c:pt idx="27">
                  <c:v>dropWhile:</c:v>
                </c:pt>
                <c:pt idx="28">
                  <c:v>span_container:</c:v>
                </c:pt>
                <c:pt idx="29">
                  <c:v>break_container:</c:v>
                </c:pt>
                <c:pt idx="30">
                  <c:v>splitAt:</c:v>
                </c:pt>
              </c:strCache>
            </c:strRef>
          </c:cat>
          <c:val>
            <c:numRef>
              <c:f>'N=500000'!$F$66:$F$96</c:f>
              <c:numCache>
                <c:formatCode>0.0</c:formatCode>
                <c:ptCount val="31"/>
                <c:pt idx="0">
                  <c:v>6.5789999999998869</c:v>
                </c:pt>
                <c:pt idx="1">
                  <c:v>15.709000000000168</c:v>
                </c:pt>
                <c:pt idx="3">
                  <c:v>6.2330000000000778</c:v>
                </c:pt>
                <c:pt idx="4">
                  <c:v>5.3953333333332631</c:v>
                </c:pt>
                <c:pt idx="5">
                  <c:v>9.9999999999174339E-4</c:v>
                </c:pt>
                <c:pt idx="6">
                  <c:v>5.73600000000003</c:v>
                </c:pt>
                <c:pt idx="7">
                  <c:v>80.488333333333372</c:v>
                </c:pt>
                <c:pt idx="11">
                  <c:v>6.6666666646379203E-4</c:v>
                </c:pt>
                <c:pt idx="13">
                  <c:v>1.3333333330756119E-3</c:v>
                </c:pt>
                <c:pt idx="14">
                  <c:v>6.6666666646379203E-4</c:v>
                </c:pt>
                <c:pt idx="15">
                  <c:v>201.25299999999967</c:v>
                </c:pt>
                <c:pt idx="16">
                  <c:v>365.255333333333</c:v>
                </c:pt>
                <c:pt idx="17">
                  <c:v>223.286333333333</c:v>
                </c:pt>
                <c:pt idx="18">
                  <c:v>3.3333333337992333E-4</c:v>
                </c:pt>
                <c:pt idx="19">
                  <c:v>18.484666666666666</c:v>
                </c:pt>
                <c:pt idx="20">
                  <c:v>64.176333333333432</c:v>
                </c:pt>
                <c:pt idx="21">
                  <c:v>0.66333333333368205</c:v>
                </c:pt>
                <c:pt idx="22">
                  <c:v>13.4140000000003</c:v>
                </c:pt>
                <c:pt idx="23">
                  <c:v>0</c:v>
                </c:pt>
                <c:pt idx="24">
                  <c:v>8.0666666667283934E-2</c:v>
                </c:pt>
                <c:pt idx="25">
                  <c:v>3.3333333337992333E-4</c:v>
                </c:pt>
                <c:pt idx="26">
                  <c:v>5.3429999999998694</c:v>
                </c:pt>
                <c:pt idx="27">
                  <c:v>1.0000000004358335E-3</c:v>
                </c:pt>
                <c:pt idx="28">
                  <c:v>6.6666666646378965E-4</c:v>
                </c:pt>
                <c:pt idx="29" formatCode="0.00">
                  <c:v>1.6666666663075031E-3</c:v>
                </c:pt>
                <c:pt idx="30">
                  <c:v>6.0106666666666024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6204408"/>
        <c:axId val="370536640"/>
      </c:barChart>
      <c:catAx>
        <c:axId val="446204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70536640"/>
        <c:crossesAt val="0"/>
        <c:auto val="1"/>
        <c:lblAlgn val="ctr"/>
        <c:lblOffset val="100"/>
        <c:noMultiLvlLbl val="0"/>
      </c:catAx>
      <c:valAx>
        <c:axId val="370536640"/>
        <c:scaling>
          <c:logBase val="10"/>
          <c:orientation val="minMax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crossAx val="4462044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Husky</a:t>
            </a:r>
            <a:r>
              <a:rPr lang="en-US" baseline="0"/>
              <a:t> vs FC++ integers  100,000 units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'FC++ 100000'!$B$3</c:f>
              <c:strCache>
                <c:ptCount val="1"/>
                <c:pt idx="0">
                  <c:v>HUSKY</c:v>
                </c:pt>
              </c:strCache>
            </c:strRef>
          </c:tx>
          <c:invertIfNegative val="0"/>
          <c:cat>
            <c:strRef>
              <c:f>'FC++ 100000'!$A$4:$A$30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'FC++ 100000'!$B$4:$B$30</c:f>
              <c:numCache>
                <c:formatCode>0.0</c:formatCode>
                <c:ptCount val="27"/>
                <c:pt idx="0">
                  <c:v>2.1000000000000001E-2</c:v>
                </c:pt>
                <c:pt idx="1">
                  <c:v>3</c:v>
                </c:pt>
                <c:pt idx="2">
                  <c:v>7</c:v>
                </c:pt>
                <c:pt idx="3">
                  <c:v>2.1000000000000001E-2</c:v>
                </c:pt>
                <c:pt idx="4">
                  <c:v>2.1000000000000001E-2</c:v>
                </c:pt>
                <c:pt idx="5">
                  <c:v>1</c:v>
                </c:pt>
                <c:pt idx="6">
                  <c:v>7</c:v>
                </c:pt>
                <c:pt idx="7">
                  <c:v>1</c:v>
                </c:pt>
                <c:pt idx="8">
                  <c:v>4</c:v>
                </c:pt>
                <c:pt idx="9">
                  <c:v>3</c:v>
                </c:pt>
                <c:pt idx="10">
                  <c:v>13</c:v>
                </c:pt>
                <c:pt idx="11">
                  <c:v>3</c:v>
                </c:pt>
                <c:pt idx="12">
                  <c:v>92</c:v>
                </c:pt>
                <c:pt idx="13">
                  <c:v>6</c:v>
                </c:pt>
                <c:pt idx="14">
                  <c:v>17</c:v>
                </c:pt>
                <c:pt idx="15">
                  <c:v>3</c:v>
                </c:pt>
                <c:pt idx="16">
                  <c:v>3</c:v>
                </c:pt>
                <c:pt idx="17">
                  <c:v>5</c:v>
                </c:pt>
                <c:pt idx="18">
                  <c:v>10</c:v>
                </c:pt>
                <c:pt idx="19">
                  <c:v>3</c:v>
                </c:pt>
                <c:pt idx="20">
                  <c:v>1</c:v>
                </c:pt>
                <c:pt idx="21">
                  <c:v>4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4</c:v>
                </c:pt>
              </c:numCache>
            </c:numRef>
          </c:val>
        </c:ser>
        <c:ser>
          <c:idx val="1"/>
          <c:order val="1"/>
          <c:tx>
            <c:strRef>
              <c:f>'FC++ 100000'!$C$3</c:f>
              <c:strCache>
                <c:ptCount val="1"/>
                <c:pt idx="0">
                  <c:v>FC++ Exec Time</c:v>
                </c:pt>
              </c:strCache>
            </c:strRef>
          </c:tx>
          <c:invertIfNegative val="0"/>
          <c:cat>
            <c:strRef>
              <c:f>'FC++ 100000'!$A$4:$A$30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'FC++ 100000'!$C$4:$C$30</c:f>
              <c:numCache>
                <c:formatCode>General</c:formatCode>
                <c:ptCount val="27"/>
                <c:pt idx="0">
                  <c:v>297497</c:v>
                </c:pt>
                <c:pt idx="1">
                  <c:v>582293</c:v>
                </c:pt>
                <c:pt idx="2">
                  <c:v>888153</c:v>
                </c:pt>
                <c:pt idx="3">
                  <c:v>293652</c:v>
                </c:pt>
                <c:pt idx="4">
                  <c:v>290040</c:v>
                </c:pt>
                <c:pt idx="5">
                  <c:v>581194</c:v>
                </c:pt>
                <c:pt idx="6">
                  <c:v>287335</c:v>
                </c:pt>
                <c:pt idx="7">
                  <c:v>445169</c:v>
                </c:pt>
                <c:pt idx="8">
                  <c:v>1000000</c:v>
                </c:pt>
                <c:pt idx="11">
                  <c:v>50657</c:v>
                </c:pt>
                <c:pt idx="13">
                  <c:v>578743</c:v>
                </c:pt>
                <c:pt idx="19">
                  <c:v>575353</c:v>
                </c:pt>
                <c:pt idx="20">
                  <c:v>572250</c:v>
                </c:pt>
                <c:pt idx="22">
                  <c:v>595489</c:v>
                </c:pt>
                <c:pt idx="26">
                  <c:v>1000000</c:v>
                </c:pt>
              </c:numCache>
            </c:numRef>
          </c:val>
        </c:ser>
        <c:ser>
          <c:idx val="2"/>
          <c:order val="2"/>
          <c:tx>
            <c:strRef>
              <c:f>'FC++ 100000'!$D$3</c:f>
              <c:strCache>
                <c:ptCount val="1"/>
                <c:pt idx="0">
                  <c:v>FC++ Func Time</c:v>
                </c:pt>
              </c:strCache>
            </c:strRef>
          </c:tx>
          <c:invertIfNegative val="0"/>
          <c:cat>
            <c:strRef>
              <c:f>'FC++ 100000'!$A$4:$A$30</c:f>
              <c:strCache>
                <c:ptCount val="27"/>
                <c:pt idx="0">
                  <c:v>cons:</c:v>
                </c:pt>
                <c:pt idx="1">
                  <c:v>concat2:</c:v>
                </c:pt>
                <c:pt idx="2">
                  <c:v>concat1:</c:v>
                </c:pt>
                <c:pt idx="3">
                  <c:v>tail:</c:v>
                </c:pt>
                <c:pt idx="4">
                  <c:v>init:</c:v>
                </c:pt>
                <c:pt idx="5">
                  <c:v>at:</c:v>
                </c:pt>
                <c:pt idx="6">
                  <c:v>reverse:</c:v>
                </c:pt>
                <c:pt idx="7">
                  <c:v>foldl:</c:v>
                </c:pt>
                <c:pt idx="8">
                  <c:v>foldr:</c:v>
                </c:pt>
                <c:pt idx="9">
                  <c:v>scanl:</c:v>
                </c:pt>
                <c:pt idx="10">
                  <c:v>scanr:</c:v>
                </c:pt>
                <c:pt idx="11">
                  <c:v>map:</c:v>
                </c:pt>
                <c:pt idx="12">
                  <c:v>concatMap:</c:v>
                </c:pt>
                <c:pt idx="13">
                  <c:v>zip:</c:v>
                </c:pt>
                <c:pt idx="14">
                  <c:v>zip3:</c:v>
                </c:pt>
                <c:pt idx="15">
                  <c:v>zipWith:</c:v>
                </c:pt>
                <c:pt idx="16">
                  <c:v>zipWith3:</c:v>
                </c:pt>
                <c:pt idx="17">
                  <c:v>unzip:</c:v>
                </c:pt>
                <c:pt idx="18">
                  <c:v>unzip3:</c:v>
                </c:pt>
                <c:pt idx="19">
                  <c:v>filter:</c:v>
                </c:pt>
                <c:pt idx="20">
                  <c:v>take:</c:v>
                </c:pt>
                <c:pt idx="21">
                  <c:v>takeWhile:</c:v>
                </c:pt>
                <c:pt idx="22">
                  <c:v>drop:</c:v>
                </c:pt>
                <c:pt idx="23">
                  <c:v>dropWhile:</c:v>
                </c:pt>
                <c:pt idx="24">
                  <c:v>span_container:</c:v>
                </c:pt>
                <c:pt idx="25">
                  <c:v>break_container:</c:v>
                </c:pt>
                <c:pt idx="26">
                  <c:v>splitAt:</c:v>
                </c:pt>
              </c:strCache>
            </c:strRef>
          </c:cat>
          <c:val>
            <c:numRef>
              <c:f>'FC++ 100000'!$D$4:$D$30</c:f>
              <c:numCache>
                <c:formatCode>General</c:formatCode>
                <c:ptCount val="27"/>
                <c:pt idx="0">
                  <c:v>3</c:v>
                </c:pt>
                <c:pt idx="1">
                  <c:v>10</c:v>
                </c:pt>
                <c:pt idx="2">
                  <c:v>9</c:v>
                </c:pt>
                <c:pt idx="3">
                  <c:v>2</c:v>
                </c:pt>
                <c:pt idx="4">
                  <c:v>8</c:v>
                </c:pt>
                <c:pt idx="5">
                  <c:v>292030</c:v>
                </c:pt>
                <c:pt idx="6">
                  <c:v>15</c:v>
                </c:pt>
                <c:pt idx="7">
                  <c:v>154705</c:v>
                </c:pt>
                <c:pt idx="11">
                  <c:v>1</c:v>
                </c:pt>
                <c:pt idx="13">
                  <c:v>7</c:v>
                </c:pt>
                <c:pt idx="19">
                  <c:v>7</c:v>
                </c:pt>
                <c:pt idx="20">
                  <c:v>7</c:v>
                </c:pt>
                <c:pt idx="22">
                  <c:v>28018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076864"/>
        <c:axId val="370535072"/>
      </c:barChart>
      <c:catAx>
        <c:axId val="438076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70535072"/>
        <c:crossesAt val="0"/>
        <c:auto val="1"/>
        <c:lblAlgn val="ctr"/>
        <c:lblOffset val="100"/>
        <c:noMultiLvlLbl val="0"/>
      </c:catAx>
      <c:valAx>
        <c:axId val="370535072"/>
        <c:scaling>
          <c:logBase val="10"/>
          <c:orientation val="minMax"/>
          <c:min val="0.01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crossAx val="4380768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29T04:18:33.449" idx="5">
    <p:pos x="10" y="10"/>
    <p:text>https://wiki.haskell.org/Introduction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29T04:34:43.716" idx="10">
    <p:pos x="10" y="10"/>
    <p:text>Not "true" in-place quicksort, but useful to express ideas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8661-C235-4534-AEDA-34DF9893221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B299-14A5-4081-A58D-EC24609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clarative_programming" TargetMode="External"/><Relationship Id="rId3" Type="http://schemas.openxmlformats.org/officeDocument/2006/relationships/hyperlink" Target="http://en.wikipedia.org/wiki/Programming_paradigm" TargetMode="External"/><Relationship Id="rId7" Type="http://schemas.openxmlformats.org/officeDocument/2006/relationships/hyperlink" Target="http://en.wikipedia.org/wiki/Immutable_objec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rogram_state" TargetMode="External"/><Relationship Id="rId11" Type="http://schemas.openxmlformats.org/officeDocument/2006/relationships/hyperlink" Target="http://en.wikipedia.org/wiki/Subroutine" TargetMode="External"/><Relationship Id="rId5" Type="http://schemas.openxmlformats.org/officeDocument/2006/relationships/hyperlink" Target="http://en.wikipedia.org/wiki/Function_(mathematics)" TargetMode="External"/><Relationship Id="rId10" Type="http://schemas.openxmlformats.org/officeDocument/2006/relationships/hyperlink" Target="http://en.wikipedia.org/wiki/Imperative_programming" TargetMode="External"/><Relationship Id="rId4" Type="http://schemas.openxmlformats.org/officeDocument/2006/relationships/hyperlink" Target="http://en.wikipedia.org/wiki/Computation" TargetMode="External"/><Relationship Id="rId9" Type="http://schemas.openxmlformats.org/officeDocument/2006/relationships/hyperlink" Target="http://en.wikipedia.org/wiki/Expression_(computer_science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that we're based on Haskell.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paradigm"/>
              </a:rPr>
              <a:t>programming paradigm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—a style of building the structure and elements of computer programs—that treats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utation"/>
              </a:rPr>
              <a:t>computation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the evaluation of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Function (mathematics)"/>
              </a:rPr>
              <a:t>mathematical functions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avoids changing-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gram state"/>
              </a:rPr>
              <a:t>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mmutable object"/>
              </a:rPr>
              <a:t>mutable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data. It is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eclarative programming"/>
              </a:rPr>
              <a:t>declarative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paradigm, which means programming is done with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xpression (computer science)"/>
              </a:rPr>
              <a:t>expressions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Imperative programming"/>
              </a:rPr>
              <a:t>imperative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 state with commands in the source language, the most simple example being assignment. Imperative programming does have functions, not in the mathematical sense, but in the sense of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ubroutine"/>
              </a:rPr>
              <a:t>subroutines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For example C++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talk about its usefulness  and what it is (introduce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C++ library we are comparing against are FC++ and FTL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FC++ - introduce 2005 at ACM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Sigplan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conference	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FTL – not as prestigious, not published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(recent)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widely used and functional is being added to language (Talk about generators)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 for  comparison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Code readability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Ease of coding.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C++11 and C++14 offer more and more higher order functions and how happy we were to discover that.</a:t>
            </a:r>
          </a:p>
          <a:p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 versions), Head, Last , Tail,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Null, Length, At, Reverse,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Foldl1,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Foldr1, And, Or, Any, All, Sum, Product,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maximum ,minimum ,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,scanl1,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scanr1, take, drop,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dopWhile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takeWhile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break, span,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zip, zip3,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zipWith3, unzip, unzip3, map, lines, words,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unwords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&lt;&lt; operator, filter, compose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FC++ – </a:t>
            </a:r>
            <a:r>
              <a:rPr lang="en-US" dirty="0" err="1" smtClean="0"/>
              <a:t>imlements</a:t>
            </a:r>
            <a:r>
              <a:rPr lang="en-US" dirty="0" smtClean="0"/>
              <a:t> wrapper class</a:t>
            </a:r>
          </a:p>
          <a:p>
            <a:r>
              <a:rPr lang="en-US" dirty="0" smtClean="0"/>
              <a:t>FTL -  extends STL containers</a:t>
            </a:r>
          </a:p>
          <a:p>
            <a:r>
              <a:rPr lang="pt-BR" dirty="0" err="1" smtClean="0"/>
              <a:t>Us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Record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3 random inputs were generated for each object tested.</a:t>
            </a:r>
          </a:p>
          <a:p>
            <a:r>
              <a:rPr lang="en-US" dirty="0" smtClean="0"/>
              <a:t>Ran tests for sizes 100k to 500k</a:t>
            </a:r>
          </a:p>
          <a:p>
            <a:r>
              <a:rPr lang="en-US" dirty="0" smtClean="0"/>
              <a:t>Bash script to run all tests</a:t>
            </a:r>
          </a:p>
          <a:p>
            <a:r>
              <a:rPr lang="en-US" dirty="0" smtClean="0"/>
              <a:t>Tested for all functions which we implemented and the language/library had. All of them, except from Haskell, didn’t have all functions. This goes to show a more comprehensive implementation.</a:t>
            </a:r>
          </a:p>
          <a:p>
            <a:endParaRPr lang="pt-BR" dirty="0" smtClean="0"/>
          </a:p>
          <a:p>
            <a:r>
              <a:rPr lang="pt-BR" dirty="0" smtClean="0"/>
              <a:t>* </a:t>
            </a:r>
            <a:r>
              <a:rPr lang="pt-BR" dirty="0" err="1" smtClean="0"/>
              <a:t>Except</a:t>
            </a:r>
            <a:r>
              <a:rPr lang="pt-BR" dirty="0" smtClean="0"/>
              <a:t> for FC++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-Haskell</a:t>
            </a:r>
          </a:p>
          <a:p>
            <a:pPr lvl="1"/>
            <a:r>
              <a:rPr lang="en-US" dirty="0" smtClean="0"/>
              <a:t>	o	Timing difficulties due to the lazy evaluation</a:t>
            </a:r>
          </a:p>
          <a:p>
            <a:pPr lvl="1"/>
            <a:r>
              <a:rPr lang="en-US" dirty="0" smtClean="0"/>
              <a:t>	o	Did not test for records</a:t>
            </a:r>
          </a:p>
          <a:p>
            <a:r>
              <a:rPr lang="en-US" dirty="0" smtClean="0"/>
              <a:t>-Python</a:t>
            </a:r>
          </a:p>
          <a:p>
            <a:r>
              <a:rPr lang="en-US" dirty="0" smtClean="0"/>
              <a:t>		Didn’t have all functions we wrote</a:t>
            </a:r>
          </a:p>
          <a:p>
            <a:r>
              <a:rPr lang="en-US" dirty="0" smtClean="0"/>
              <a:t>-FTL</a:t>
            </a:r>
          </a:p>
          <a:p>
            <a:r>
              <a:rPr lang="en-US" dirty="0" smtClean="0"/>
              <a:t>	o	It had ~10 functions only</a:t>
            </a:r>
          </a:p>
          <a:p>
            <a:r>
              <a:rPr lang="en-US" dirty="0" smtClean="0"/>
              <a:t>-Fc++</a:t>
            </a:r>
          </a:p>
          <a:p>
            <a:r>
              <a:rPr lang="en-US" dirty="0" smtClean="0"/>
              <a:t>	o	Is old; generates lots of warnings in modern compilers</a:t>
            </a:r>
          </a:p>
          <a:p>
            <a:r>
              <a:rPr lang="en-US" dirty="0" smtClean="0"/>
              <a:t>	o	Wrapper class made us spend some time converting from vectors to List&lt;&gt;. Besides, the wrapper class is not as efficient as a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r>
              <a:rPr lang="en-US" dirty="0" smtClean="0"/>
              <a:t>	o	Lack of documentation and tutorials (we had to look in the actual implementation of the library in order to learn how to use the functions.</a:t>
            </a:r>
          </a:p>
          <a:p>
            <a:r>
              <a:rPr lang="en-US" dirty="0" smtClean="0"/>
              <a:t>	o	Some functions could not be tested even though they were being called as specified in the implementation.</a:t>
            </a:r>
          </a:p>
          <a:p>
            <a:r>
              <a:rPr lang="en-US" dirty="0" smtClean="0"/>
              <a:t>	o	Didn’t have all functions we wrote</a:t>
            </a:r>
          </a:p>
          <a:p>
            <a:r>
              <a:rPr lang="en-US" dirty="0" smtClean="0"/>
              <a:t>	o	Library has error which causes destructor calls to overflow the stack</a:t>
            </a:r>
          </a:p>
          <a:p>
            <a:endParaRPr lang="pt-BR" dirty="0" smtClean="0"/>
          </a:p>
          <a:p>
            <a:r>
              <a:rPr lang="en-US" dirty="0" smtClean="0"/>
              <a:t>Realized that this (tutorials and documentation) is </a:t>
            </a:r>
            <a:r>
              <a:rPr lang="en-US" dirty="0" err="1" smtClean="0"/>
              <a:t>reaaally</a:t>
            </a:r>
            <a:r>
              <a:rPr lang="en-US" dirty="0" smtClean="0"/>
              <a:t>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Record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3 random inputs were generated for each object tested.</a:t>
            </a:r>
          </a:p>
          <a:p>
            <a:r>
              <a:rPr lang="en-US" dirty="0" smtClean="0"/>
              <a:t>Ran tests for sizes 100k to 500k</a:t>
            </a:r>
          </a:p>
          <a:p>
            <a:r>
              <a:rPr lang="en-US" dirty="0" smtClean="0"/>
              <a:t>Bash script to run all tests</a:t>
            </a:r>
          </a:p>
          <a:p>
            <a:r>
              <a:rPr lang="en-US" dirty="0" smtClean="0"/>
              <a:t>Tested for all functions which we implemented and the language/library had. All of them, except from Haskell, didn’t have all functions. This goes to show a more comprehensive implementation.</a:t>
            </a:r>
          </a:p>
          <a:p>
            <a:endParaRPr lang="pt-BR" dirty="0" smtClean="0"/>
          </a:p>
          <a:p>
            <a:r>
              <a:rPr lang="pt-BR" dirty="0" smtClean="0"/>
              <a:t>* </a:t>
            </a:r>
            <a:r>
              <a:rPr lang="pt-BR" dirty="0" err="1" smtClean="0"/>
              <a:t>Except</a:t>
            </a:r>
            <a:r>
              <a:rPr lang="pt-BR" dirty="0" smtClean="0"/>
              <a:t> for FC++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problems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lazy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evaluation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for a 1.2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 </a:t>
            </a:r>
            <a:r>
              <a:rPr lang="pt-BR" baseline="0" dirty="0" err="1" smtClean="0"/>
              <a:t>Couldn’t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work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standard safe </a:t>
            </a:r>
            <a:r>
              <a:rPr lang="pt-BR" baseline="0" dirty="0" err="1" smtClean="0"/>
              <a:t>list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fc</a:t>
            </a:r>
            <a:r>
              <a:rPr lang="pt-BR" baseline="0" dirty="0" smtClean="0"/>
              <a:t>++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Had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manually</a:t>
            </a:r>
            <a:r>
              <a:rPr lang="pt-BR" baseline="0" dirty="0" smtClean="0"/>
              <a:t> set a </a:t>
            </a:r>
            <a:r>
              <a:rPr lang="pt-BR" baseline="0" dirty="0" err="1" smtClean="0"/>
              <a:t>flag</a:t>
            </a:r>
            <a:r>
              <a:rPr lang="pt-BR" baseline="0" dirty="0" smtClean="0"/>
              <a:t>  (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looking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list.h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documentation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whatsover</a:t>
            </a:r>
            <a:r>
              <a:rPr lang="pt-BR" baseline="0" dirty="0" smtClean="0"/>
              <a:t>)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lists</a:t>
            </a:r>
            <a:r>
              <a:rPr lang="pt-BR" baseline="0" dirty="0" smtClean="0"/>
              <a:t> safe,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avoid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cascading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recursion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destructor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calls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functions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causing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overflow. The </a:t>
            </a:r>
            <a:r>
              <a:rPr lang="pt-BR" baseline="0" dirty="0" err="1" smtClean="0"/>
              <a:t>comment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slide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header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Couldn’t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work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languages</a:t>
            </a:r>
            <a:r>
              <a:rPr lang="pt-BR" baseline="0" dirty="0" smtClean="0"/>
              <a:t>/</a:t>
            </a:r>
            <a:r>
              <a:rPr lang="pt-BR" baseline="0" dirty="0" err="1" smtClean="0"/>
              <a:t>libraries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Got</a:t>
            </a:r>
            <a:r>
              <a:rPr lang="pt-BR" baseline="0" dirty="0" smtClean="0"/>
              <a:t> a Killed:9 </a:t>
            </a:r>
            <a:r>
              <a:rPr lang="pt-BR" baseline="0" dirty="0" err="1" smtClean="0"/>
              <a:t>error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everytime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AAF7-B544-4EA4-A03C-3CDDF8176ACB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issapassos/Husk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Husky</a:t>
            </a:r>
            <a:r>
              <a:rPr lang="pt-BR" dirty="0" smtClean="0"/>
              <a:t>: A </a:t>
            </a:r>
            <a:r>
              <a:rPr lang="pt-BR" dirty="0" err="1" smtClean="0"/>
              <a:t>Functional</a:t>
            </a:r>
            <a:r>
              <a:rPr lang="pt-BR" dirty="0" smtClean="0"/>
              <a:t> Library for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Ayo</a:t>
            </a:r>
            <a:r>
              <a:rPr lang="pt-BR" dirty="0" smtClean="0"/>
              <a:t> </a:t>
            </a:r>
            <a:r>
              <a:rPr lang="pt-BR" dirty="0" err="1" smtClean="0"/>
              <a:t>Fapohunda</a:t>
            </a:r>
            <a:r>
              <a:rPr lang="pt-BR" dirty="0" smtClean="0"/>
              <a:t> (</a:t>
            </a:r>
            <a:r>
              <a:rPr lang="pt-BR" dirty="0" smtClean="0"/>
              <a:t>oaf</a:t>
            </a:r>
            <a:r>
              <a:rPr lang="pt-BR" dirty="0" smtClean="0"/>
              <a:t>2119</a:t>
            </a:r>
            <a:r>
              <a:rPr lang="pt-BR" dirty="0" smtClean="0"/>
              <a:t>@columbia.edu</a:t>
            </a:r>
            <a:r>
              <a:rPr lang="pt-BR" dirty="0" smtClean="0"/>
              <a:t>)</a:t>
            </a:r>
          </a:p>
          <a:p>
            <a:r>
              <a:rPr lang="pt-BR" dirty="0" smtClean="0"/>
              <a:t>Larissa Passos (ln2307@columbia.edu)</a:t>
            </a:r>
          </a:p>
          <a:p>
            <a:r>
              <a:rPr lang="pt-BR" dirty="0" smtClean="0"/>
              <a:t>Vinicius Cousseau (vd2299@columbia.edu)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Husky</a:t>
            </a:r>
            <a:r>
              <a:rPr lang="pt-BR" dirty="0" smtClean="0"/>
              <a:t>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73" y="1690688"/>
            <a:ext cx="6453709" cy="3355037"/>
          </a:xfrm>
        </p:spPr>
      </p:pic>
      <p:sp>
        <p:nvSpPr>
          <p:cNvPr id="5" name="TextBox 4"/>
          <p:cNvSpPr txBox="1"/>
          <p:nvPr/>
        </p:nvSpPr>
        <p:spPr>
          <a:xfrm>
            <a:off x="5688675" y="525549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X 10.10.3</a:t>
            </a:r>
            <a:endParaRPr lang="en-US" dirty="0"/>
          </a:p>
          <a:p>
            <a:pPr lvl="1"/>
            <a:r>
              <a:rPr lang="pt-BR" dirty="0"/>
              <a:t>2.3 GHz </a:t>
            </a:r>
            <a:r>
              <a:rPr lang="pt-BR" dirty="0" err="1"/>
              <a:t>intel</a:t>
            </a:r>
            <a:r>
              <a:rPr lang="pt-BR" dirty="0"/>
              <a:t> i7 </a:t>
            </a:r>
            <a:r>
              <a:rPr lang="pt-BR" dirty="0" err="1"/>
              <a:t>quad</a:t>
            </a:r>
            <a:r>
              <a:rPr lang="pt-BR" dirty="0"/>
              <a:t>-core</a:t>
            </a:r>
            <a:endParaRPr lang="en-US" dirty="0"/>
          </a:p>
          <a:p>
            <a:pPr lvl="1"/>
            <a:r>
              <a:rPr lang="pt-BR" dirty="0"/>
              <a:t>16gb RAM 1600Mhz DDR3</a:t>
            </a:r>
            <a:endParaRPr lang="en-US" dirty="0"/>
          </a:p>
          <a:p>
            <a:pPr lvl="1"/>
            <a:r>
              <a:rPr lang="en-US" dirty="0" smtClean="0"/>
              <a:t>Clang</a:t>
            </a:r>
            <a:r>
              <a:rPr lang="en-US" dirty="0" smtClean="0"/>
              <a:t>++</a:t>
            </a:r>
            <a:endParaRPr lang="pt-BR" dirty="0"/>
          </a:p>
          <a:p>
            <a:r>
              <a:rPr lang="pt-BR" dirty="0" smtClean="0"/>
              <a:t>Input </a:t>
            </a:r>
            <a:r>
              <a:rPr lang="pt-BR" dirty="0" err="1" smtClean="0"/>
              <a:t>vectors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</a:p>
          <a:p>
            <a:pPr lvl="2"/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</a:p>
          <a:p>
            <a:pPr lvl="2"/>
            <a:r>
              <a:rPr lang="pt-BR" sz="2200" dirty="0" err="1" smtClean="0"/>
              <a:t>std</a:t>
            </a:r>
            <a:r>
              <a:rPr lang="pt-BR" sz="2200" dirty="0" smtClean="0"/>
              <a:t>::</a:t>
            </a:r>
            <a:r>
              <a:rPr lang="pt-BR" sz="2200" dirty="0" err="1" smtClean="0"/>
              <a:t>string</a:t>
            </a:r>
            <a:endParaRPr lang="pt-BR" sz="2200" dirty="0" smtClean="0"/>
          </a:p>
          <a:p>
            <a:pPr lvl="2"/>
            <a:r>
              <a:rPr lang="pt-BR" sz="2200" dirty="0" smtClean="0"/>
              <a:t>Record { </a:t>
            </a:r>
            <a:r>
              <a:rPr lang="pt-BR" sz="2200" dirty="0" err="1" smtClean="0"/>
              <a:t>int</a:t>
            </a:r>
            <a:r>
              <a:rPr lang="pt-BR" sz="2200" dirty="0" smtClean="0"/>
              <a:t>, </a:t>
            </a:r>
            <a:r>
              <a:rPr lang="pt-BR" sz="2200" dirty="0" err="1" smtClean="0"/>
              <a:t>std</a:t>
            </a:r>
            <a:r>
              <a:rPr lang="pt-BR" sz="2200" dirty="0" smtClean="0"/>
              <a:t>::</a:t>
            </a:r>
            <a:r>
              <a:rPr lang="pt-BR" sz="2200" dirty="0" err="1" smtClean="0"/>
              <a:t>string</a:t>
            </a:r>
            <a:r>
              <a:rPr lang="pt-BR" sz="2200" dirty="0" smtClean="0"/>
              <a:t> }</a:t>
            </a:r>
            <a:endParaRPr lang="pt-BR" sz="2200" dirty="0" smtClean="0"/>
          </a:p>
          <a:p>
            <a:endParaRPr lang="pt-BR" dirty="0"/>
          </a:p>
          <a:p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3 </a:t>
            </a:r>
            <a:r>
              <a:rPr lang="pt-BR" dirty="0" err="1" smtClean="0"/>
              <a:t>iterations</a:t>
            </a:r>
            <a:r>
              <a:rPr lang="pt-BR" dirty="0" smtClean="0"/>
              <a:t> for </a:t>
            </a:r>
            <a:r>
              <a:rPr lang="pt-BR" dirty="0" err="1" smtClean="0"/>
              <a:t>each</a:t>
            </a:r>
            <a:r>
              <a:rPr lang="pt-BR" dirty="0" smtClean="0"/>
              <a:t> input vector, 100k – </a:t>
            </a:r>
            <a:r>
              <a:rPr lang="pt-BR" dirty="0" smtClean="0"/>
              <a:t>500k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Additional</a:t>
            </a:r>
            <a:r>
              <a:rPr lang="pt-BR" dirty="0" smtClean="0"/>
              <a:t>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Less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Timing in </a:t>
            </a:r>
            <a:r>
              <a:rPr lang="pt-BR" dirty="0" err="1" smtClean="0"/>
              <a:t>Haskell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Lack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proper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/</a:t>
            </a:r>
            <a:r>
              <a:rPr lang="pt-BR" dirty="0" err="1" smtClean="0"/>
              <a:t>tutorials</a:t>
            </a:r>
            <a:r>
              <a:rPr lang="pt-BR" dirty="0" smtClean="0"/>
              <a:t> (FC++ </a:t>
            </a:r>
            <a:r>
              <a:rPr lang="pt-BR" dirty="0" err="1" smtClean="0"/>
              <a:t>and</a:t>
            </a:r>
            <a:r>
              <a:rPr lang="pt-BR" dirty="0" smtClean="0"/>
              <a:t> FTL)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748436"/>
              </p:ext>
            </p:extLst>
          </p:nvPr>
        </p:nvGraphicFramePr>
        <p:xfrm>
          <a:off x="388146" y="1376680"/>
          <a:ext cx="11305540" cy="548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9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595399"/>
              </p:ext>
            </p:extLst>
          </p:nvPr>
        </p:nvGraphicFramePr>
        <p:xfrm>
          <a:off x="440659" y="1285883"/>
          <a:ext cx="11244580" cy="567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24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042203"/>
              </p:ext>
            </p:extLst>
          </p:nvPr>
        </p:nvGraphicFramePr>
        <p:xfrm>
          <a:off x="838200" y="1825625"/>
          <a:ext cx="10358136" cy="5001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5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Additional</a:t>
            </a:r>
            <a:r>
              <a:rPr lang="pt-BR" dirty="0" smtClean="0"/>
              <a:t> </a:t>
            </a:r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8.1 64-bit</a:t>
            </a:r>
          </a:p>
          <a:p>
            <a:pPr lvl="1"/>
            <a:r>
              <a:rPr lang="pt-BR" dirty="0" smtClean="0"/>
              <a:t>16 Gb RAM</a:t>
            </a:r>
          </a:p>
          <a:p>
            <a:pPr lvl="1"/>
            <a:r>
              <a:rPr lang="pt-BR" dirty="0" smtClean="0"/>
              <a:t>2.5 GHz i7</a:t>
            </a:r>
          </a:p>
          <a:p>
            <a:pPr lvl="1"/>
            <a:r>
              <a:rPr lang="pt-BR" dirty="0" smtClean="0"/>
              <a:t>g++</a:t>
            </a:r>
            <a:endParaRPr lang="en-US" dirty="0" smtClean="0"/>
          </a:p>
          <a:p>
            <a:pPr lvl="1"/>
            <a:endParaRPr lang="pt-BR" dirty="0"/>
          </a:p>
          <a:p>
            <a:r>
              <a:rPr lang="pt-BR" dirty="0" smtClean="0"/>
              <a:t>Input </a:t>
            </a:r>
            <a:r>
              <a:rPr lang="pt-BR" dirty="0" err="1" smtClean="0"/>
              <a:t>vectors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ints</a:t>
            </a:r>
            <a:r>
              <a:rPr lang="pt-BR" dirty="0" smtClean="0"/>
              <a:t>, </a:t>
            </a:r>
            <a:r>
              <a:rPr lang="pt-BR" dirty="0" err="1" smtClean="0"/>
              <a:t>size</a:t>
            </a:r>
            <a:r>
              <a:rPr lang="pt-BR" dirty="0" smtClean="0"/>
              <a:t> 100k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66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 </a:t>
            </a:r>
            <a:r>
              <a:rPr lang="pt-B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 Long lists create long recursions of destructors that blow the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stack.  So we have an iterative destructor.  It is quite tricky </a:t>
            </a:r>
            <a:r>
              <a:rPr lang="en-US" sz="2400" dirty="0" smtClean="0"/>
              <a:t>to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get right.  The danger is that, when "bypassing" a node to be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unlinked and destructed, that node's 'next' pointer is, in fact, a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List object, whose destructor will be called.  As a result, as you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bypass a node, you need to see if its </a:t>
            </a:r>
            <a:r>
              <a:rPr lang="en-US" sz="2400" dirty="0" err="1"/>
              <a:t>refC</a:t>
            </a:r>
            <a:r>
              <a:rPr lang="en-US" sz="2400" dirty="0"/>
              <a:t> is down to 1, and if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so, mutate its next pointer so that when its destructor is called,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it won't cause a recursive cascade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/>
              <a:t>lists</a:t>
            </a:r>
            <a:r>
              <a:rPr lang="pt-BR" sz="2400" dirty="0" smtClean="0"/>
              <a:t> ~ 130k </a:t>
            </a:r>
            <a:r>
              <a:rPr lang="pt-BR" sz="2400" dirty="0" err="1" smtClean="0"/>
              <a:t>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87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588681"/>
              </p:ext>
            </p:extLst>
          </p:nvPr>
        </p:nvGraphicFramePr>
        <p:xfrm>
          <a:off x="705998" y="1690688"/>
          <a:ext cx="10839056" cy="448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62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Comprehensive</a:t>
            </a:r>
            <a:r>
              <a:rPr lang="pt-BR" dirty="0" smtClean="0"/>
              <a:t> </a:t>
            </a:r>
            <a:r>
              <a:rPr lang="pt-BR" dirty="0" err="1" smtClean="0"/>
              <a:t>higher</a:t>
            </a:r>
            <a:r>
              <a:rPr lang="pt-BR" dirty="0" smtClean="0"/>
              <a:t>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endParaRPr lang="pt-BR" dirty="0" smtClean="0"/>
          </a:p>
          <a:p>
            <a:r>
              <a:rPr lang="pt-BR" dirty="0" err="1" smtClean="0"/>
              <a:t>Extension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STL</a:t>
            </a:r>
          </a:p>
          <a:p>
            <a:r>
              <a:rPr lang="pt-BR" dirty="0" smtClean="0"/>
              <a:t>More </a:t>
            </a:r>
            <a:r>
              <a:rPr lang="pt-BR" dirty="0" err="1" smtClean="0"/>
              <a:t>intuitive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Performs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than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benchmarks (FC++ &amp; FTL)</a:t>
            </a:r>
          </a:p>
          <a:p>
            <a:r>
              <a:rPr lang="pt-BR" dirty="0" err="1" smtClean="0"/>
              <a:t>Far</a:t>
            </a:r>
            <a:r>
              <a:rPr lang="pt-BR" dirty="0" smtClean="0"/>
              <a:t> more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far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/</a:t>
            </a:r>
            <a:r>
              <a:rPr lang="pt-BR" dirty="0" err="1" smtClean="0"/>
              <a:t>tutorials</a:t>
            </a:r>
            <a:r>
              <a:rPr lang="pt-BR" dirty="0" smtClean="0"/>
              <a:t> (FC++ &amp; FTL)</a:t>
            </a:r>
          </a:p>
        </p:txBody>
      </p:sp>
    </p:spTree>
    <p:extLst>
      <p:ext uri="{BB962C8B-B14F-4D97-AF65-F5344CB8AC3E}">
        <p14:creationId xmlns:p14="http://schemas.microsoft.com/office/powerpoint/2010/main" val="1118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object was </a:t>
            </a:r>
            <a:r>
              <a:rPr lang="en-US" dirty="0"/>
              <a:t>to write higher order functions for C</a:t>
            </a:r>
            <a:r>
              <a:rPr lang="en-US" dirty="0" smtClean="0"/>
              <a:t>++11/14 </a:t>
            </a:r>
            <a:r>
              <a:rPr lang="en-US" dirty="0"/>
              <a:t>that extend the current </a:t>
            </a:r>
            <a:r>
              <a:rPr lang="en-US" dirty="0" smtClean="0"/>
              <a:t>STL, in order to </a:t>
            </a:r>
            <a:r>
              <a:rPr lang="en-US" dirty="0"/>
              <a:t>enable better functional </a:t>
            </a:r>
            <a:r>
              <a:rPr lang="en-US" dirty="0" smtClean="0"/>
              <a:t>programming, showing how it compares to other libraries/languages.</a:t>
            </a:r>
          </a:p>
          <a:p>
            <a:endParaRPr lang="pt-BR" dirty="0"/>
          </a:p>
          <a:p>
            <a:r>
              <a:rPr lang="pt-BR" dirty="0" smtClean="0"/>
              <a:t>Show </a:t>
            </a:r>
            <a:r>
              <a:rPr lang="pt-BR" dirty="0" err="1" smtClean="0"/>
              <a:t>that</a:t>
            </a:r>
            <a:r>
              <a:rPr lang="pt-BR" dirty="0" smtClean="0"/>
              <a:t> C++11/14 </a:t>
            </a:r>
            <a:r>
              <a:rPr lang="pt-BR" dirty="0" err="1" smtClean="0"/>
              <a:t>provides</a:t>
            </a:r>
            <a:r>
              <a:rPr lang="pt-BR" dirty="0" smtClean="0"/>
              <a:t> </a:t>
            </a:r>
            <a:r>
              <a:rPr lang="pt-BR" dirty="0" err="1" smtClean="0"/>
              <a:t>much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resources</a:t>
            </a:r>
            <a:r>
              <a:rPr lang="pt-BR" dirty="0" smtClean="0"/>
              <a:t> for </a:t>
            </a:r>
            <a:r>
              <a:rPr lang="pt-BR" dirty="0" err="1" smtClean="0"/>
              <a:t>functional-style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/>
          </a:p>
          <a:p>
            <a:r>
              <a:rPr lang="pt-BR" dirty="0" smtClean="0"/>
              <a:t>Time </a:t>
            </a:r>
            <a:r>
              <a:rPr lang="pt-BR" dirty="0" err="1" smtClean="0"/>
              <a:t>needed</a:t>
            </a:r>
            <a:r>
              <a:rPr lang="pt-BR" dirty="0" smtClean="0"/>
              <a:t>:</a:t>
            </a:r>
          </a:p>
          <a:p>
            <a:r>
              <a:rPr lang="pt-BR" dirty="0" smtClean="0"/>
              <a:t>Q&amp;A:</a:t>
            </a:r>
            <a:endParaRPr lang="en-US" dirty="0" smtClean="0"/>
          </a:p>
          <a:p>
            <a:endParaRPr lang="pt-BR" dirty="0"/>
          </a:p>
          <a:p>
            <a:r>
              <a:rPr lang="pt-BR" dirty="0" smtClean="0"/>
              <a:t>(Slide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hidden</a:t>
            </a:r>
            <a:r>
              <a:rPr lang="pt-BR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FTL : https</a:t>
            </a:r>
            <a:r>
              <a:rPr lang="en-US" dirty="0"/>
              <a:t>://</a:t>
            </a:r>
            <a:r>
              <a:rPr lang="en-US" dirty="0" smtClean="0"/>
              <a:t>github.com/beark/ftl</a:t>
            </a:r>
          </a:p>
          <a:p>
            <a:endParaRPr lang="en-US" dirty="0" smtClean="0"/>
          </a:p>
          <a:p>
            <a:r>
              <a:rPr lang="en-US" dirty="0" smtClean="0"/>
              <a:t>FC</a:t>
            </a:r>
            <a:r>
              <a:rPr lang="en-US" dirty="0" smtClean="0"/>
              <a:t>++ : http</a:t>
            </a:r>
            <a:r>
              <a:rPr lang="en-US" dirty="0"/>
              <a:t>://cgi.di.uoa.gr/~smaragd/fc</a:t>
            </a:r>
            <a:r>
              <a:rPr lang="en-US" dirty="0" smtClean="0"/>
              <a:t>++/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3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Final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C++14 </a:t>
            </a:r>
            <a:r>
              <a:rPr lang="pt-BR" dirty="0" err="1" smtClean="0"/>
              <a:t>extending</a:t>
            </a:r>
            <a:r>
              <a:rPr lang="pt-BR" dirty="0" smtClean="0"/>
              <a:t> </a:t>
            </a:r>
            <a:r>
              <a:rPr lang="pt-BR" dirty="0" err="1" smtClean="0"/>
              <a:t>even</a:t>
            </a:r>
            <a:r>
              <a:rPr lang="pt-BR" dirty="0" smtClean="0"/>
              <a:t> more!</a:t>
            </a:r>
          </a:p>
          <a:p>
            <a:endParaRPr lang="pt-BR" dirty="0"/>
          </a:p>
          <a:p>
            <a:r>
              <a:rPr lang="pt-BR" dirty="0" smtClean="0"/>
              <a:t>(1.2) </a:t>
            </a:r>
            <a:r>
              <a:rPr lang="pt-BR" dirty="0" err="1"/>
              <a:t>C</a:t>
            </a:r>
            <a:r>
              <a:rPr lang="pt-BR" dirty="0" err="1" smtClean="0"/>
              <a:t>urrying</a:t>
            </a:r>
            <a:r>
              <a:rPr lang="pt-BR" dirty="0" smtClean="0"/>
              <a:t>, </a:t>
            </a:r>
            <a:r>
              <a:rPr lang="pt-BR" dirty="0" err="1" smtClean="0"/>
              <a:t>Lazy</a:t>
            </a:r>
            <a:r>
              <a:rPr lang="pt-BR" dirty="0" smtClean="0"/>
              <a:t> </a:t>
            </a:r>
            <a:r>
              <a:rPr lang="pt-BR" dirty="0" err="1" smtClean="0"/>
              <a:t>Evaluation</a:t>
            </a:r>
            <a:r>
              <a:rPr lang="pt-BR" dirty="0" smtClean="0"/>
              <a:t>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Final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ln2307@columbia.edu</a:t>
            </a:r>
          </a:p>
          <a:p>
            <a:r>
              <a:rPr lang="pt-BR" dirty="0" smtClean="0"/>
              <a:t>oaf2119@columbia.edu</a:t>
            </a:r>
            <a:endParaRPr lang="pt-BR" dirty="0"/>
          </a:p>
          <a:p>
            <a:r>
              <a:rPr lang="pt-BR" dirty="0" smtClean="0"/>
              <a:t>vd2299@columbia.edu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09" y="1819521"/>
            <a:ext cx="5001920" cy="43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Husky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github.com/larissapassos/Husky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More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https</a:t>
            </a:r>
            <a:r>
              <a:rPr lang="pt-BR" dirty="0"/>
              <a:t>://</a:t>
            </a:r>
            <a:r>
              <a:rPr lang="pt-BR" dirty="0" smtClean="0"/>
              <a:t>wiki.haskell.org/Introduction</a:t>
            </a:r>
          </a:p>
          <a:p>
            <a:pPr lvl="1"/>
            <a:r>
              <a:rPr lang="pt-BR" dirty="0"/>
              <a:t>http://learnyouahaskell.com/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59" y="1866815"/>
            <a:ext cx="3969627" cy="3656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5195" y="1866815"/>
            <a:ext cx="56486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Functional</a:t>
            </a:r>
            <a:r>
              <a:rPr lang="pt-BR" sz="2000" dirty="0" smtClean="0"/>
              <a:t> </a:t>
            </a:r>
            <a:r>
              <a:rPr lang="pt-BR" sz="2000" dirty="0" err="1"/>
              <a:t>p</a:t>
            </a:r>
            <a:r>
              <a:rPr lang="pt-BR" sz="2000" dirty="0" err="1" smtClean="0"/>
              <a:t>rogramming</a:t>
            </a:r>
            <a:r>
              <a:rPr lang="pt-BR" sz="2000" dirty="0" smtClean="0"/>
              <a:t> </a:t>
            </a:r>
            <a:r>
              <a:rPr lang="pt-BR" sz="2000" dirty="0" err="1"/>
              <a:t>c</a:t>
            </a:r>
            <a:r>
              <a:rPr lang="pt-BR" sz="2000" dirty="0" err="1" smtClean="0"/>
              <a:t>ontext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Previous</a:t>
            </a:r>
            <a:r>
              <a:rPr lang="pt-BR" sz="2000" dirty="0" smtClean="0"/>
              <a:t> approaches in </a:t>
            </a:r>
            <a:r>
              <a:rPr lang="pt-BR" sz="2000" dirty="0" err="1" smtClean="0"/>
              <a:t>imperative</a:t>
            </a:r>
            <a:r>
              <a:rPr lang="pt-BR" sz="2000" dirty="0" smtClean="0"/>
              <a:t> </a:t>
            </a:r>
            <a:r>
              <a:rPr lang="pt-BR" sz="2000" dirty="0" err="1" smtClean="0"/>
              <a:t>languages</a:t>
            </a:r>
            <a:r>
              <a:rPr lang="pt-BR" sz="2000" dirty="0" smtClean="0"/>
              <a:t> (C++)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Our</a:t>
            </a:r>
            <a:r>
              <a:rPr lang="pt-BR" sz="2000" dirty="0" smtClean="0"/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Comparisons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Our</a:t>
            </a:r>
            <a:r>
              <a:rPr lang="pt-BR" sz="2000" dirty="0" smtClean="0"/>
              <a:t> </a:t>
            </a:r>
            <a:r>
              <a:rPr lang="pt-BR" sz="2000" dirty="0" err="1"/>
              <a:t>r</a:t>
            </a:r>
            <a:r>
              <a:rPr lang="pt-BR" sz="2000" dirty="0" err="1" smtClean="0"/>
              <a:t>esults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?</a:t>
            </a:r>
          </a:p>
          <a:p>
            <a:pPr lvl="1"/>
            <a:r>
              <a:rPr lang="pt-BR" dirty="0" err="1" smtClean="0"/>
              <a:t>Programming</a:t>
            </a:r>
            <a:r>
              <a:rPr lang="pt-BR" dirty="0" smtClean="0"/>
              <a:t> </a:t>
            </a:r>
            <a:r>
              <a:rPr lang="pt-BR" dirty="0" err="1"/>
              <a:t>p</a:t>
            </a:r>
            <a:r>
              <a:rPr lang="pt-BR" dirty="0" err="1" smtClean="0"/>
              <a:t>aradigm</a:t>
            </a:r>
            <a:endParaRPr lang="pt-BR" dirty="0" smtClean="0"/>
          </a:p>
          <a:p>
            <a:pPr lvl="1"/>
            <a:r>
              <a:rPr lang="pt-BR" dirty="0" err="1" smtClean="0"/>
              <a:t>Mathematical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 smtClean="0"/>
          </a:p>
          <a:p>
            <a:pPr lvl="1"/>
            <a:r>
              <a:rPr lang="pt-BR" dirty="0" err="1" smtClean="0"/>
              <a:t>Avoids</a:t>
            </a:r>
            <a:r>
              <a:rPr lang="pt-BR" dirty="0" smtClean="0"/>
              <a:t> </a:t>
            </a:r>
            <a:r>
              <a:rPr lang="pt-BR" dirty="0" err="1" smtClean="0"/>
              <a:t>side-effects</a:t>
            </a:r>
            <a:endParaRPr lang="pt-BR" dirty="0" smtClean="0"/>
          </a:p>
          <a:p>
            <a:pPr lvl="1"/>
            <a:r>
              <a:rPr lang="pt-BR" dirty="0" err="1" smtClean="0"/>
              <a:t>Abstractions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Contrast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i</a:t>
            </a:r>
            <a:r>
              <a:rPr lang="pt-BR" dirty="0" err="1" smtClean="0"/>
              <a:t>mperative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endParaRPr lang="pt-BR" dirty="0" smtClean="0"/>
          </a:p>
          <a:p>
            <a:pPr lvl="1"/>
            <a:r>
              <a:rPr lang="pt-BR" dirty="0" err="1" smtClean="0"/>
              <a:t>Subroutines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43" y="1825625"/>
            <a:ext cx="3250957" cy="38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Quicksort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03" y="1690688"/>
            <a:ext cx="7141594" cy="3481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57" y="5172364"/>
            <a:ext cx="37434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Quicksort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quicksort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quicksort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p:xs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(quicksort lesser) ++ [p] ++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				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quicksort greater)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where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lesser 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 (&lt; p)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greater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filter (&gt;= p)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Quicksort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a:as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x| x &lt;- as, x &lt;= a] ++ [a] 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        ++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[ x | x &lt;- as, x &gt; a]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Comparison</a:t>
            </a:r>
            <a:r>
              <a:rPr lang="pt-BR" dirty="0" smtClean="0"/>
              <a:t> </a:t>
            </a:r>
            <a:r>
              <a:rPr lang="pt-BR" dirty="0" err="1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Existing</a:t>
            </a:r>
            <a:r>
              <a:rPr lang="pt-BR" dirty="0" smtClean="0"/>
              <a:t> </a:t>
            </a:r>
            <a:r>
              <a:rPr lang="pt-BR" dirty="0" err="1" smtClean="0"/>
              <a:t>libraries</a:t>
            </a:r>
            <a:r>
              <a:rPr lang="pt-BR" dirty="0" smtClean="0"/>
              <a:t>: FC++ (2000) </a:t>
            </a:r>
            <a:r>
              <a:rPr lang="pt-BR" dirty="0" err="1" smtClean="0"/>
              <a:t>and</a:t>
            </a:r>
            <a:r>
              <a:rPr lang="pt-BR" dirty="0" smtClean="0"/>
              <a:t> FTL (~2014)</a:t>
            </a:r>
          </a:p>
          <a:p>
            <a:endParaRPr lang="pt-BR" dirty="0"/>
          </a:p>
          <a:p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r>
              <a:rPr lang="pt-BR" dirty="0" smtClean="0"/>
              <a:t>: </a:t>
            </a:r>
            <a:r>
              <a:rPr lang="pt-BR" dirty="0" err="1" smtClean="0"/>
              <a:t>Haskell</a:t>
            </a:r>
            <a:r>
              <a:rPr lang="pt-BR" dirty="0" smtClean="0"/>
              <a:t>, Python</a:t>
            </a:r>
          </a:p>
          <a:p>
            <a:endParaRPr lang="pt-BR" dirty="0" smtClean="0"/>
          </a:p>
          <a:p>
            <a:r>
              <a:rPr lang="pt-BR" dirty="0" err="1" smtClean="0"/>
              <a:t>Criteria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Husky</a:t>
            </a:r>
            <a:r>
              <a:rPr lang="pt-BR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~50 </a:t>
            </a:r>
            <a:r>
              <a:rPr lang="pt-BR" dirty="0" err="1" smtClean="0"/>
              <a:t>Functions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Haskell</a:t>
            </a:r>
            <a:r>
              <a:rPr lang="pt-BR" dirty="0" smtClean="0"/>
              <a:t> </a:t>
            </a:r>
            <a:r>
              <a:rPr lang="pt-BR" dirty="0" err="1" smtClean="0"/>
              <a:t>Prelude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General </a:t>
            </a:r>
            <a:r>
              <a:rPr lang="pt-BR" dirty="0" err="1" smtClean="0"/>
              <a:t>structure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Tests</a:t>
            </a:r>
            <a:r>
              <a:rPr lang="pt-BR" dirty="0" smtClean="0"/>
              <a:t>, </a:t>
            </a:r>
            <a:r>
              <a:rPr lang="pt-BR" dirty="0" err="1" smtClean="0"/>
              <a:t>tests</a:t>
            </a:r>
            <a:r>
              <a:rPr lang="pt-BR" dirty="0" smtClean="0"/>
              <a:t>, </a:t>
            </a:r>
            <a:r>
              <a:rPr lang="pt-BR" dirty="0" err="1" smtClean="0"/>
              <a:t>tests</a:t>
            </a:r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854</Words>
  <Application>Microsoft Office PowerPoint</Application>
  <PresentationFormat>Widescreen</PresentationFormat>
  <Paragraphs>215</Paragraphs>
  <Slides>23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Husky: A Functional Library for C++</vt:lpstr>
      <vt:lpstr>Abstract</vt:lpstr>
      <vt:lpstr>Outline</vt:lpstr>
      <vt:lpstr>Functional Programming</vt:lpstr>
      <vt:lpstr>Quicksort</vt:lpstr>
      <vt:lpstr>“Quicksort”</vt:lpstr>
      <vt:lpstr>“Quicksort”</vt:lpstr>
      <vt:lpstr>Comparison Targets</vt:lpstr>
      <vt:lpstr>Husky Design</vt:lpstr>
      <vt:lpstr>Husky Design</vt:lpstr>
      <vt:lpstr>Testing Suite</vt:lpstr>
      <vt:lpstr>Additional Considerations</vt:lpstr>
      <vt:lpstr>Results</vt:lpstr>
      <vt:lpstr>Results</vt:lpstr>
      <vt:lpstr>Results</vt:lpstr>
      <vt:lpstr>Additional Testing Suite</vt:lpstr>
      <vt:lpstr>Test Example</vt:lpstr>
      <vt:lpstr>Results</vt:lpstr>
      <vt:lpstr>Summation</vt:lpstr>
      <vt:lpstr>Acknowledgements</vt:lpstr>
      <vt:lpstr>Final Considerations</vt:lpstr>
      <vt:lpstr>Final Considerations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Husky: A Functional Library for C++</dc:title>
  <dc:creator>Vinicius Cousseau</dc:creator>
  <cp:lastModifiedBy>Vinicius Cousseau</cp:lastModifiedBy>
  <cp:revision>36</cp:revision>
  <dcterms:created xsi:type="dcterms:W3CDTF">2015-04-29T07:39:50Z</dcterms:created>
  <dcterms:modified xsi:type="dcterms:W3CDTF">2015-04-29T21:33:02Z</dcterms:modified>
</cp:coreProperties>
</file>