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65" r:id="rId6"/>
    <p:sldId id="267" r:id="rId7"/>
    <p:sldId id="268" r:id="rId8"/>
    <p:sldId id="269" r:id="rId9"/>
    <p:sldId id="259" r:id="rId10"/>
    <p:sldId id="260" r:id="rId11"/>
    <p:sldId id="264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4747-C076-4B78-A6E3-87C2CD9AD9CC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67B1-7DE8-4D7B-B422-0623EDA9C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20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4747-C076-4B78-A6E3-87C2CD9AD9CC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67B1-7DE8-4D7B-B422-0623EDA9C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05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4747-C076-4B78-A6E3-87C2CD9AD9CC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67B1-7DE8-4D7B-B422-0623EDA9C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08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4747-C076-4B78-A6E3-87C2CD9AD9CC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67B1-7DE8-4D7B-B422-0623EDA9C21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7749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4747-C076-4B78-A6E3-87C2CD9AD9CC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67B1-7DE8-4D7B-B422-0623EDA9C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324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4747-C076-4B78-A6E3-87C2CD9AD9CC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67B1-7DE8-4D7B-B422-0623EDA9C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915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4747-C076-4B78-A6E3-87C2CD9AD9CC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67B1-7DE8-4D7B-B422-0623EDA9C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288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4747-C076-4B78-A6E3-87C2CD9AD9CC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67B1-7DE8-4D7B-B422-0623EDA9C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673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4747-C076-4B78-A6E3-87C2CD9AD9CC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67B1-7DE8-4D7B-B422-0623EDA9C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01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4747-C076-4B78-A6E3-87C2CD9AD9CC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67B1-7DE8-4D7B-B422-0623EDA9C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35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4747-C076-4B78-A6E3-87C2CD9AD9CC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67B1-7DE8-4D7B-B422-0623EDA9C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07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4747-C076-4B78-A6E3-87C2CD9AD9CC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67B1-7DE8-4D7B-B422-0623EDA9C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64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4747-C076-4B78-A6E3-87C2CD9AD9CC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67B1-7DE8-4D7B-B422-0623EDA9C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37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4747-C076-4B78-A6E3-87C2CD9AD9CC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67B1-7DE8-4D7B-B422-0623EDA9C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5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4747-C076-4B78-A6E3-87C2CD9AD9CC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67B1-7DE8-4D7B-B422-0623EDA9C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70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4747-C076-4B78-A6E3-87C2CD9AD9CC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67B1-7DE8-4D7B-B422-0623EDA9C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62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4747-C076-4B78-A6E3-87C2CD9AD9CC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67B1-7DE8-4D7B-B422-0623EDA9C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6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B4747-C076-4B78-A6E3-87C2CD9AD9CC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167B1-7DE8-4D7B-B422-0623EDA9C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19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9DCBD-0758-4FFF-A356-351C66536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62609"/>
            <a:ext cx="12192000" cy="2160104"/>
          </a:xfrm>
        </p:spPr>
        <p:txBody>
          <a:bodyPr>
            <a:noAutofit/>
          </a:bodyPr>
          <a:lstStyle/>
          <a:p>
            <a:r>
              <a:rPr lang="pt-BR" sz="8800" b="1" dirty="0">
                <a:solidFill>
                  <a:srgbClr val="FFC000"/>
                </a:solidFill>
              </a:rPr>
              <a:t>GIRO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48F51E-9ECF-46D3-8D94-D02C969F4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9687" y="3233531"/>
            <a:ext cx="10045147" cy="3061252"/>
          </a:xfrm>
        </p:spPr>
        <p:txBody>
          <a:bodyPr>
            <a:normAutofit fontScale="77500" lnSpcReduction="20000"/>
          </a:bodyPr>
          <a:lstStyle/>
          <a:p>
            <a:r>
              <a:rPr lang="pt-BR" sz="5200" b="1" dirty="0"/>
              <a:t>Técnico em Administração</a:t>
            </a:r>
          </a:p>
          <a:p>
            <a:r>
              <a:rPr lang="pt-BR" sz="2600" b="1" dirty="0"/>
              <a:t>26 de julho de 2021 </a:t>
            </a:r>
          </a:p>
          <a:p>
            <a:endParaRPr lang="pt-BR" sz="4000" b="1" dirty="0"/>
          </a:p>
          <a:p>
            <a:endParaRPr lang="pt-BR" sz="4000" b="1" dirty="0"/>
          </a:p>
          <a:p>
            <a:r>
              <a:rPr lang="pt-BR" sz="4800" b="1" dirty="0">
                <a:solidFill>
                  <a:schemeClr val="accent1">
                    <a:lumMod val="75000"/>
                  </a:schemeClr>
                </a:solidFill>
                <a:latin typeface="Lucida Handwriting" panose="03010101010101010101" pitchFamily="66" charset="0"/>
              </a:rPr>
              <a:t>Edmundo </a:t>
            </a:r>
            <a:r>
              <a:rPr lang="pt-BR" sz="4800" b="1" dirty="0" err="1">
                <a:solidFill>
                  <a:schemeClr val="accent1">
                    <a:lumMod val="75000"/>
                  </a:schemeClr>
                </a:solidFill>
                <a:latin typeface="Lucida Handwriting" panose="03010101010101010101" pitchFamily="66" charset="0"/>
              </a:rPr>
              <a:t>Pozes</a:t>
            </a:r>
            <a:r>
              <a:rPr lang="pt-BR" sz="4800" b="1" dirty="0">
                <a:solidFill>
                  <a:schemeClr val="accent1">
                    <a:lumMod val="75000"/>
                  </a:schemeClr>
                </a:solidFill>
                <a:latin typeface="Lucida Handwriting" panose="03010101010101010101" pitchFamily="66" charset="0"/>
              </a:rPr>
              <a:t>, PHD</a:t>
            </a:r>
          </a:p>
        </p:txBody>
      </p:sp>
    </p:spTree>
    <p:extLst>
      <p:ext uri="{BB962C8B-B14F-4D97-AF65-F5344CB8AC3E}">
        <p14:creationId xmlns:p14="http://schemas.microsoft.com/office/powerpoint/2010/main" val="2362714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010D205-F95B-4E94-B8AD-722222BEE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41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02D4C-319F-489A-9E21-F7C54C187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pt-BR" sz="6600" dirty="0">
                <a:solidFill>
                  <a:srgbClr val="FFFF00"/>
                </a:solidFill>
              </a:rPr>
              <a:t>Retorno sobre investimentos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E495C6-1DA7-4CE9-A802-3E0D9475F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Análise de Rentabilidade</a:t>
            </a:r>
          </a:p>
        </p:txBody>
      </p:sp>
    </p:spTree>
    <p:extLst>
      <p:ext uri="{BB962C8B-B14F-4D97-AF65-F5344CB8AC3E}">
        <p14:creationId xmlns:p14="http://schemas.microsoft.com/office/powerpoint/2010/main" val="1253804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BCD8870-B57F-49A1-A7DD-E61FF18B9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22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9E6A210-F009-45F5-979D-11C5837CC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8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7DB1F-4E88-4228-811E-7F2492C8B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8662"/>
            <a:ext cx="10353761" cy="1239077"/>
          </a:xfrm>
        </p:spPr>
        <p:txBody>
          <a:bodyPr/>
          <a:lstStyle/>
          <a:p>
            <a:r>
              <a:rPr lang="pt-BR" dirty="0"/>
              <a:t>Análise de rotatividade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5E1B13-159F-4E40-8143-43FA570D2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1669773"/>
            <a:ext cx="11449878" cy="4969565"/>
          </a:xfrm>
        </p:spPr>
        <p:txBody>
          <a:bodyPr>
            <a:normAutofit/>
          </a:bodyPr>
          <a:lstStyle/>
          <a:p>
            <a:r>
              <a:rPr lang="pt-BR" sz="28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A  análise de rotatividade tem por objetivo verificar os prazos médios de rotação dos elementos do ciclo operacional da empresa.</a:t>
            </a:r>
          </a:p>
          <a:p>
            <a:pPr marL="0" indent="0" algn="ctr">
              <a:buNone/>
            </a:pPr>
            <a:endParaRPr lang="pt-BR" sz="2800" b="1" dirty="0">
              <a:solidFill>
                <a:srgbClr val="FFFF0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3D3994-CB48-4F16-95C5-A81823673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087" y="3429000"/>
            <a:ext cx="8136835" cy="342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5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1FF235-3231-4E01-BC2C-E76EBF2BE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D42A265-6B7D-487A-8BAC-B5438A5E6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1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B4E62-006E-45D4-AA78-845C8F53BD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8800" b="1" dirty="0">
                <a:solidFill>
                  <a:srgbClr val="FFC000"/>
                </a:solidFill>
              </a:rPr>
              <a:t>ROE &amp; ROA</a:t>
            </a:r>
            <a:endParaRPr lang="pt-BR" sz="8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9EB335-250B-4B30-96C4-B7C46A468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4000" b="1" dirty="0"/>
              <a:t>Técnico em Administração</a:t>
            </a:r>
          </a:p>
          <a:p>
            <a:r>
              <a:rPr lang="pt-BR" sz="2000" b="1" dirty="0"/>
              <a:t>26 de julho de 2021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491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D40B4-6112-4455-971D-F537B09FD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45167"/>
            <a:ext cx="10353761" cy="1000538"/>
          </a:xfrm>
        </p:spPr>
        <p:txBody>
          <a:bodyPr>
            <a:normAutofit/>
          </a:bodyPr>
          <a:lstStyle/>
          <a:p>
            <a:r>
              <a:rPr lang="pt-BR" sz="4400" dirty="0" err="1"/>
              <a:t>Roe</a:t>
            </a:r>
            <a:r>
              <a:rPr lang="pt-BR" sz="4400" dirty="0"/>
              <a:t> - </a:t>
            </a:r>
            <a:r>
              <a:rPr lang="pt-BR" sz="4400" i="0" dirty="0">
                <a:solidFill>
                  <a:srgbClr val="FFFF00"/>
                </a:solidFill>
                <a:effectLst/>
                <a:latin typeface="Google Sans"/>
              </a:rPr>
              <a:t>Retorno sobre o patrimônio</a:t>
            </a:r>
            <a:endParaRPr lang="pt-BR" sz="4400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5C3ADA-1819-4246-B0A1-F36D122C9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5705"/>
            <a:ext cx="12072730" cy="5367129"/>
          </a:xfrm>
        </p:spPr>
        <p:txBody>
          <a:bodyPr>
            <a:noAutofit/>
          </a:bodyPr>
          <a:lstStyle/>
          <a:p>
            <a:pPr algn="just"/>
            <a:r>
              <a:rPr lang="pt-BR" sz="3600" b="1" i="0" dirty="0">
                <a:effectLst/>
                <a:latin typeface="Source Sans Pro" panose="020B0503030403020204" pitchFamily="34" charset="0"/>
              </a:rPr>
              <a:t>ROE é a sigla para </a:t>
            </a:r>
            <a:r>
              <a:rPr lang="pt-BR" sz="3600" b="1" i="1" dirty="0" err="1">
                <a:effectLst/>
                <a:latin typeface="Source Sans Pro" panose="020B0503030403020204" pitchFamily="34" charset="0"/>
              </a:rPr>
              <a:t>Return</a:t>
            </a:r>
            <a:r>
              <a:rPr lang="pt-BR" sz="3600" b="1" i="1" dirty="0">
                <a:effectLst/>
                <a:latin typeface="Source Sans Pro" panose="020B0503030403020204" pitchFamily="34" charset="0"/>
              </a:rPr>
              <a:t> </a:t>
            </a:r>
            <a:r>
              <a:rPr lang="pt-BR" sz="3600" b="1" i="1" dirty="0" err="1">
                <a:effectLst/>
                <a:latin typeface="Source Sans Pro" panose="020B0503030403020204" pitchFamily="34" charset="0"/>
              </a:rPr>
              <a:t>on</a:t>
            </a:r>
            <a:r>
              <a:rPr lang="pt-BR" sz="3600" b="1" i="1" dirty="0">
                <a:effectLst/>
                <a:latin typeface="Source Sans Pro" panose="020B0503030403020204" pitchFamily="34" charset="0"/>
              </a:rPr>
              <a:t> </a:t>
            </a:r>
            <a:r>
              <a:rPr lang="pt-BR" sz="3600" b="1" i="1" dirty="0" err="1">
                <a:effectLst/>
                <a:latin typeface="Source Sans Pro" panose="020B0503030403020204" pitchFamily="34" charset="0"/>
              </a:rPr>
              <a:t>Equity</a:t>
            </a:r>
            <a:r>
              <a:rPr lang="pt-BR" sz="3600" b="1" i="0" dirty="0">
                <a:effectLst/>
                <a:latin typeface="Source Sans Pro" panose="020B0503030403020204" pitchFamily="34" charset="0"/>
              </a:rPr>
              <a:t>, um indicador que relaciona o lucro de uma empresa com seu patrimônio líquido.</a:t>
            </a:r>
          </a:p>
          <a:p>
            <a:pPr algn="just"/>
            <a:r>
              <a:rPr lang="pt-BR" sz="3600" b="1" i="0" dirty="0">
                <a:effectLst/>
                <a:latin typeface="Source Sans Pro" panose="020B0503030403020204" pitchFamily="34" charset="0"/>
              </a:rPr>
              <a:t>ROE é um indicador calculado a partir da divisão do lucro líquido de uma companhia pelo patrimônio líquido registrado em seu período contábil anterior. O termo significa retorno sobre o patrimônio líquido.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76297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F6D03-C6E2-47C7-A696-CF805228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Roa - </a:t>
            </a:r>
            <a:r>
              <a:rPr lang="pt-BR" sz="4400" i="0" dirty="0">
                <a:solidFill>
                  <a:srgbClr val="FFFF00"/>
                </a:solidFill>
                <a:effectLst/>
                <a:latin typeface="Google Sans"/>
              </a:rPr>
              <a:t>Retorno sobre ativos</a:t>
            </a:r>
            <a:endParaRPr lang="pt-BR" sz="4400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A427E6-6433-46B4-BB55-DC3DA9FB6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83" y="1789043"/>
            <a:ext cx="10972800" cy="4002157"/>
          </a:xfrm>
        </p:spPr>
        <p:txBody>
          <a:bodyPr>
            <a:noAutofit/>
          </a:bodyPr>
          <a:lstStyle/>
          <a:p>
            <a:pPr algn="just"/>
            <a:r>
              <a:rPr lang="pt-BR" sz="3600" b="0" i="0" dirty="0">
                <a:effectLst/>
                <a:latin typeface="arial" panose="020B0604020202020204" pitchFamily="34" charset="0"/>
              </a:rPr>
              <a:t>O Retorno sobre Ativos (</a:t>
            </a:r>
            <a:r>
              <a:rPr lang="pt-BR" sz="3600" b="1" i="1" dirty="0" err="1">
                <a:effectLst/>
                <a:latin typeface="arial" panose="020B0604020202020204" pitchFamily="34" charset="0"/>
              </a:rPr>
              <a:t>Return</a:t>
            </a:r>
            <a:r>
              <a:rPr lang="pt-BR" sz="3600" b="1" i="1" dirty="0">
                <a:effectLst/>
                <a:latin typeface="arial" panose="020B0604020202020204" pitchFamily="34" charset="0"/>
              </a:rPr>
              <a:t> </a:t>
            </a:r>
            <a:r>
              <a:rPr lang="pt-BR" sz="3600" b="1" i="1" dirty="0" err="1">
                <a:effectLst/>
                <a:latin typeface="arial" panose="020B0604020202020204" pitchFamily="34" charset="0"/>
              </a:rPr>
              <a:t>on</a:t>
            </a:r>
            <a:r>
              <a:rPr lang="pt-BR" sz="3600" b="1" i="1" dirty="0">
                <a:effectLst/>
                <a:latin typeface="arial" panose="020B0604020202020204" pitchFamily="34" charset="0"/>
              </a:rPr>
              <a:t> </a:t>
            </a:r>
            <a:r>
              <a:rPr lang="pt-BR" sz="3600" b="1" i="1" dirty="0" err="1">
                <a:effectLst/>
                <a:latin typeface="arial" panose="020B0604020202020204" pitchFamily="34" charset="0"/>
              </a:rPr>
              <a:t>Assets</a:t>
            </a:r>
            <a:r>
              <a:rPr lang="pt-BR" sz="3600" b="0" i="0" dirty="0">
                <a:effectLst/>
                <a:latin typeface="arial" panose="020B0604020202020204" pitchFamily="34" charset="0"/>
              </a:rPr>
              <a:t>) é o cálculo de retorno que uma empresa gera sobre seus ativos. Ou seja, permite que quem investe possa analisar qual o potencial de retorno que uma empresa oferece aos seus acionistas proporcionalmente aos seus ativos.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26543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1C1CD-8E85-428C-B473-047363C0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i="0" dirty="0">
                <a:solidFill>
                  <a:srgbClr val="FFFF00"/>
                </a:solidFill>
                <a:effectLst/>
                <a:latin typeface="Google Sans"/>
              </a:rPr>
              <a:t>Margem líquida</a:t>
            </a:r>
            <a:endParaRPr lang="pt-BR" sz="4400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96C3DA-DE64-4483-B79A-05B3B0C60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4" y="2096063"/>
            <a:ext cx="10986053" cy="4410753"/>
          </a:xfrm>
        </p:spPr>
        <p:txBody>
          <a:bodyPr>
            <a:normAutofit/>
          </a:bodyPr>
          <a:lstStyle/>
          <a:p>
            <a:pPr algn="just"/>
            <a:r>
              <a:rPr lang="pt-BR" sz="3600" b="1" i="0" dirty="0">
                <a:effectLst/>
                <a:latin typeface="arial" panose="020B0604020202020204" pitchFamily="34" charset="0"/>
              </a:rPr>
              <a:t>A margem líquida é a porcentagem de lucro líquido que uma determinada empresa possui em relação a sua receita total.</a:t>
            </a:r>
            <a:endParaRPr lang="pt-BR" sz="3600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pt-BR" sz="3600" b="1" i="0" dirty="0">
                <a:effectLst/>
                <a:latin typeface="arial" panose="020B0604020202020204" pitchFamily="34" charset="0"/>
              </a:rPr>
              <a:t>A margem líquida permite entender se a empresa está tendo lucro e qual é o valor desse lucro.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2130524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18FE5A6-B48D-4C86-956A-9D6772123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23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52</TotalTime>
  <Words>212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Arial</vt:lpstr>
      <vt:lpstr>Arial</vt:lpstr>
      <vt:lpstr>Bookman Old Style</vt:lpstr>
      <vt:lpstr>Google Sans</vt:lpstr>
      <vt:lpstr>Lucida Handwriting</vt:lpstr>
      <vt:lpstr>Rockwell</vt:lpstr>
      <vt:lpstr>Source Sans Pro</vt:lpstr>
      <vt:lpstr>Damask</vt:lpstr>
      <vt:lpstr>GIRO</vt:lpstr>
      <vt:lpstr>Análise de rotatividade</vt:lpstr>
      <vt:lpstr>Apresentação do PowerPoint</vt:lpstr>
      <vt:lpstr>Apresentação do PowerPoint</vt:lpstr>
      <vt:lpstr>ROE &amp; ROA</vt:lpstr>
      <vt:lpstr>Roe - Retorno sobre o patrimônio</vt:lpstr>
      <vt:lpstr>Roa - Retorno sobre ativos</vt:lpstr>
      <vt:lpstr>Margem líquida</vt:lpstr>
      <vt:lpstr>Apresentação do PowerPoint</vt:lpstr>
      <vt:lpstr>Apresentação do PowerPoint</vt:lpstr>
      <vt:lpstr>Retorno sobre investimentos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GIRO</dc:title>
  <dc:creator>EDMUNDO POZES</dc:creator>
  <cp:lastModifiedBy>EDMUNDO POZES</cp:lastModifiedBy>
  <cp:revision>2</cp:revision>
  <dcterms:created xsi:type="dcterms:W3CDTF">2021-07-26T18:01:31Z</dcterms:created>
  <dcterms:modified xsi:type="dcterms:W3CDTF">2021-07-26T18:54:30Z</dcterms:modified>
</cp:coreProperties>
</file>