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74" r:id="rId4"/>
    <p:sldId id="260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5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5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9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5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erry blossoms">
            <a:extLst>
              <a:ext uri="{FF2B5EF4-FFF2-40B4-BE49-F238E27FC236}">
                <a16:creationId xmlns:a16="http://schemas.microsoft.com/office/drawing/2014/main" id="{A1E5B88A-37A2-3AF8-1A76-759976081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AE700-27FD-5A63-6B91-E5FD015ED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22737"/>
            <a:ext cx="3214307" cy="248373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Predictors of Pregnancy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91AEA-7041-0E66-EFA4-355DB54F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Alexis Rojas</a:t>
            </a:r>
            <a:br>
              <a:rPr lang="en-US" sz="1200" dirty="0"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Larissa </a:t>
            </a:r>
            <a:r>
              <a:rPr lang="en-US" sz="1200" b="0" i="0" dirty="0" err="1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Fierle</a:t>
            </a:r>
            <a:br>
              <a:rPr lang="en-US" sz="1200" dirty="0"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Natalie Lopez</a:t>
            </a:r>
            <a:br>
              <a:rPr lang="en-US" sz="1200" dirty="0">
                <a:latin typeface="Berlin Sans FB" panose="020E0602020502020306" pitchFamily="34" charset="0"/>
                <a:cs typeface="Aharoni" panose="02010803020104030203" pitchFamily="2" charset="-79"/>
              </a:rPr>
            </a:br>
            <a:r>
              <a:rPr lang="en-US" sz="1200" b="0" i="0" dirty="0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Maria </a:t>
            </a:r>
            <a:r>
              <a:rPr lang="en-US" sz="1200" b="0" i="0" dirty="0" err="1">
                <a:effectLst/>
                <a:latin typeface="Berlin Sans FB" panose="020E0602020502020306" pitchFamily="34" charset="0"/>
                <a:cs typeface="Aharoni" panose="02010803020104030203" pitchFamily="2" charset="-79"/>
              </a:rPr>
              <a:t>Villacreces</a:t>
            </a:r>
            <a:endParaRPr lang="en-US" sz="1600" dirty="0"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7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3" y="1312237"/>
            <a:ext cx="853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system-ui"/>
              </a:rPr>
              <a:t>Does a pregnant woman’s heart rate predict her pregnancy risk level?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7977"/>
            <a:ext cx="10058400" cy="2820214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b="1" dirty="0"/>
              <a:t>Hypothesis: </a:t>
            </a:r>
            <a:r>
              <a:rPr lang="en-US" b="0" i="0" dirty="0">
                <a:effectLst/>
                <a:latin typeface="system-ui"/>
              </a:rPr>
              <a:t>The resting heart rate of a woman during pregnancy correlates with the risk level of the pregnancy. Certain heart rates could suggest whether her pregnancy is at a higher or lower risk.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D73A-3114-6ABD-3B0B-AA099340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865810"/>
            <a:ext cx="308610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8FA9D8-BC95-FF51-71E7-777CCF7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417513"/>
            <a:ext cx="10058400" cy="973137"/>
          </a:xfrm>
        </p:spPr>
        <p:txBody>
          <a:bodyPr>
            <a:normAutofit/>
          </a:bodyPr>
          <a:lstStyle/>
          <a:p>
            <a:r>
              <a:rPr lang="en-US" sz="4000" b="1" dirty="0"/>
              <a:t>Heart Rate Vs. Risk Level</a:t>
            </a:r>
          </a:p>
        </p:txBody>
      </p:sp>
    </p:spTree>
    <p:extLst>
      <p:ext uri="{BB962C8B-B14F-4D97-AF65-F5344CB8AC3E}">
        <p14:creationId xmlns:p14="http://schemas.microsoft.com/office/powerpoint/2010/main" val="260103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AD3F21-EA39-F3D9-067D-B9BCF6D33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" r="1345" b="1990"/>
          <a:stretch/>
        </p:blipFill>
        <p:spPr>
          <a:xfrm>
            <a:off x="4387489" y="568236"/>
            <a:ext cx="3417019" cy="381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5B6DF-2163-7BC1-2AEC-2F327B73B33F}"/>
              </a:ext>
            </a:extLst>
          </p:cNvPr>
          <p:cNvSpPr txBox="1"/>
          <p:nvPr/>
        </p:nvSpPr>
        <p:spPr>
          <a:xfrm>
            <a:off x="3507435" y="4500393"/>
            <a:ext cx="5177125" cy="8309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bar graph illustrates a relationship between a woman's heart rate during pregnancy and the risk levels of her pregnancy.</a:t>
            </a:r>
          </a:p>
        </p:txBody>
      </p:sp>
    </p:spTree>
    <p:extLst>
      <p:ext uri="{BB962C8B-B14F-4D97-AF65-F5344CB8AC3E}">
        <p14:creationId xmlns:p14="http://schemas.microsoft.com/office/powerpoint/2010/main" val="180709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22"/>
            <a:ext cx="10058400" cy="2820214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8FA9D8-BC95-FF51-71E7-777CCF7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6484"/>
            <a:ext cx="10058400" cy="973137"/>
          </a:xfrm>
        </p:spPr>
        <p:txBody>
          <a:bodyPr/>
          <a:lstStyle/>
          <a:p>
            <a:r>
              <a:rPr lang="en-US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6944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47D31-A939-FBBA-9557-6E0E3C82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87" y="2552832"/>
            <a:ext cx="7333444" cy="3734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EB978-BCA8-6786-705B-4BF25818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87" y="1033409"/>
            <a:ext cx="7333444" cy="14633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4C1653-FA47-3D13-BD90-2EBEF59472FF}"/>
              </a:ext>
            </a:extLst>
          </p:cNvPr>
          <p:cNvSpPr txBox="1">
            <a:spLocks/>
          </p:cNvSpPr>
          <p:nvPr/>
        </p:nvSpPr>
        <p:spPr>
          <a:xfrm>
            <a:off x="4764204" y="262357"/>
            <a:ext cx="3347830" cy="973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Geoapify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2832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22"/>
            <a:ext cx="10058400" cy="2820214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dirty="0"/>
              <a:t>https://www.kaggle.com/datasets/csafrit2/maternal-health-risk-data/data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8FA9D8-BC95-FF51-71E7-777CCF7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3679"/>
            <a:ext cx="10058400" cy="973137"/>
          </a:xfrm>
        </p:spPr>
        <p:txBody>
          <a:bodyPr/>
          <a:lstStyle/>
          <a:p>
            <a:r>
              <a:rPr lang="en-US" b="1" dirty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2530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B2A0-F312-E658-EF6F-93B117E5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5D83-B884-F8B9-8A52-69F34F0F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496456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Our research aims to identify the key indicators that influence risk levels during pregnancy. We are using a dataset taken from various hospitals, clinics and maternal health </a:t>
            </a:r>
            <a:r>
              <a:rPr lang="en-US"/>
              <a:t>care centers </a:t>
            </a:r>
            <a:r>
              <a:rPr lang="en-US" dirty="0"/>
              <a:t>in Bangladesh, India. Our primary focus is analyzing age, blood pressure, heart rate, and blood sugar to determine their impact on predicted risk intensity level of pregnancy complication.</a:t>
            </a:r>
          </a:p>
        </p:txBody>
      </p:sp>
    </p:spTree>
    <p:extLst>
      <p:ext uri="{BB962C8B-B14F-4D97-AF65-F5344CB8AC3E}">
        <p14:creationId xmlns:p14="http://schemas.microsoft.com/office/powerpoint/2010/main" val="21875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65F3-A9B7-9363-909B-A8B36DDC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02" y="2425541"/>
            <a:ext cx="4437017" cy="571691"/>
          </a:xfrm>
          <a:solidFill>
            <a:schemeClr val="bg1">
              <a:alpha val="66000"/>
            </a:schemeClr>
          </a:solidFill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Raw data collected from .csv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84A642-E066-6137-FD85-2AE78A41C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/>
          <a:stretch/>
        </p:blipFill>
        <p:spPr>
          <a:xfrm>
            <a:off x="536280" y="3070763"/>
            <a:ext cx="4640262" cy="2050513"/>
          </a:xfrm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B012E-2A6A-E92E-A367-E9DE31A84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4606" y="2509144"/>
            <a:ext cx="5834621" cy="488088"/>
          </a:xfrm>
          <a:solidFill>
            <a:schemeClr val="bg1">
              <a:alpha val="66000"/>
            </a:schemeClr>
          </a:solidFill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Organized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DataFrame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 created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Jupyter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F0502020204030204"/>
                <a:ea typeface="+mn-ea"/>
                <a:cs typeface="+mn-cs"/>
              </a:rPr>
              <a:t> Notebook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5113A8-F0D7-CCB6-AE7D-9DC3857EC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06019" y="3227517"/>
            <a:ext cx="6491797" cy="1449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E477E4-E921-27BE-D5C0-B96B87F8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b="1" dirty="0"/>
              <a:t>Maternal Health Data</a:t>
            </a:r>
          </a:p>
        </p:txBody>
      </p:sp>
    </p:spTree>
    <p:extLst>
      <p:ext uri="{BB962C8B-B14F-4D97-AF65-F5344CB8AC3E}">
        <p14:creationId xmlns:p14="http://schemas.microsoft.com/office/powerpoint/2010/main" val="257387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9280-084D-12C1-321E-97F07290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7235"/>
            <a:ext cx="10058400" cy="973963"/>
          </a:xfrm>
        </p:spPr>
        <p:txBody>
          <a:bodyPr>
            <a:normAutofit/>
          </a:bodyPr>
          <a:lstStyle/>
          <a:p>
            <a:r>
              <a:rPr lang="en-US" sz="4000" b="1" dirty="0"/>
              <a:t>Blood Pressure Vs. Risk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0D26-C4C3-0EE8-D4AD-0B1EA0FD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508"/>
            <a:ext cx="10058400" cy="3760891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Hypothesis: </a:t>
            </a:r>
            <a:r>
              <a:rPr lang="en-US" dirty="0"/>
              <a:t>Women who have a high blood pressure are at a higher risk than women who are within the normal blood pressure range.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4" y="1312237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much blood pressure is safe during pregnancy?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72468-EBCE-0200-B3FC-58392EAA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06" y="2752650"/>
            <a:ext cx="7725673" cy="2871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03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D82D2-78A9-B1E8-247A-E94ADB2F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28" y="646994"/>
            <a:ext cx="5021239" cy="3514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71581-B423-5846-CAF1-D073C10A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89" y="595622"/>
            <a:ext cx="4300238" cy="3565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D980D4-3DAC-D71C-1523-168266616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938" y="5305754"/>
            <a:ext cx="5928904" cy="521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1A2AB-BC6E-32BA-B83C-8D132B259877}"/>
              </a:ext>
            </a:extLst>
          </p:cNvPr>
          <p:cNvSpPr txBox="1"/>
          <p:nvPr/>
        </p:nvSpPr>
        <p:spPr>
          <a:xfrm>
            <a:off x="921247" y="4310302"/>
            <a:ext cx="4284999" cy="738664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That graph visually represents how blood pressure changes with age. Both lines show an upward trend.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4593A-087D-79A6-1648-9083DE3121F0}"/>
              </a:ext>
            </a:extLst>
          </p:cNvPr>
          <p:cNvSpPr txBox="1"/>
          <p:nvPr/>
        </p:nvSpPr>
        <p:spPr>
          <a:xfrm>
            <a:off x="6349789" y="4202581"/>
            <a:ext cx="4284999" cy="95410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This pie chart depicts the distribution of blood pressure categories and how it breaks down the proportion of a population within each blood pressure range</a:t>
            </a:r>
          </a:p>
        </p:txBody>
      </p:sp>
    </p:spTree>
    <p:extLst>
      <p:ext uri="{BB962C8B-B14F-4D97-AF65-F5344CB8AC3E}">
        <p14:creationId xmlns:p14="http://schemas.microsoft.com/office/powerpoint/2010/main" val="99298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9280-084D-12C1-321E-97F07290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7235"/>
            <a:ext cx="10058400" cy="973963"/>
          </a:xfrm>
        </p:spPr>
        <p:txBody>
          <a:bodyPr>
            <a:normAutofit/>
          </a:bodyPr>
          <a:lstStyle/>
          <a:p>
            <a:r>
              <a:rPr lang="en-US" sz="4000" b="1" dirty="0"/>
              <a:t>Blood Sugar Vs. Risk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3" y="1312237"/>
            <a:ext cx="853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system-ui"/>
              </a:rPr>
              <a:t>How do Blood glucose levels (mmol/L) affect the risk level during pregnancy?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61381B-C919-3A2D-484E-028BA3A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7572"/>
            <a:ext cx="10058400" cy="3201850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b="1" dirty="0"/>
              <a:t>Hypothesis: </a:t>
            </a:r>
            <a:r>
              <a:rPr lang="en-US" dirty="0"/>
              <a:t>Elevated blood glucose levels in pregnant women are associated with an increased risk of complications, categorizing the pregnancy as higher risk.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8C130-855E-50D4-26B4-97D718FC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37" y="2949602"/>
            <a:ext cx="4991538" cy="1988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348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1A2AB-BC6E-32BA-B83C-8D132B259877}"/>
              </a:ext>
            </a:extLst>
          </p:cNvPr>
          <p:cNvSpPr txBox="1"/>
          <p:nvPr/>
        </p:nvSpPr>
        <p:spPr>
          <a:xfrm>
            <a:off x="1180843" y="4100138"/>
            <a:ext cx="4284998" cy="129266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bar graph illustrates blood sugar levels across different risk categories- Low Risk, Mid Risk, and High Risk segmented by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 age increases, there's a pattern where blood sugar also tends to increase in mid and high-risk categories.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4593A-087D-79A6-1648-9083DE3121F0}"/>
              </a:ext>
            </a:extLst>
          </p:cNvPr>
          <p:cNvSpPr txBox="1"/>
          <p:nvPr/>
        </p:nvSpPr>
        <p:spPr>
          <a:xfrm>
            <a:off x="6213345" y="4100138"/>
            <a:ext cx="5138994" cy="64633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The scatter plot with the regression line described by the equation y= 0.08x + 6.09 showcases a linear relationship between age and blood sugar. The positive slope indicates a gradual increase.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468A2-960D-B73B-E096-467914A61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03" y="469982"/>
            <a:ext cx="4300238" cy="358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164B5-2588-EE5D-A36D-0897E0B9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95" y="421778"/>
            <a:ext cx="6052894" cy="36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7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0D26-C4C3-0EE8-D4AD-0B1EA0FD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509"/>
            <a:ext cx="10058400" cy="2888342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Hypothesis: </a:t>
            </a:r>
            <a:r>
              <a:rPr lang="en-US" dirty="0"/>
              <a:t>The age of a woman significantly influences her risk level during pregnancy, with specific age groups showing a higher chance.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05A5-F0C2-D0B3-05E0-5CD1C5118253}"/>
              </a:ext>
            </a:extLst>
          </p:cNvPr>
          <p:cNvSpPr txBox="1"/>
          <p:nvPr/>
        </p:nvSpPr>
        <p:spPr>
          <a:xfrm>
            <a:off x="1208314" y="134489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does age correlate with the risk level?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CFDBC-FA4B-0671-45C3-F93A30FD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20" y="2838311"/>
            <a:ext cx="3949559" cy="1452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B7EA7EB-00F8-F0A5-B65F-C0711982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972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Age vs. Risk Level</a:t>
            </a:r>
          </a:p>
        </p:txBody>
      </p:sp>
    </p:spTree>
    <p:extLst>
      <p:ext uri="{BB962C8B-B14F-4D97-AF65-F5344CB8AC3E}">
        <p14:creationId xmlns:p14="http://schemas.microsoft.com/office/powerpoint/2010/main" val="188556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1F7FDF-EDBC-2505-236D-8BA9D3CF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89" y="368763"/>
            <a:ext cx="4892373" cy="36692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3EEEC-7FDA-E626-E3CD-82AEC6649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99994"/>
              </p:ext>
            </p:extLst>
          </p:nvPr>
        </p:nvGraphicFramePr>
        <p:xfrm>
          <a:off x="254726" y="4129072"/>
          <a:ext cx="114626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886">
                  <a:extLst>
                    <a:ext uri="{9D8B030D-6E8A-4147-A177-3AD203B41FA5}">
                      <a16:colId xmlns:a16="http://schemas.microsoft.com/office/drawing/2014/main" val="1175193184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68686634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343182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Risk Level: Low Risk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upper quartile of age is: 33.5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lower quartile of age is: 18.0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interquartile range of age is: 15.5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below -5.25 could be outliers for risk level low risk.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above 56.75 could be outliers for risk level low risk.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Risk Level: Mid Risk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upper quartile of age is: 32.0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lower quartile of age is: 19.0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interquartile range of age is: 13.0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below -0.5 could be outliers for risk level mid risk.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above 51.5 could be outliers for risk level mid risk.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Risk Level: High Risk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upper quartile of age is: 42.0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lower quartile of age is: 25.0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The interquartile range of age is: 17.0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below -0.5 could be outliers for risk level high risk.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Values above 67.5 could be outliers for risk level high risk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1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748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600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Berlin Sans FB</vt:lpstr>
      <vt:lpstr>Calibri</vt:lpstr>
      <vt:lpstr>system-ui</vt:lpstr>
      <vt:lpstr>Univers</vt:lpstr>
      <vt:lpstr>Univers Condensed</vt:lpstr>
      <vt:lpstr>RetrospectVTI</vt:lpstr>
      <vt:lpstr>Predictors of Pregnancy Risk</vt:lpstr>
      <vt:lpstr>Introduction</vt:lpstr>
      <vt:lpstr>Maternal Health Data</vt:lpstr>
      <vt:lpstr>Blood Pressure Vs. Risk Level</vt:lpstr>
      <vt:lpstr>PowerPoint Presentation</vt:lpstr>
      <vt:lpstr>Blood Sugar Vs. Risk Level</vt:lpstr>
      <vt:lpstr>PowerPoint Presentation</vt:lpstr>
      <vt:lpstr>Age vs. Risk Level</vt:lpstr>
      <vt:lpstr>PowerPoint Presentation</vt:lpstr>
      <vt:lpstr>Heart Rate Vs. Risk Level</vt:lpstr>
      <vt:lpstr>PowerPoint Presentation</vt:lpstr>
      <vt:lpstr>Analysis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Predictors of Pregnancy Risk</dc:title>
  <dc:creator>Alexis</dc:creator>
  <cp:lastModifiedBy>Alexis</cp:lastModifiedBy>
  <cp:revision>12</cp:revision>
  <dcterms:created xsi:type="dcterms:W3CDTF">2024-03-11T22:47:36Z</dcterms:created>
  <dcterms:modified xsi:type="dcterms:W3CDTF">2024-03-12T23:53:46Z</dcterms:modified>
</cp:coreProperties>
</file>