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9" r:id="rId4"/>
    <p:sldId id="260" r:id="rId5"/>
    <p:sldId id="262" r:id="rId6"/>
    <p:sldId id="264" r:id="rId7"/>
    <p:sldId id="266" r:id="rId8"/>
    <p:sldId id="267" r:id="rId9"/>
    <p:sldId id="268" r:id="rId10"/>
    <p:sldId id="269" r:id="rId11"/>
    <p:sldId id="270" r:id="rId12"/>
    <p:sldId id="272" r:id="rId13"/>
    <p:sldId id="27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46" d="100"/>
          <a:sy n="146" d="100"/>
        </p:scale>
        <p:origin x="13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449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225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335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108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611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80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257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089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459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84656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67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5704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erry blossoms">
            <a:extLst>
              <a:ext uri="{FF2B5EF4-FFF2-40B4-BE49-F238E27FC236}">
                <a16:creationId xmlns:a16="http://schemas.microsoft.com/office/drawing/2014/main" id="{A1E5B88A-37A2-3AF8-1A76-75997608113E}"/>
              </a:ext>
            </a:extLst>
          </p:cNvPr>
          <p:cNvPicPr>
            <a:picLocks noChangeAspect="1"/>
          </p:cNvPicPr>
          <p:nvPr/>
        </p:nvPicPr>
        <p:blipFill rotWithShape="1">
          <a:blip r:embed="rId2"/>
          <a:srcRect t="7865" b="7865"/>
          <a:stretch/>
        </p:blipFill>
        <p:spPr>
          <a:xfrm>
            <a:off x="20" y="975"/>
            <a:ext cx="12191980" cy="6858000"/>
          </a:xfrm>
          <a:prstGeom prst="rect">
            <a:avLst/>
          </a:prstGeom>
        </p:spPr>
      </p:pic>
      <p:sp>
        <p:nvSpPr>
          <p:cNvPr id="20" name="Rectangle 1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AE700-27FD-5A63-6B91-E5FD015ED4F1}"/>
              </a:ext>
            </a:extLst>
          </p:cNvPr>
          <p:cNvSpPr>
            <a:spLocks noGrp="1"/>
          </p:cNvSpPr>
          <p:nvPr>
            <p:ph type="ctrTitle"/>
          </p:nvPr>
        </p:nvSpPr>
        <p:spPr>
          <a:xfrm>
            <a:off x="8123416" y="1622737"/>
            <a:ext cx="3214307" cy="2483734"/>
          </a:xfrm>
        </p:spPr>
        <p:txBody>
          <a:bodyPr anchor="b">
            <a:normAutofit/>
          </a:bodyPr>
          <a:lstStyle/>
          <a:p>
            <a:pPr algn="ctr"/>
            <a:r>
              <a:rPr lang="en-US" sz="4400" dirty="0">
                <a:solidFill>
                  <a:schemeClr val="tx1"/>
                </a:solidFill>
              </a:rPr>
              <a:t>Predictors of Pregnancy Risk</a:t>
            </a:r>
          </a:p>
        </p:txBody>
      </p:sp>
      <p:sp>
        <p:nvSpPr>
          <p:cNvPr id="3" name="Subtitle 2">
            <a:extLst>
              <a:ext uri="{FF2B5EF4-FFF2-40B4-BE49-F238E27FC236}">
                <a16:creationId xmlns:a16="http://schemas.microsoft.com/office/drawing/2014/main" id="{62D91AEA-7041-0E66-EFA4-355DB54F7C9F}"/>
              </a:ext>
            </a:extLst>
          </p:cNvPr>
          <p:cNvSpPr>
            <a:spLocks noGrp="1"/>
          </p:cNvSpPr>
          <p:nvPr>
            <p:ph type="subTitle" idx="1"/>
          </p:nvPr>
        </p:nvSpPr>
        <p:spPr>
          <a:xfrm>
            <a:off x="8127750" y="4608576"/>
            <a:ext cx="3205640" cy="774186"/>
          </a:xfrm>
        </p:spPr>
        <p:txBody>
          <a:bodyPr anchor="t">
            <a:normAutofit fontScale="92500" lnSpcReduction="20000"/>
          </a:bodyPr>
          <a:lstStyle/>
          <a:p>
            <a:pPr algn="ctr"/>
            <a:r>
              <a:rPr lang="en-US" sz="1200" b="0" i="0" dirty="0">
                <a:effectLst/>
                <a:latin typeface="Berlin Sans FB" panose="020E0602020502020306" pitchFamily="34" charset="0"/>
                <a:cs typeface="Aharoni" panose="02010803020104030203" pitchFamily="2" charset="-79"/>
              </a:rPr>
              <a:t>Alexis Rojas</a:t>
            </a:r>
            <a:br>
              <a:rPr lang="en-US" sz="1200" dirty="0">
                <a:latin typeface="Berlin Sans FB" panose="020E0602020502020306" pitchFamily="34" charset="0"/>
                <a:cs typeface="Aharoni" panose="02010803020104030203" pitchFamily="2" charset="-79"/>
              </a:rPr>
            </a:br>
            <a:r>
              <a:rPr lang="en-US" sz="1200" b="0" i="0" dirty="0">
                <a:effectLst/>
                <a:latin typeface="Berlin Sans FB" panose="020E0602020502020306" pitchFamily="34" charset="0"/>
                <a:cs typeface="Aharoni" panose="02010803020104030203" pitchFamily="2" charset="-79"/>
              </a:rPr>
              <a:t>Larissa </a:t>
            </a:r>
            <a:r>
              <a:rPr lang="en-US" sz="1200" b="0" i="0" dirty="0" err="1">
                <a:effectLst/>
                <a:latin typeface="Berlin Sans FB" panose="020E0602020502020306" pitchFamily="34" charset="0"/>
                <a:cs typeface="Aharoni" panose="02010803020104030203" pitchFamily="2" charset="-79"/>
              </a:rPr>
              <a:t>Fierle</a:t>
            </a:r>
            <a:br>
              <a:rPr lang="en-US" sz="1200" dirty="0">
                <a:latin typeface="Berlin Sans FB" panose="020E0602020502020306" pitchFamily="34" charset="0"/>
                <a:cs typeface="Aharoni" panose="02010803020104030203" pitchFamily="2" charset="-79"/>
              </a:rPr>
            </a:br>
            <a:r>
              <a:rPr lang="en-US" sz="1200" b="0" i="0" dirty="0">
                <a:effectLst/>
                <a:latin typeface="Berlin Sans FB" panose="020E0602020502020306" pitchFamily="34" charset="0"/>
                <a:cs typeface="Aharoni" panose="02010803020104030203" pitchFamily="2" charset="-79"/>
              </a:rPr>
              <a:t>Natalie Lopez</a:t>
            </a:r>
            <a:br>
              <a:rPr lang="en-US" sz="1200" dirty="0">
                <a:latin typeface="Berlin Sans FB" panose="020E0602020502020306" pitchFamily="34" charset="0"/>
                <a:cs typeface="Aharoni" panose="02010803020104030203" pitchFamily="2" charset="-79"/>
              </a:rPr>
            </a:br>
            <a:r>
              <a:rPr lang="en-US" sz="1200" b="0" i="0" dirty="0">
                <a:effectLst/>
                <a:latin typeface="Berlin Sans FB" panose="020E0602020502020306" pitchFamily="34" charset="0"/>
                <a:cs typeface="Aharoni" panose="02010803020104030203" pitchFamily="2" charset="-79"/>
              </a:rPr>
              <a:t>Maria </a:t>
            </a:r>
            <a:r>
              <a:rPr lang="en-US" sz="1200" b="0" i="0" dirty="0" err="1">
                <a:effectLst/>
                <a:latin typeface="Berlin Sans FB" panose="020E0602020502020306" pitchFamily="34" charset="0"/>
                <a:cs typeface="Aharoni" panose="02010803020104030203" pitchFamily="2" charset="-79"/>
              </a:rPr>
              <a:t>Villacreces</a:t>
            </a:r>
            <a:endParaRPr lang="en-US" sz="1600" dirty="0">
              <a:latin typeface="Berlin Sans FB" panose="020E0602020502020306" pitchFamily="34" charset="0"/>
              <a:cs typeface="Aharoni" panose="02010803020104030203" pitchFamily="2" charset="-79"/>
            </a:endParaRPr>
          </a:p>
        </p:txBody>
      </p:sp>
      <p:cxnSp>
        <p:nvCxnSpPr>
          <p:cNvPr id="22" name="Straight Connector 2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footer rectangle">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589178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F805A5-F0C2-D0B3-05E0-5CD1C5118253}"/>
              </a:ext>
            </a:extLst>
          </p:cNvPr>
          <p:cNvSpPr txBox="1"/>
          <p:nvPr/>
        </p:nvSpPr>
        <p:spPr>
          <a:xfrm>
            <a:off x="1208313" y="1312237"/>
            <a:ext cx="8536578" cy="400110"/>
          </a:xfrm>
          <a:prstGeom prst="rect">
            <a:avLst/>
          </a:prstGeom>
          <a:noFill/>
        </p:spPr>
        <p:txBody>
          <a:bodyPr wrap="square" rtlCol="0">
            <a:spAutoFit/>
          </a:bodyPr>
          <a:lstStyle/>
          <a:p>
            <a:pPr algn="l"/>
            <a:r>
              <a:rPr lang="en-US" sz="2000" b="1" i="0" dirty="0">
                <a:effectLst/>
                <a:latin typeface="system-ui"/>
              </a:rPr>
              <a:t>Does a pregnant woman’s heart rate predict her pregnancy risk level?</a:t>
            </a:r>
          </a:p>
        </p:txBody>
      </p:sp>
      <p:sp>
        <p:nvSpPr>
          <p:cNvPr id="10" name="Content Placeholder 9">
            <a:extLst>
              <a:ext uri="{FF2B5EF4-FFF2-40B4-BE49-F238E27FC236}">
                <a16:creationId xmlns:a16="http://schemas.microsoft.com/office/drawing/2014/main" id="{F461381B-C919-3A2D-484E-028BA3AE7AED}"/>
              </a:ext>
            </a:extLst>
          </p:cNvPr>
          <p:cNvSpPr>
            <a:spLocks noGrp="1"/>
          </p:cNvSpPr>
          <p:nvPr>
            <p:ph idx="1"/>
          </p:nvPr>
        </p:nvSpPr>
        <p:spPr>
          <a:xfrm>
            <a:off x="1097280" y="1925322"/>
            <a:ext cx="10058400" cy="2820214"/>
          </a:xfrm>
          <a:solidFill>
            <a:schemeClr val="bg1">
              <a:alpha val="66000"/>
            </a:schemeClr>
          </a:solidFill>
        </p:spPr>
        <p:txBody>
          <a:bodyPr/>
          <a:lstStyle/>
          <a:p>
            <a:r>
              <a:rPr lang="en-US" b="1" dirty="0"/>
              <a:t>Hypothesis: </a:t>
            </a:r>
            <a:r>
              <a:rPr lang="en-US" b="0" i="0" dirty="0">
                <a:effectLst/>
                <a:latin typeface="system-ui"/>
              </a:rPr>
              <a:t>The resting heart rate of a woman during pregnancy correlates with the risk level of the pregnancy. Certain heart rates could suggest whether her pregnancy is at a higher or lower risk.</a:t>
            </a:r>
            <a:endParaRPr lang="en-US" dirty="0"/>
          </a:p>
        </p:txBody>
      </p:sp>
      <p:pic>
        <p:nvPicPr>
          <p:cNvPr id="5" name="Picture 4">
            <a:extLst>
              <a:ext uri="{FF2B5EF4-FFF2-40B4-BE49-F238E27FC236}">
                <a16:creationId xmlns:a16="http://schemas.microsoft.com/office/drawing/2014/main" id="{E752D73A-3114-6ABD-3B0B-AA099340C6C7}"/>
              </a:ext>
            </a:extLst>
          </p:cNvPr>
          <p:cNvPicPr>
            <a:picLocks noChangeAspect="1"/>
          </p:cNvPicPr>
          <p:nvPr/>
        </p:nvPicPr>
        <p:blipFill>
          <a:blip r:embed="rId2"/>
          <a:stretch>
            <a:fillRect/>
          </a:stretch>
        </p:blipFill>
        <p:spPr>
          <a:xfrm>
            <a:off x="4552950" y="2865810"/>
            <a:ext cx="3086100" cy="1724025"/>
          </a:xfrm>
          <a:prstGeom prst="rect">
            <a:avLst/>
          </a:prstGeom>
        </p:spPr>
      </p:pic>
      <p:sp>
        <p:nvSpPr>
          <p:cNvPr id="6" name="Title 1">
            <a:extLst>
              <a:ext uri="{FF2B5EF4-FFF2-40B4-BE49-F238E27FC236}">
                <a16:creationId xmlns:a16="http://schemas.microsoft.com/office/drawing/2014/main" id="{DC8FA9D8-BC95-FF51-71E7-777CCF721481}"/>
              </a:ext>
            </a:extLst>
          </p:cNvPr>
          <p:cNvSpPr>
            <a:spLocks noGrp="1"/>
          </p:cNvSpPr>
          <p:nvPr>
            <p:ph type="title"/>
          </p:nvPr>
        </p:nvSpPr>
        <p:spPr>
          <a:xfrm>
            <a:off x="1096963" y="417513"/>
            <a:ext cx="10058400" cy="973137"/>
          </a:xfrm>
        </p:spPr>
        <p:txBody>
          <a:bodyPr/>
          <a:lstStyle/>
          <a:p>
            <a:r>
              <a:rPr lang="en-US" b="1" dirty="0"/>
              <a:t>Heart Rate Vs. Risk Level</a:t>
            </a:r>
          </a:p>
        </p:txBody>
      </p:sp>
    </p:spTree>
    <p:extLst>
      <p:ext uri="{BB962C8B-B14F-4D97-AF65-F5344CB8AC3E}">
        <p14:creationId xmlns:p14="http://schemas.microsoft.com/office/powerpoint/2010/main" val="260103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AD3F21-EA39-F3D9-067D-B9BCF6D33272}"/>
              </a:ext>
            </a:extLst>
          </p:cNvPr>
          <p:cNvPicPr>
            <a:picLocks noChangeAspect="1"/>
          </p:cNvPicPr>
          <p:nvPr/>
        </p:nvPicPr>
        <p:blipFill rotWithShape="1">
          <a:blip r:embed="rId2"/>
          <a:srcRect l="1267" r="1345" b="1990"/>
          <a:stretch/>
        </p:blipFill>
        <p:spPr>
          <a:xfrm>
            <a:off x="4387489" y="568236"/>
            <a:ext cx="3417019" cy="3816377"/>
          </a:xfrm>
          <a:prstGeom prst="rect">
            <a:avLst/>
          </a:prstGeom>
        </p:spPr>
      </p:pic>
      <p:sp>
        <p:nvSpPr>
          <p:cNvPr id="7" name="TextBox 6">
            <a:extLst>
              <a:ext uri="{FF2B5EF4-FFF2-40B4-BE49-F238E27FC236}">
                <a16:creationId xmlns:a16="http://schemas.microsoft.com/office/drawing/2014/main" id="{B485B6DF-2163-7BC1-2AEC-2F327B73B33F}"/>
              </a:ext>
            </a:extLst>
          </p:cNvPr>
          <p:cNvSpPr txBox="1"/>
          <p:nvPr/>
        </p:nvSpPr>
        <p:spPr>
          <a:xfrm>
            <a:off x="3507435" y="4500393"/>
            <a:ext cx="5177125" cy="830997"/>
          </a:xfrm>
          <a:prstGeom prst="rect">
            <a:avLst/>
          </a:prstGeom>
          <a:solidFill>
            <a:schemeClr val="bg1">
              <a:alpha val="66000"/>
            </a:schemeClr>
          </a:solidFill>
        </p:spPr>
        <p:txBody>
          <a:bodyPr wrap="square" rtlCol="0">
            <a:spAutoFit/>
          </a:bodyPr>
          <a:lstStyle/>
          <a:p>
            <a:pPr algn="ctr"/>
            <a:r>
              <a:rPr lang="en-US" sz="1600" dirty="0"/>
              <a:t>The bar graph illustrates a relationship between a woman's heart rate during pregnancy and the risk levels of her pregnancy.</a:t>
            </a:r>
          </a:p>
        </p:txBody>
      </p:sp>
    </p:spTree>
    <p:extLst>
      <p:ext uri="{BB962C8B-B14F-4D97-AF65-F5344CB8AC3E}">
        <p14:creationId xmlns:p14="http://schemas.microsoft.com/office/powerpoint/2010/main" val="180709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461381B-C919-3A2D-484E-028BA3AE7AED}"/>
              </a:ext>
            </a:extLst>
          </p:cNvPr>
          <p:cNvSpPr>
            <a:spLocks noGrp="1"/>
          </p:cNvSpPr>
          <p:nvPr>
            <p:ph idx="1"/>
          </p:nvPr>
        </p:nvSpPr>
        <p:spPr>
          <a:xfrm>
            <a:off x="1097280" y="1925322"/>
            <a:ext cx="10058400" cy="2820214"/>
          </a:xfrm>
          <a:solidFill>
            <a:schemeClr val="bg1">
              <a:alpha val="66000"/>
            </a:schemeClr>
          </a:solidFill>
        </p:spPr>
        <p:txBody>
          <a:bodyPr/>
          <a:lstStyle/>
          <a:p>
            <a:endParaRPr lang="en-US" dirty="0"/>
          </a:p>
        </p:txBody>
      </p:sp>
      <p:sp>
        <p:nvSpPr>
          <p:cNvPr id="6" name="Title 1">
            <a:extLst>
              <a:ext uri="{FF2B5EF4-FFF2-40B4-BE49-F238E27FC236}">
                <a16:creationId xmlns:a16="http://schemas.microsoft.com/office/drawing/2014/main" id="{DC8FA9D8-BC95-FF51-71E7-777CCF721481}"/>
              </a:ext>
            </a:extLst>
          </p:cNvPr>
          <p:cNvSpPr>
            <a:spLocks noGrp="1"/>
          </p:cNvSpPr>
          <p:nvPr>
            <p:ph type="title"/>
          </p:nvPr>
        </p:nvSpPr>
        <p:spPr>
          <a:xfrm>
            <a:off x="1097280" y="796484"/>
            <a:ext cx="10058400" cy="973137"/>
          </a:xfrm>
        </p:spPr>
        <p:txBody>
          <a:bodyPr/>
          <a:lstStyle/>
          <a:p>
            <a:r>
              <a:rPr lang="en-US" b="1" dirty="0"/>
              <a:t>Analysis</a:t>
            </a:r>
          </a:p>
        </p:txBody>
      </p:sp>
    </p:spTree>
    <p:extLst>
      <p:ext uri="{BB962C8B-B14F-4D97-AF65-F5344CB8AC3E}">
        <p14:creationId xmlns:p14="http://schemas.microsoft.com/office/powerpoint/2010/main" val="296944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547D31-A939-FBBA-9557-6E0E3C825855}"/>
              </a:ext>
            </a:extLst>
          </p:cNvPr>
          <p:cNvPicPr>
            <a:picLocks noChangeAspect="1"/>
          </p:cNvPicPr>
          <p:nvPr/>
        </p:nvPicPr>
        <p:blipFill>
          <a:blip r:embed="rId2"/>
          <a:stretch>
            <a:fillRect/>
          </a:stretch>
        </p:blipFill>
        <p:spPr>
          <a:xfrm>
            <a:off x="2396087" y="2552832"/>
            <a:ext cx="7333444" cy="3734397"/>
          </a:xfrm>
          <a:prstGeom prst="rect">
            <a:avLst/>
          </a:prstGeom>
        </p:spPr>
      </p:pic>
      <p:pic>
        <p:nvPicPr>
          <p:cNvPr id="5" name="Picture 4">
            <a:extLst>
              <a:ext uri="{FF2B5EF4-FFF2-40B4-BE49-F238E27FC236}">
                <a16:creationId xmlns:a16="http://schemas.microsoft.com/office/drawing/2014/main" id="{79DEB978-BCA8-6786-705B-4BF25818218E}"/>
              </a:ext>
            </a:extLst>
          </p:cNvPr>
          <p:cNvPicPr>
            <a:picLocks noChangeAspect="1"/>
          </p:cNvPicPr>
          <p:nvPr/>
        </p:nvPicPr>
        <p:blipFill>
          <a:blip r:embed="rId3"/>
          <a:stretch>
            <a:fillRect/>
          </a:stretch>
        </p:blipFill>
        <p:spPr>
          <a:xfrm>
            <a:off x="2396087" y="1033409"/>
            <a:ext cx="7333444" cy="1463344"/>
          </a:xfrm>
          <a:prstGeom prst="rect">
            <a:avLst/>
          </a:prstGeom>
        </p:spPr>
      </p:pic>
      <p:sp>
        <p:nvSpPr>
          <p:cNvPr id="6" name="Title 1">
            <a:extLst>
              <a:ext uri="{FF2B5EF4-FFF2-40B4-BE49-F238E27FC236}">
                <a16:creationId xmlns:a16="http://schemas.microsoft.com/office/drawing/2014/main" id="{6B4C1653-FA47-3D13-BD90-2EBEF59472FF}"/>
              </a:ext>
            </a:extLst>
          </p:cNvPr>
          <p:cNvSpPr txBox="1">
            <a:spLocks/>
          </p:cNvSpPr>
          <p:nvPr/>
        </p:nvSpPr>
        <p:spPr>
          <a:xfrm>
            <a:off x="4764204" y="262357"/>
            <a:ext cx="2597210" cy="973137"/>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a:lstStyle>
          <a:p>
            <a:r>
              <a:rPr lang="en-US" b="1" dirty="0" err="1"/>
              <a:t>Geoapify</a:t>
            </a:r>
            <a:endParaRPr lang="en-US" b="1" dirty="0"/>
          </a:p>
        </p:txBody>
      </p:sp>
    </p:spTree>
    <p:extLst>
      <p:ext uri="{BB962C8B-B14F-4D97-AF65-F5344CB8AC3E}">
        <p14:creationId xmlns:p14="http://schemas.microsoft.com/office/powerpoint/2010/main" val="162832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461381B-C919-3A2D-484E-028BA3AE7AED}"/>
              </a:ext>
            </a:extLst>
          </p:cNvPr>
          <p:cNvSpPr>
            <a:spLocks noGrp="1"/>
          </p:cNvSpPr>
          <p:nvPr>
            <p:ph idx="1"/>
          </p:nvPr>
        </p:nvSpPr>
        <p:spPr>
          <a:xfrm>
            <a:off x="1097280" y="1925322"/>
            <a:ext cx="10058400" cy="2820214"/>
          </a:xfrm>
          <a:solidFill>
            <a:schemeClr val="bg1">
              <a:alpha val="66000"/>
            </a:schemeClr>
          </a:solidFill>
        </p:spPr>
        <p:txBody>
          <a:bodyPr/>
          <a:lstStyle/>
          <a:p>
            <a:r>
              <a:rPr lang="en-US" dirty="0"/>
              <a:t>https://www.kaggle.com/datasets/csafrit2/maternal-health-risk-data/data</a:t>
            </a:r>
          </a:p>
        </p:txBody>
      </p:sp>
      <p:sp>
        <p:nvSpPr>
          <p:cNvPr id="6" name="Title 1">
            <a:extLst>
              <a:ext uri="{FF2B5EF4-FFF2-40B4-BE49-F238E27FC236}">
                <a16:creationId xmlns:a16="http://schemas.microsoft.com/office/drawing/2014/main" id="{DC8FA9D8-BC95-FF51-71E7-777CCF721481}"/>
              </a:ext>
            </a:extLst>
          </p:cNvPr>
          <p:cNvSpPr>
            <a:spLocks noGrp="1"/>
          </p:cNvSpPr>
          <p:nvPr>
            <p:ph type="title"/>
          </p:nvPr>
        </p:nvSpPr>
        <p:spPr>
          <a:xfrm>
            <a:off x="1097280" y="763679"/>
            <a:ext cx="10058400" cy="973137"/>
          </a:xfrm>
        </p:spPr>
        <p:txBody>
          <a:bodyPr/>
          <a:lstStyle/>
          <a:p>
            <a:r>
              <a:rPr lang="en-US" b="1" dirty="0"/>
              <a:t>References:</a:t>
            </a:r>
          </a:p>
        </p:txBody>
      </p:sp>
    </p:spTree>
    <p:extLst>
      <p:ext uri="{BB962C8B-B14F-4D97-AF65-F5344CB8AC3E}">
        <p14:creationId xmlns:p14="http://schemas.microsoft.com/office/powerpoint/2010/main" val="225306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B2A0-F312-E658-EF6F-93B117E504AF}"/>
              </a:ext>
            </a:extLst>
          </p:cNvPr>
          <p:cNvSpPr>
            <a:spLocks noGrp="1"/>
          </p:cNvSpPr>
          <p:nvPr>
            <p:ph type="title"/>
          </p:nvPr>
        </p:nvSpPr>
        <p:spPr/>
        <p:txBody>
          <a:bodyPr>
            <a:normAutofit/>
          </a:bodyPr>
          <a:lstStyle/>
          <a:p>
            <a:r>
              <a:rPr lang="en-US" sz="5400" b="1" dirty="0"/>
              <a:t>Introduction</a:t>
            </a:r>
          </a:p>
        </p:txBody>
      </p:sp>
      <p:sp>
        <p:nvSpPr>
          <p:cNvPr id="3" name="Content Placeholder 2">
            <a:extLst>
              <a:ext uri="{FF2B5EF4-FFF2-40B4-BE49-F238E27FC236}">
                <a16:creationId xmlns:a16="http://schemas.microsoft.com/office/drawing/2014/main" id="{0DD05D83-B884-F8B9-8A52-69F34F0F3CD4}"/>
              </a:ext>
            </a:extLst>
          </p:cNvPr>
          <p:cNvSpPr>
            <a:spLocks noGrp="1"/>
          </p:cNvSpPr>
          <p:nvPr>
            <p:ph idx="1"/>
          </p:nvPr>
        </p:nvSpPr>
        <p:spPr>
          <a:xfrm>
            <a:off x="1097280" y="2108201"/>
            <a:ext cx="10058400" cy="2496456"/>
          </a:xfrm>
          <a:solidFill>
            <a:schemeClr val="bg1">
              <a:alpha val="66000"/>
            </a:schemeClr>
          </a:solidFill>
        </p:spPr>
        <p:txBody>
          <a:bodyPr/>
          <a:lstStyle/>
          <a:p>
            <a:pPr algn="ctr"/>
            <a:endParaRPr lang="en-US" dirty="0"/>
          </a:p>
          <a:p>
            <a:pPr algn="ctr"/>
            <a:r>
              <a:rPr lang="en-US" dirty="0"/>
              <a:t>Our research aims to identify the key indicators that influence risk levels during pregnancy. We are using a dataset taken from various hospitals, clinics and maternal health cares in Bangladesh, India. Our primary focus is analyzing age, blood pressure, heart rate, and blood sugar to determine their impact on predicted risk intensity level of pregnancy complication.</a:t>
            </a:r>
          </a:p>
        </p:txBody>
      </p:sp>
    </p:spTree>
    <p:extLst>
      <p:ext uri="{BB962C8B-B14F-4D97-AF65-F5344CB8AC3E}">
        <p14:creationId xmlns:p14="http://schemas.microsoft.com/office/powerpoint/2010/main" val="2187569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3B07-7F45-9F0F-7090-1149D0E1B523}"/>
              </a:ext>
            </a:extLst>
          </p:cNvPr>
          <p:cNvSpPr>
            <a:spLocks noGrp="1"/>
          </p:cNvSpPr>
          <p:nvPr>
            <p:ph type="title"/>
          </p:nvPr>
        </p:nvSpPr>
        <p:spPr/>
        <p:txBody>
          <a:bodyPr>
            <a:normAutofit/>
          </a:bodyPr>
          <a:lstStyle/>
          <a:p>
            <a:r>
              <a:rPr lang="en-US" sz="4800" b="1" dirty="0"/>
              <a:t>Maternal Health Data</a:t>
            </a:r>
          </a:p>
        </p:txBody>
      </p:sp>
      <p:graphicFrame>
        <p:nvGraphicFramePr>
          <p:cNvPr id="5" name="Content Placeholder 4">
            <a:extLst>
              <a:ext uri="{FF2B5EF4-FFF2-40B4-BE49-F238E27FC236}">
                <a16:creationId xmlns:a16="http://schemas.microsoft.com/office/drawing/2014/main" id="{93051399-CFB6-99AB-DFA6-C4110E1F97AB}"/>
              </a:ext>
            </a:extLst>
          </p:cNvPr>
          <p:cNvGraphicFramePr>
            <a:graphicFrameLocks noGrp="1"/>
          </p:cNvGraphicFramePr>
          <p:nvPr>
            <p:ph sz="half" idx="1"/>
            <p:extLst>
              <p:ext uri="{D42A27DB-BD31-4B8C-83A1-F6EECF244321}">
                <p14:modId xmlns:p14="http://schemas.microsoft.com/office/powerpoint/2010/main" val="771010431"/>
              </p:ext>
            </p:extLst>
          </p:nvPr>
        </p:nvGraphicFramePr>
        <p:xfrm>
          <a:off x="742864" y="3008720"/>
          <a:ext cx="4267200" cy="1905000"/>
        </p:xfrm>
        <a:graphic>
          <a:graphicData uri="http://schemas.openxmlformats.org/drawingml/2006/table">
            <a:tbl>
              <a:tblPr/>
              <a:tblGrid>
                <a:gridCol w="438515">
                  <a:extLst>
                    <a:ext uri="{9D8B030D-6E8A-4147-A177-3AD203B41FA5}">
                      <a16:colId xmlns:a16="http://schemas.microsoft.com/office/drawing/2014/main" val="156732483"/>
                    </a:ext>
                  </a:extLst>
                </a:gridCol>
                <a:gridCol w="661962">
                  <a:extLst>
                    <a:ext uri="{9D8B030D-6E8A-4147-A177-3AD203B41FA5}">
                      <a16:colId xmlns:a16="http://schemas.microsoft.com/office/drawing/2014/main" val="641875727"/>
                    </a:ext>
                  </a:extLst>
                </a:gridCol>
                <a:gridCol w="757646">
                  <a:extLst>
                    <a:ext uri="{9D8B030D-6E8A-4147-A177-3AD203B41FA5}">
                      <a16:colId xmlns:a16="http://schemas.microsoft.com/office/drawing/2014/main" val="3429942390"/>
                    </a:ext>
                  </a:extLst>
                </a:gridCol>
                <a:gridCol w="444137">
                  <a:extLst>
                    <a:ext uri="{9D8B030D-6E8A-4147-A177-3AD203B41FA5}">
                      <a16:colId xmlns:a16="http://schemas.microsoft.com/office/drawing/2014/main" val="2950946995"/>
                    </a:ext>
                  </a:extLst>
                </a:gridCol>
                <a:gridCol w="646612">
                  <a:extLst>
                    <a:ext uri="{9D8B030D-6E8A-4147-A177-3AD203B41FA5}">
                      <a16:colId xmlns:a16="http://schemas.microsoft.com/office/drawing/2014/main" val="2251435027"/>
                    </a:ext>
                  </a:extLst>
                </a:gridCol>
                <a:gridCol w="708728">
                  <a:extLst>
                    <a:ext uri="{9D8B030D-6E8A-4147-A177-3AD203B41FA5}">
                      <a16:colId xmlns:a16="http://schemas.microsoft.com/office/drawing/2014/main" val="110463858"/>
                    </a:ext>
                  </a:extLst>
                </a:gridCol>
                <a:gridCol w="609600">
                  <a:extLst>
                    <a:ext uri="{9D8B030D-6E8A-4147-A177-3AD203B41FA5}">
                      <a16:colId xmlns:a16="http://schemas.microsoft.com/office/drawing/2014/main" val="3063959188"/>
                    </a:ext>
                  </a:extLst>
                </a:gridCol>
              </a:tblGrid>
              <a:tr h="190500">
                <a:tc>
                  <a:txBody>
                    <a:bodyPr/>
                    <a:lstStyle/>
                    <a:p>
                      <a:pPr algn="l" fontAlgn="b"/>
                      <a:r>
                        <a:rPr lang="en-US" sz="1100" b="0" i="0" u="none" strike="noStrike">
                          <a:solidFill>
                            <a:srgbClr val="000000"/>
                          </a:solidFill>
                          <a:effectLst/>
                          <a:latin typeface="Aptos Narrow" panose="020B0004020202020204" pitchFamily="34" charset="0"/>
                        </a:rPr>
                        <a:t>Age</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SystolicBP</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DiastolicBP</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BS</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BodyTemp</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dirty="0" err="1">
                          <a:solidFill>
                            <a:srgbClr val="000000"/>
                          </a:solidFill>
                          <a:effectLst/>
                          <a:latin typeface="Aptos Narrow" panose="020B0004020202020204" pitchFamily="34" charset="0"/>
                        </a:rPr>
                        <a:t>HeartRate</a:t>
                      </a:r>
                      <a:endParaRPr lang="en-US"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RiskLevel</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2538921100"/>
                  </a:ext>
                </a:extLst>
              </a:tr>
              <a:tr h="190500">
                <a:tc>
                  <a:txBody>
                    <a:bodyPr/>
                    <a:lstStyle/>
                    <a:p>
                      <a:pPr algn="r" fontAlgn="b"/>
                      <a:r>
                        <a:rPr lang="en-US" sz="1100" b="0" i="0" u="none" strike="noStrike">
                          <a:solidFill>
                            <a:srgbClr val="000000"/>
                          </a:solidFill>
                          <a:effectLst/>
                          <a:latin typeface="Aptos Narrow" panose="020B0004020202020204" pitchFamily="34" charset="0"/>
                        </a:rPr>
                        <a:t>25</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130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80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15</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98</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86</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high risk</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129786973"/>
                  </a:ext>
                </a:extLst>
              </a:tr>
              <a:tr h="190500">
                <a:tc>
                  <a:txBody>
                    <a:bodyPr/>
                    <a:lstStyle/>
                    <a:p>
                      <a:pPr algn="r" fontAlgn="b"/>
                      <a:r>
                        <a:rPr lang="en-US" sz="1100" b="0" i="0" u="none" strike="noStrike">
                          <a:solidFill>
                            <a:srgbClr val="000000"/>
                          </a:solidFill>
                          <a:effectLst/>
                          <a:latin typeface="Aptos Narrow" panose="020B0004020202020204" pitchFamily="34" charset="0"/>
                        </a:rPr>
                        <a:t>35</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140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90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13</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98</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70</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high risk</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3900920155"/>
                  </a:ext>
                </a:extLst>
              </a:tr>
              <a:tr h="190500">
                <a:tc>
                  <a:txBody>
                    <a:bodyPr/>
                    <a:lstStyle/>
                    <a:p>
                      <a:pPr algn="r" fontAlgn="b"/>
                      <a:r>
                        <a:rPr lang="en-US" sz="1100" b="0" i="0" u="none" strike="noStrike">
                          <a:solidFill>
                            <a:srgbClr val="000000"/>
                          </a:solidFill>
                          <a:effectLst/>
                          <a:latin typeface="Aptos Narrow" panose="020B0004020202020204" pitchFamily="34" charset="0"/>
                        </a:rPr>
                        <a:t>29</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90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70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8</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100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80</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high risk</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3159488281"/>
                  </a:ext>
                </a:extLst>
              </a:tr>
              <a:tr h="190500">
                <a:tc>
                  <a:txBody>
                    <a:bodyPr/>
                    <a:lstStyle/>
                    <a:p>
                      <a:pPr algn="r" fontAlgn="b"/>
                      <a:r>
                        <a:rPr lang="en-US" sz="1100" b="0" i="0" u="none" strike="noStrike">
                          <a:solidFill>
                            <a:srgbClr val="000000"/>
                          </a:solidFill>
                          <a:effectLst/>
                          <a:latin typeface="Aptos Narrow" panose="020B0004020202020204" pitchFamily="34" charset="0"/>
                        </a:rPr>
                        <a:t>30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140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85</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7</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98</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dirty="0">
                          <a:solidFill>
                            <a:srgbClr val="000000"/>
                          </a:solidFill>
                          <a:effectLst/>
                          <a:latin typeface="Aptos Narrow" panose="020B0004020202020204" pitchFamily="34" charset="0"/>
                        </a:rPr>
                        <a:t>70</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high risk</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2185286890"/>
                  </a:ext>
                </a:extLst>
              </a:tr>
              <a:tr h="190500">
                <a:tc>
                  <a:txBody>
                    <a:bodyPr/>
                    <a:lstStyle/>
                    <a:p>
                      <a:pPr algn="r" fontAlgn="b"/>
                      <a:r>
                        <a:rPr lang="en-US" sz="1100" b="0" i="0" u="none" strike="noStrike">
                          <a:solidFill>
                            <a:srgbClr val="000000"/>
                          </a:solidFill>
                          <a:effectLst/>
                          <a:latin typeface="Aptos Narrow" panose="020B0004020202020204" pitchFamily="34" charset="0"/>
                        </a:rPr>
                        <a:t>35</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120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60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6.1</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98</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76</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low risk</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345498797"/>
                  </a:ext>
                </a:extLst>
              </a:tr>
              <a:tr h="190500">
                <a:tc>
                  <a:txBody>
                    <a:bodyPr/>
                    <a:lstStyle/>
                    <a:p>
                      <a:pPr algn="r" fontAlgn="b"/>
                      <a:r>
                        <a:rPr lang="en-US" sz="1100" b="0" i="0" u="none" strike="noStrike">
                          <a:solidFill>
                            <a:srgbClr val="000000"/>
                          </a:solidFill>
                          <a:effectLst/>
                          <a:latin typeface="Aptos Narrow" panose="020B0004020202020204" pitchFamily="34" charset="0"/>
                        </a:rPr>
                        <a:t>23</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140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80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7.01</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98</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70</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high risk</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076389416"/>
                  </a:ext>
                </a:extLst>
              </a:tr>
              <a:tr h="190500">
                <a:tc>
                  <a:txBody>
                    <a:bodyPr/>
                    <a:lstStyle/>
                    <a:p>
                      <a:pPr algn="r" fontAlgn="b"/>
                      <a:r>
                        <a:rPr lang="en-US" sz="1100" b="0" i="0" u="none" strike="noStrike">
                          <a:solidFill>
                            <a:srgbClr val="000000"/>
                          </a:solidFill>
                          <a:effectLst/>
                          <a:latin typeface="Aptos Narrow" panose="020B0004020202020204" pitchFamily="34" charset="0"/>
                        </a:rPr>
                        <a:t>23</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130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70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7.01</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98</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78</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mid risk</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1252815850"/>
                  </a:ext>
                </a:extLst>
              </a:tr>
              <a:tr h="190500">
                <a:tc>
                  <a:txBody>
                    <a:bodyPr/>
                    <a:lstStyle/>
                    <a:p>
                      <a:pPr algn="r" fontAlgn="b"/>
                      <a:r>
                        <a:rPr lang="en-US" sz="1100" b="0" i="0" u="none" strike="noStrike">
                          <a:solidFill>
                            <a:srgbClr val="000000"/>
                          </a:solidFill>
                          <a:effectLst/>
                          <a:latin typeface="Aptos Narrow" panose="020B0004020202020204" pitchFamily="34" charset="0"/>
                        </a:rPr>
                        <a:t>35</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85</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60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11</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102</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86</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Aptos Narrow" panose="020B0004020202020204" pitchFamily="34" charset="0"/>
                        </a:rPr>
                        <a:t>high risk</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2999166518"/>
                  </a:ext>
                </a:extLst>
              </a:tr>
              <a:tr h="190500">
                <a:tc>
                  <a:txBody>
                    <a:bodyPr/>
                    <a:lstStyle/>
                    <a:p>
                      <a:pPr algn="r" fontAlgn="b"/>
                      <a:r>
                        <a:rPr lang="en-US" sz="1100" b="0" i="0" u="none" strike="noStrike">
                          <a:solidFill>
                            <a:srgbClr val="000000"/>
                          </a:solidFill>
                          <a:effectLst/>
                          <a:latin typeface="Aptos Narrow" panose="020B0004020202020204" pitchFamily="34" charset="0"/>
                        </a:rPr>
                        <a:t>32</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120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90</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6.9</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98</a:t>
                      </a:r>
                    </a:p>
                  </a:txBody>
                  <a:tcPr marL="9525" marR="9525" marT="9525" marB="0" anchor="b">
                    <a:lnL>
                      <a:noFill/>
                    </a:lnL>
                    <a:lnR>
                      <a:noFill/>
                    </a:lnR>
                    <a:lnT>
                      <a:noFill/>
                    </a:lnT>
                    <a:lnB>
                      <a:noFill/>
                    </a:lnB>
                    <a:solidFill>
                      <a:schemeClr val="bg1"/>
                    </a:solidFill>
                  </a:tcPr>
                </a:tc>
                <a:tc>
                  <a:txBody>
                    <a:bodyPr/>
                    <a:lstStyle/>
                    <a:p>
                      <a:pPr algn="r" fontAlgn="b"/>
                      <a:r>
                        <a:rPr lang="en-US" sz="1100" b="0" i="0" u="none" strike="noStrike">
                          <a:solidFill>
                            <a:srgbClr val="000000"/>
                          </a:solidFill>
                          <a:effectLst/>
                          <a:latin typeface="Aptos Narrow" panose="020B0004020202020204" pitchFamily="34" charset="0"/>
                        </a:rPr>
                        <a:t>70</a:t>
                      </a:r>
                    </a:p>
                  </a:txBody>
                  <a:tcPr marL="9525" marR="9525" marT="9525" marB="0" anchor="b">
                    <a:lnL>
                      <a:noFill/>
                    </a:lnL>
                    <a:lnR>
                      <a:noFill/>
                    </a:lnR>
                    <a:lnT>
                      <a:noFill/>
                    </a:lnT>
                    <a:lnB>
                      <a:noFill/>
                    </a:lnB>
                    <a:solidFill>
                      <a:schemeClr val="bg1"/>
                    </a:solidFill>
                  </a:tcPr>
                </a:tc>
                <a:tc>
                  <a:txBody>
                    <a:bodyPr/>
                    <a:lstStyle/>
                    <a:p>
                      <a:pPr algn="l" fontAlgn="b"/>
                      <a:r>
                        <a:rPr lang="en-US" sz="1100" b="0" i="0" u="none" strike="noStrike" dirty="0">
                          <a:solidFill>
                            <a:srgbClr val="000000"/>
                          </a:solidFill>
                          <a:effectLst/>
                          <a:latin typeface="Aptos Narrow" panose="020B0004020202020204" pitchFamily="34" charset="0"/>
                        </a:rPr>
                        <a:t>mid risk</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3292899941"/>
                  </a:ext>
                </a:extLst>
              </a:tr>
            </a:tbl>
          </a:graphicData>
        </a:graphic>
      </p:graphicFrame>
      <p:pic>
        <p:nvPicPr>
          <p:cNvPr id="7" name="Content Placeholder 6">
            <a:extLst>
              <a:ext uri="{FF2B5EF4-FFF2-40B4-BE49-F238E27FC236}">
                <a16:creationId xmlns:a16="http://schemas.microsoft.com/office/drawing/2014/main" id="{CCFF1EF5-750A-E2DA-559F-F21B774B4F35}"/>
              </a:ext>
            </a:extLst>
          </p:cNvPr>
          <p:cNvPicPr>
            <a:picLocks noGrp="1" noChangeAspect="1"/>
          </p:cNvPicPr>
          <p:nvPr>
            <p:ph sz="half" idx="2"/>
          </p:nvPr>
        </p:nvPicPr>
        <p:blipFill>
          <a:blip r:embed="rId2"/>
          <a:stretch>
            <a:fillRect/>
          </a:stretch>
        </p:blipFill>
        <p:spPr>
          <a:xfrm>
            <a:off x="5506153" y="3202470"/>
            <a:ext cx="6495602" cy="1450756"/>
          </a:xfrm>
          <a:prstGeom prst="rect">
            <a:avLst/>
          </a:prstGeom>
        </p:spPr>
      </p:pic>
      <p:sp>
        <p:nvSpPr>
          <p:cNvPr id="6" name="TextBox 5">
            <a:extLst>
              <a:ext uri="{FF2B5EF4-FFF2-40B4-BE49-F238E27FC236}">
                <a16:creationId xmlns:a16="http://schemas.microsoft.com/office/drawing/2014/main" id="{EFB60957-F697-10CC-09DF-5507E4E02795}"/>
              </a:ext>
            </a:extLst>
          </p:cNvPr>
          <p:cNvSpPr txBox="1"/>
          <p:nvPr/>
        </p:nvSpPr>
        <p:spPr>
          <a:xfrm>
            <a:off x="980751" y="2560821"/>
            <a:ext cx="3791426" cy="369332"/>
          </a:xfrm>
          <a:prstGeom prst="rect">
            <a:avLst/>
          </a:prstGeom>
          <a:solidFill>
            <a:schemeClr val="bg1"/>
          </a:solidFill>
          <a:ln>
            <a:solidFill>
              <a:schemeClr val="tx1"/>
            </a:solidFill>
          </a:ln>
        </p:spPr>
        <p:txBody>
          <a:bodyPr wrap="square" rtlCol="0">
            <a:spAutoFit/>
          </a:bodyPr>
          <a:lstStyle/>
          <a:p>
            <a:pPr algn="ctr"/>
            <a:r>
              <a:rPr lang="en-US" dirty="0"/>
              <a:t>Raw data collected from .csv file</a:t>
            </a:r>
          </a:p>
        </p:txBody>
      </p:sp>
      <p:sp>
        <p:nvSpPr>
          <p:cNvPr id="8" name="TextBox 7">
            <a:extLst>
              <a:ext uri="{FF2B5EF4-FFF2-40B4-BE49-F238E27FC236}">
                <a16:creationId xmlns:a16="http://schemas.microsoft.com/office/drawing/2014/main" id="{4D6ABF3B-607D-4036-955C-30DB2566B6DD}"/>
              </a:ext>
            </a:extLst>
          </p:cNvPr>
          <p:cNvSpPr txBox="1"/>
          <p:nvPr/>
        </p:nvSpPr>
        <p:spPr>
          <a:xfrm>
            <a:off x="5907756" y="2560821"/>
            <a:ext cx="5692395" cy="369332"/>
          </a:xfrm>
          <a:prstGeom prst="rect">
            <a:avLst/>
          </a:prstGeom>
          <a:solidFill>
            <a:schemeClr val="bg1"/>
          </a:solidFill>
          <a:ln>
            <a:solidFill>
              <a:schemeClr val="tx1"/>
            </a:solidFill>
          </a:ln>
        </p:spPr>
        <p:txBody>
          <a:bodyPr wrap="square" rtlCol="0">
            <a:spAutoFit/>
          </a:bodyPr>
          <a:lstStyle/>
          <a:p>
            <a:pPr algn="ctr"/>
            <a:r>
              <a:rPr lang="en-US" dirty="0"/>
              <a:t>Organized </a:t>
            </a:r>
            <a:r>
              <a:rPr lang="en-US" dirty="0" err="1"/>
              <a:t>DataFrame</a:t>
            </a:r>
            <a:r>
              <a:rPr lang="en-US" dirty="0"/>
              <a:t> created in </a:t>
            </a:r>
            <a:r>
              <a:rPr lang="en-US" dirty="0" err="1"/>
              <a:t>Jupyter</a:t>
            </a:r>
            <a:r>
              <a:rPr lang="en-US" dirty="0"/>
              <a:t> Notebook</a:t>
            </a:r>
          </a:p>
        </p:txBody>
      </p:sp>
    </p:spTree>
    <p:extLst>
      <p:ext uri="{BB962C8B-B14F-4D97-AF65-F5344CB8AC3E}">
        <p14:creationId xmlns:p14="http://schemas.microsoft.com/office/powerpoint/2010/main" val="251451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9280-084D-12C1-321E-97F072902EC8}"/>
              </a:ext>
            </a:extLst>
          </p:cNvPr>
          <p:cNvSpPr>
            <a:spLocks noGrp="1"/>
          </p:cNvSpPr>
          <p:nvPr>
            <p:ph type="title"/>
          </p:nvPr>
        </p:nvSpPr>
        <p:spPr>
          <a:xfrm>
            <a:off x="1097280" y="417235"/>
            <a:ext cx="10058400" cy="973963"/>
          </a:xfrm>
        </p:spPr>
        <p:txBody>
          <a:bodyPr/>
          <a:lstStyle/>
          <a:p>
            <a:r>
              <a:rPr lang="en-US" b="1" dirty="0"/>
              <a:t>Blood Pressure Vs. Risk Level</a:t>
            </a:r>
          </a:p>
        </p:txBody>
      </p:sp>
      <p:sp>
        <p:nvSpPr>
          <p:cNvPr id="3" name="Content Placeholder 2">
            <a:extLst>
              <a:ext uri="{FF2B5EF4-FFF2-40B4-BE49-F238E27FC236}">
                <a16:creationId xmlns:a16="http://schemas.microsoft.com/office/drawing/2014/main" id="{0A140D26-C4C3-0EE8-D4AD-0B1EA0FDECBC}"/>
              </a:ext>
            </a:extLst>
          </p:cNvPr>
          <p:cNvSpPr>
            <a:spLocks noGrp="1"/>
          </p:cNvSpPr>
          <p:nvPr>
            <p:ph idx="1"/>
          </p:nvPr>
        </p:nvSpPr>
        <p:spPr>
          <a:xfrm>
            <a:off x="1097280" y="1938384"/>
            <a:ext cx="10058400" cy="3760891"/>
          </a:xfrm>
          <a:solidFill>
            <a:schemeClr val="bg1">
              <a:alpha val="66000"/>
            </a:schemeClr>
          </a:solidFill>
        </p:spPr>
        <p:txBody>
          <a:bodyPr/>
          <a:lstStyle/>
          <a:p>
            <a:pPr marL="0" indent="0">
              <a:buNone/>
            </a:pPr>
            <a:r>
              <a:rPr lang="en-US" b="1" dirty="0"/>
              <a:t>Hypothesis: </a:t>
            </a:r>
            <a:r>
              <a:rPr lang="en-US" dirty="0"/>
              <a:t>Women who have a high blood pressure are at a higher risk than women who are within the normal blood pressure range.</a:t>
            </a:r>
          </a:p>
        </p:txBody>
      </p:sp>
      <p:sp>
        <p:nvSpPr>
          <p:cNvPr id="4" name="TextBox 3">
            <a:extLst>
              <a:ext uri="{FF2B5EF4-FFF2-40B4-BE49-F238E27FC236}">
                <a16:creationId xmlns:a16="http://schemas.microsoft.com/office/drawing/2014/main" id="{B3F805A5-F0C2-D0B3-05E0-5CD1C5118253}"/>
              </a:ext>
            </a:extLst>
          </p:cNvPr>
          <p:cNvSpPr txBox="1"/>
          <p:nvPr/>
        </p:nvSpPr>
        <p:spPr>
          <a:xfrm>
            <a:off x="1208314" y="1312237"/>
            <a:ext cx="5943600" cy="369332"/>
          </a:xfrm>
          <a:prstGeom prst="rect">
            <a:avLst/>
          </a:prstGeom>
          <a:noFill/>
        </p:spPr>
        <p:txBody>
          <a:bodyPr wrap="square" rtlCol="0">
            <a:spAutoFit/>
          </a:bodyPr>
          <a:lstStyle/>
          <a:p>
            <a:r>
              <a:rPr lang="en-US" b="1" dirty="0"/>
              <a:t>How much blood pressure is safe during pregnancy?</a:t>
            </a:r>
          </a:p>
        </p:txBody>
      </p:sp>
      <p:pic>
        <p:nvPicPr>
          <p:cNvPr id="5" name="Picture 4">
            <a:extLst>
              <a:ext uri="{FF2B5EF4-FFF2-40B4-BE49-F238E27FC236}">
                <a16:creationId xmlns:a16="http://schemas.microsoft.com/office/drawing/2014/main" id="{29872468-EBCE-0200-B3FC-58392EAA7878}"/>
              </a:ext>
            </a:extLst>
          </p:cNvPr>
          <p:cNvPicPr>
            <a:picLocks noChangeAspect="1"/>
          </p:cNvPicPr>
          <p:nvPr/>
        </p:nvPicPr>
        <p:blipFill>
          <a:blip r:embed="rId2"/>
          <a:stretch>
            <a:fillRect/>
          </a:stretch>
        </p:blipFill>
        <p:spPr>
          <a:xfrm>
            <a:off x="2062406" y="2674274"/>
            <a:ext cx="7725673" cy="2871489"/>
          </a:xfrm>
          <a:prstGeom prst="rect">
            <a:avLst/>
          </a:prstGeom>
        </p:spPr>
      </p:pic>
    </p:spTree>
    <p:extLst>
      <p:ext uri="{BB962C8B-B14F-4D97-AF65-F5344CB8AC3E}">
        <p14:creationId xmlns:p14="http://schemas.microsoft.com/office/powerpoint/2010/main" val="230503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6D82D2-78A9-B1E8-247A-E94ADB2FA356}"/>
              </a:ext>
            </a:extLst>
          </p:cNvPr>
          <p:cNvPicPr>
            <a:picLocks noChangeAspect="1"/>
          </p:cNvPicPr>
          <p:nvPr/>
        </p:nvPicPr>
        <p:blipFill>
          <a:blip r:embed="rId2"/>
          <a:stretch>
            <a:fillRect/>
          </a:stretch>
        </p:blipFill>
        <p:spPr>
          <a:xfrm>
            <a:off x="553128" y="646994"/>
            <a:ext cx="5021239" cy="3514242"/>
          </a:xfrm>
          <a:prstGeom prst="rect">
            <a:avLst/>
          </a:prstGeom>
        </p:spPr>
      </p:pic>
      <p:pic>
        <p:nvPicPr>
          <p:cNvPr id="3" name="Picture 2">
            <a:extLst>
              <a:ext uri="{FF2B5EF4-FFF2-40B4-BE49-F238E27FC236}">
                <a16:creationId xmlns:a16="http://schemas.microsoft.com/office/drawing/2014/main" id="{EF771581-B423-5846-CAF1-D073C10AB1D5}"/>
              </a:ext>
            </a:extLst>
          </p:cNvPr>
          <p:cNvPicPr>
            <a:picLocks noChangeAspect="1"/>
          </p:cNvPicPr>
          <p:nvPr/>
        </p:nvPicPr>
        <p:blipFill>
          <a:blip r:embed="rId3"/>
          <a:stretch>
            <a:fillRect/>
          </a:stretch>
        </p:blipFill>
        <p:spPr>
          <a:xfrm>
            <a:off x="6349789" y="595622"/>
            <a:ext cx="4300238" cy="3565614"/>
          </a:xfrm>
          <a:prstGeom prst="rect">
            <a:avLst/>
          </a:prstGeom>
        </p:spPr>
      </p:pic>
      <p:pic>
        <p:nvPicPr>
          <p:cNvPr id="4" name="Picture 3">
            <a:extLst>
              <a:ext uri="{FF2B5EF4-FFF2-40B4-BE49-F238E27FC236}">
                <a16:creationId xmlns:a16="http://schemas.microsoft.com/office/drawing/2014/main" id="{B6D980D4-3DAC-D71C-1523-168266616D96}"/>
              </a:ext>
            </a:extLst>
          </p:cNvPr>
          <p:cNvPicPr>
            <a:picLocks noChangeAspect="1"/>
          </p:cNvPicPr>
          <p:nvPr/>
        </p:nvPicPr>
        <p:blipFill>
          <a:blip r:embed="rId4"/>
          <a:stretch>
            <a:fillRect/>
          </a:stretch>
        </p:blipFill>
        <p:spPr>
          <a:xfrm>
            <a:off x="2853938" y="5305754"/>
            <a:ext cx="5928904" cy="521677"/>
          </a:xfrm>
          <a:prstGeom prst="rect">
            <a:avLst/>
          </a:prstGeom>
        </p:spPr>
      </p:pic>
      <p:sp>
        <p:nvSpPr>
          <p:cNvPr id="5" name="TextBox 4">
            <a:extLst>
              <a:ext uri="{FF2B5EF4-FFF2-40B4-BE49-F238E27FC236}">
                <a16:creationId xmlns:a16="http://schemas.microsoft.com/office/drawing/2014/main" id="{0DD1A2AB-BC6E-32BA-B83C-8D132B259877}"/>
              </a:ext>
            </a:extLst>
          </p:cNvPr>
          <p:cNvSpPr txBox="1"/>
          <p:nvPr/>
        </p:nvSpPr>
        <p:spPr>
          <a:xfrm>
            <a:off x="921247" y="4310302"/>
            <a:ext cx="4284999" cy="738664"/>
          </a:xfrm>
          <a:prstGeom prst="rect">
            <a:avLst/>
          </a:prstGeom>
          <a:solidFill>
            <a:schemeClr val="bg1">
              <a:alpha val="66000"/>
            </a:schemeClr>
          </a:solidFill>
        </p:spPr>
        <p:txBody>
          <a:bodyPr wrap="square" rtlCol="0">
            <a:spAutoFit/>
          </a:bodyPr>
          <a:lstStyle/>
          <a:p>
            <a:r>
              <a:rPr lang="en-US" sz="1400" dirty="0"/>
              <a:t>That graph visually represents how blood pressure changes with age. Both lines show an upward trend.</a:t>
            </a:r>
          </a:p>
        </p:txBody>
      </p:sp>
      <p:sp>
        <p:nvSpPr>
          <p:cNvPr id="6" name="TextBox 5">
            <a:extLst>
              <a:ext uri="{FF2B5EF4-FFF2-40B4-BE49-F238E27FC236}">
                <a16:creationId xmlns:a16="http://schemas.microsoft.com/office/drawing/2014/main" id="{BAD4593A-087D-79A6-1648-9083DE3121F0}"/>
              </a:ext>
            </a:extLst>
          </p:cNvPr>
          <p:cNvSpPr txBox="1"/>
          <p:nvPr/>
        </p:nvSpPr>
        <p:spPr>
          <a:xfrm>
            <a:off x="6349789" y="4202581"/>
            <a:ext cx="4284999" cy="954107"/>
          </a:xfrm>
          <a:prstGeom prst="rect">
            <a:avLst/>
          </a:prstGeom>
          <a:solidFill>
            <a:schemeClr val="bg1">
              <a:alpha val="66000"/>
            </a:schemeClr>
          </a:solidFill>
        </p:spPr>
        <p:txBody>
          <a:bodyPr wrap="square" rtlCol="0">
            <a:spAutoFit/>
          </a:bodyPr>
          <a:lstStyle/>
          <a:p>
            <a:r>
              <a:rPr lang="en-US" sz="1400" dirty="0"/>
              <a:t>This pie chart depicts the distribution of blood pressure categories and how it breaks down the proportion of a population within each blood pressure range</a:t>
            </a:r>
          </a:p>
        </p:txBody>
      </p:sp>
    </p:spTree>
    <p:extLst>
      <p:ext uri="{BB962C8B-B14F-4D97-AF65-F5344CB8AC3E}">
        <p14:creationId xmlns:p14="http://schemas.microsoft.com/office/powerpoint/2010/main" val="99298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9280-084D-12C1-321E-97F072902EC8}"/>
              </a:ext>
            </a:extLst>
          </p:cNvPr>
          <p:cNvSpPr>
            <a:spLocks noGrp="1"/>
          </p:cNvSpPr>
          <p:nvPr>
            <p:ph type="title"/>
          </p:nvPr>
        </p:nvSpPr>
        <p:spPr>
          <a:xfrm>
            <a:off x="1097280" y="417235"/>
            <a:ext cx="10058400" cy="973963"/>
          </a:xfrm>
        </p:spPr>
        <p:txBody>
          <a:bodyPr/>
          <a:lstStyle/>
          <a:p>
            <a:r>
              <a:rPr lang="en-US" b="1" dirty="0"/>
              <a:t>Blood Sugar Vs. Risk Level</a:t>
            </a:r>
          </a:p>
        </p:txBody>
      </p:sp>
      <p:sp>
        <p:nvSpPr>
          <p:cNvPr id="4" name="TextBox 3">
            <a:extLst>
              <a:ext uri="{FF2B5EF4-FFF2-40B4-BE49-F238E27FC236}">
                <a16:creationId xmlns:a16="http://schemas.microsoft.com/office/drawing/2014/main" id="{B3F805A5-F0C2-D0B3-05E0-5CD1C5118253}"/>
              </a:ext>
            </a:extLst>
          </p:cNvPr>
          <p:cNvSpPr txBox="1"/>
          <p:nvPr/>
        </p:nvSpPr>
        <p:spPr>
          <a:xfrm>
            <a:off x="1208313" y="1312237"/>
            <a:ext cx="8536578" cy="400110"/>
          </a:xfrm>
          <a:prstGeom prst="rect">
            <a:avLst/>
          </a:prstGeom>
          <a:noFill/>
        </p:spPr>
        <p:txBody>
          <a:bodyPr wrap="square" rtlCol="0">
            <a:spAutoFit/>
          </a:bodyPr>
          <a:lstStyle/>
          <a:p>
            <a:pPr algn="l"/>
            <a:r>
              <a:rPr lang="en-US" sz="2000" b="1" i="0" dirty="0">
                <a:effectLst/>
                <a:latin typeface="system-ui"/>
              </a:rPr>
              <a:t>How do Blood glucose levels (mmol/L) affect the risk level during pregnancy?</a:t>
            </a:r>
          </a:p>
        </p:txBody>
      </p:sp>
      <p:sp>
        <p:nvSpPr>
          <p:cNvPr id="10" name="Content Placeholder 9">
            <a:extLst>
              <a:ext uri="{FF2B5EF4-FFF2-40B4-BE49-F238E27FC236}">
                <a16:creationId xmlns:a16="http://schemas.microsoft.com/office/drawing/2014/main" id="{F461381B-C919-3A2D-484E-028BA3AE7AED}"/>
              </a:ext>
            </a:extLst>
          </p:cNvPr>
          <p:cNvSpPr>
            <a:spLocks noGrp="1"/>
          </p:cNvSpPr>
          <p:nvPr>
            <p:ph idx="1"/>
          </p:nvPr>
        </p:nvSpPr>
        <p:spPr>
          <a:xfrm>
            <a:off x="1097280" y="1925322"/>
            <a:ext cx="10058400" cy="3201850"/>
          </a:xfrm>
          <a:solidFill>
            <a:schemeClr val="bg1">
              <a:alpha val="66000"/>
            </a:schemeClr>
          </a:solidFill>
        </p:spPr>
        <p:txBody>
          <a:bodyPr/>
          <a:lstStyle/>
          <a:p>
            <a:r>
              <a:rPr lang="en-US" b="1" dirty="0"/>
              <a:t>Hypothesis: </a:t>
            </a:r>
            <a:r>
              <a:rPr lang="en-US" dirty="0"/>
              <a:t>Elevated blood glucose levels in pregnant women are associated with an increased risk of complications, categorizing the pregnancy as higher risk.</a:t>
            </a:r>
          </a:p>
          <a:p>
            <a:endParaRPr lang="en-US" dirty="0"/>
          </a:p>
        </p:txBody>
      </p:sp>
      <p:pic>
        <p:nvPicPr>
          <p:cNvPr id="11" name="Picture 10">
            <a:extLst>
              <a:ext uri="{FF2B5EF4-FFF2-40B4-BE49-F238E27FC236}">
                <a16:creationId xmlns:a16="http://schemas.microsoft.com/office/drawing/2014/main" id="{BC58C130-855E-50D4-26B4-97D718FCE4E2}"/>
              </a:ext>
            </a:extLst>
          </p:cNvPr>
          <p:cNvPicPr>
            <a:picLocks noChangeAspect="1"/>
          </p:cNvPicPr>
          <p:nvPr/>
        </p:nvPicPr>
        <p:blipFill>
          <a:blip r:embed="rId2"/>
          <a:stretch>
            <a:fillRect/>
          </a:stretch>
        </p:blipFill>
        <p:spPr>
          <a:xfrm>
            <a:off x="3326237" y="2851632"/>
            <a:ext cx="4991538" cy="1988155"/>
          </a:xfrm>
          <a:prstGeom prst="rect">
            <a:avLst/>
          </a:prstGeom>
        </p:spPr>
      </p:pic>
    </p:spTree>
    <p:extLst>
      <p:ext uri="{BB962C8B-B14F-4D97-AF65-F5344CB8AC3E}">
        <p14:creationId xmlns:p14="http://schemas.microsoft.com/office/powerpoint/2010/main" val="175348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D1A2AB-BC6E-32BA-B83C-8D132B259877}"/>
              </a:ext>
            </a:extLst>
          </p:cNvPr>
          <p:cNvSpPr txBox="1"/>
          <p:nvPr/>
        </p:nvSpPr>
        <p:spPr>
          <a:xfrm>
            <a:off x="1180843" y="4100138"/>
            <a:ext cx="4284998" cy="1292662"/>
          </a:xfrm>
          <a:prstGeom prst="rect">
            <a:avLst/>
          </a:prstGeom>
          <a:solidFill>
            <a:schemeClr val="bg1">
              <a:alpha val="66000"/>
            </a:schemeClr>
          </a:solidFill>
        </p:spPr>
        <p:txBody>
          <a:bodyPr wrap="square" rtlCol="0">
            <a:spAutoFit/>
          </a:bodyPr>
          <a:lstStyle/>
          <a:p>
            <a:r>
              <a:rPr lang="en-US" sz="1400" dirty="0"/>
              <a:t>The bar graph illustrates blood sugar levels across different risk categories- Low Risk, Mid Risk, and High Risk segmented by age. </a:t>
            </a:r>
          </a:p>
          <a:p>
            <a:pPr marL="285750" indent="-285750">
              <a:buFont typeface="Arial" panose="020B0604020202020204" pitchFamily="34" charset="0"/>
              <a:buChar char="•"/>
            </a:pPr>
            <a:r>
              <a:rPr lang="en-US" sz="1200" dirty="0"/>
              <a:t>As age increases, there's a pattern where blood sugar also tends to increase in mid and high-risk categories.</a:t>
            </a:r>
          </a:p>
        </p:txBody>
      </p:sp>
      <p:sp>
        <p:nvSpPr>
          <p:cNvPr id="6" name="TextBox 5">
            <a:extLst>
              <a:ext uri="{FF2B5EF4-FFF2-40B4-BE49-F238E27FC236}">
                <a16:creationId xmlns:a16="http://schemas.microsoft.com/office/drawing/2014/main" id="{BAD4593A-087D-79A6-1648-9083DE3121F0}"/>
              </a:ext>
            </a:extLst>
          </p:cNvPr>
          <p:cNvSpPr txBox="1"/>
          <p:nvPr/>
        </p:nvSpPr>
        <p:spPr>
          <a:xfrm>
            <a:off x="6213345" y="4100138"/>
            <a:ext cx="5138994" cy="646331"/>
          </a:xfrm>
          <a:prstGeom prst="rect">
            <a:avLst/>
          </a:prstGeom>
          <a:solidFill>
            <a:schemeClr val="bg1">
              <a:alpha val="66000"/>
            </a:schemeClr>
          </a:solidFill>
        </p:spPr>
        <p:txBody>
          <a:bodyPr wrap="square" rtlCol="0">
            <a:spAutoFit/>
          </a:bodyPr>
          <a:lstStyle/>
          <a:p>
            <a:r>
              <a:rPr lang="en-US" sz="1200" dirty="0"/>
              <a:t>The scatter plot with the regression line described by the equation y= 0.08x + 6.09 showcases a linear relationship between age and blood sugar. The positive slope indicates a gradual increase.</a:t>
            </a:r>
          </a:p>
        </p:txBody>
      </p:sp>
      <p:pic>
        <p:nvPicPr>
          <p:cNvPr id="7" name="Picture 6">
            <a:extLst>
              <a:ext uri="{FF2B5EF4-FFF2-40B4-BE49-F238E27FC236}">
                <a16:creationId xmlns:a16="http://schemas.microsoft.com/office/drawing/2014/main" id="{7B5468A2-960D-B73B-E096-467914A61805}"/>
              </a:ext>
            </a:extLst>
          </p:cNvPr>
          <p:cNvPicPr>
            <a:picLocks noChangeAspect="1"/>
          </p:cNvPicPr>
          <p:nvPr/>
        </p:nvPicPr>
        <p:blipFill>
          <a:blip r:embed="rId2"/>
          <a:stretch>
            <a:fillRect/>
          </a:stretch>
        </p:blipFill>
        <p:spPr>
          <a:xfrm>
            <a:off x="1165603" y="469982"/>
            <a:ext cx="4300238" cy="3583532"/>
          </a:xfrm>
          <a:prstGeom prst="rect">
            <a:avLst/>
          </a:prstGeom>
        </p:spPr>
      </p:pic>
      <p:pic>
        <p:nvPicPr>
          <p:cNvPr id="8" name="Picture 7">
            <a:extLst>
              <a:ext uri="{FF2B5EF4-FFF2-40B4-BE49-F238E27FC236}">
                <a16:creationId xmlns:a16="http://schemas.microsoft.com/office/drawing/2014/main" id="{4E4164B5-2588-EE5D-A36D-0897E0B937DA}"/>
              </a:ext>
            </a:extLst>
          </p:cNvPr>
          <p:cNvPicPr>
            <a:picLocks noChangeAspect="1"/>
          </p:cNvPicPr>
          <p:nvPr/>
        </p:nvPicPr>
        <p:blipFill>
          <a:blip r:embed="rId3"/>
          <a:stretch>
            <a:fillRect/>
          </a:stretch>
        </p:blipFill>
        <p:spPr>
          <a:xfrm>
            <a:off x="5756395" y="421778"/>
            <a:ext cx="6052894" cy="3631736"/>
          </a:xfrm>
          <a:prstGeom prst="rect">
            <a:avLst/>
          </a:prstGeom>
        </p:spPr>
      </p:pic>
    </p:spTree>
    <p:extLst>
      <p:ext uri="{BB962C8B-B14F-4D97-AF65-F5344CB8AC3E}">
        <p14:creationId xmlns:p14="http://schemas.microsoft.com/office/powerpoint/2010/main" val="197227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40D26-C4C3-0EE8-D4AD-0B1EA0FDECBC}"/>
              </a:ext>
            </a:extLst>
          </p:cNvPr>
          <p:cNvSpPr>
            <a:spLocks noGrp="1"/>
          </p:cNvSpPr>
          <p:nvPr>
            <p:ph idx="1"/>
          </p:nvPr>
        </p:nvSpPr>
        <p:spPr>
          <a:xfrm>
            <a:off x="1097280" y="1938385"/>
            <a:ext cx="10058400" cy="2888342"/>
          </a:xfrm>
          <a:solidFill>
            <a:schemeClr val="bg1">
              <a:alpha val="66000"/>
            </a:schemeClr>
          </a:solidFill>
        </p:spPr>
        <p:txBody>
          <a:bodyPr/>
          <a:lstStyle/>
          <a:p>
            <a:pPr marL="0" indent="0">
              <a:buNone/>
            </a:pPr>
            <a:r>
              <a:rPr lang="en-US" b="1" dirty="0"/>
              <a:t>Hypothesis: </a:t>
            </a:r>
            <a:r>
              <a:rPr lang="en-US" dirty="0"/>
              <a:t>The age of a woman significantly influences her risk level during pregnancy, with specific age groups showing a higher chance.</a:t>
            </a:r>
          </a:p>
        </p:txBody>
      </p:sp>
      <p:sp>
        <p:nvSpPr>
          <p:cNvPr id="4" name="TextBox 3">
            <a:extLst>
              <a:ext uri="{FF2B5EF4-FFF2-40B4-BE49-F238E27FC236}">
                <a16:creationId xmlns:a16="http://schemas.microsoft.com/office/drawing/2014/main" id="{B3F805A5-F0C2-D0B3-05E0-5CD1C5118253}"/>
              </a:ext>
            </a:extLst>
          </p:cNvPr>
          <p:cNvSpPr txBox="1"/>
          <p:nvPr/>
        </p:nvSpPr>
        <p:spPr>
          <a:xfrm>
            <a:off x="1208314" y="1344892"/>
            <a:ext cx="5943600" cy="369332"/>
          </a:xfrm>
          <a:prstGeom prst="rect">
            <a:avLst/>
          </a:prstGeom>
          <a:noFill/>
        </p:spPr>
        <p:txBody>
          <a:bodyPr wrap="square" rtlCol="0">
            <a:spAutoFit/>
          </a:bodyPr>
          <a:lstStyle/>
          <a:p>
            <a:r>
              <a:rPr lang="en-US" b="1" dirty="0"/>
              <a:t>How does age correlate with the risk level?</a:t>
            </a:r>
          </a:p>
        </p:txBody>
      </p:sp>
      <p:pic>
        <p:nvPicPr>
          <p:cNvPr id="6" name="Picture 5">
            <a:extLst>
              <a:ext uri="{FF2B5EF4-FFF2-40B4-BE49-F238E27FC236}">
                <a16:creationId xmlns:a16="http://schemas.microsoft.com/office/drawing/2014/main" id="{7B0CFDBC-FA4B-0671-45C3-F93A30FD7CDF}"/>
              </a:ext>
            </a:extLst>
          </p:cNvPr>
          <p:cNvPicPr>
            <a:picLocks noChangeAspect="1"/>
          </p:cNvPicPr>
          <p:nvPr/>
        </p:nvPicPr>
        <p:blipFill>
          <a:blip r:embed="rId2"/>
          <a:stretch>
            <a:fillRect/>
          </a:stretch>
        </p:blipFill>
        <p:spPr>
          <a:xfrm>
            <a:off x="4121220" y="2786062"/>
            <a:ext cx="3949559" cy="1452835"/>
          </a:xfrm>
          <a:prstGeom prst="rect">
            <a:avLst/>
          </a:prstGeom>
        </p:spPr>
      </p:pic>
      <p:sp>
        <p:nvSpPr>
          <p:cNvPr id="9" name="Title 8">
            <a:extLst>
              <a:ext uri="{FF2B5EF4-FFF2-40B4-BE49-F238E27FC236}">
                <a16:creationId xmlns:a16="http://schemas.microsoft.com/office/drawing/2014/main" id="{AB7EA7EB-00F8-F0A5-B65F-C07119826BFA}"/>
              </a:ext>
            </a:extLst>
          </p:cNvPr>
          <p:cNvSpPr>
            <a:spLocks noGrp="1"/>
          </p:cNvSpPr>
          <p:nvPr>
            <p:ph type="title"/>
          </p:nvPr>
        </p:nvSpPr>
        <p:spPr>
          <a:xfrm>
            <a:off x="1097280" y="-972"/>
            <a:ext cx="10058400" cy="1450757"/>
          </a:xfrm>
        </p:spPr>
        <p:txBody>
          <a:bodyPr/>
          <a:lstStyle/>
          <a:p>
            <a:r>
              <a:rPr lang="en-US" b="1" dirty="0"/>
              <a:t>Age vs. Risk Level</a:t>
            </a:r>
          </a:p>
        </p:txBody>
      </p:sp>
    </p:spTree>
    <p:extLst>
      <p:ext uri="{BB962C8B-B14F-4D97-AF65-F5344CB8AC3E}">
        <p14:creationId xmlns:p14="http://schemas.microsoft.com/office/powerpoint/2010/main" val="188556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1F7FDF-EDBC-2505-236D-8BA9D3CF447A}"/>
              </a:ext>
            </a:extLst>
          </p:cNvPr>
          <p:cNvPicPr>
            <a:picLocks noChangeAspect="1"/>
          </p:cNvPicPr>
          <p:nvPr/>
        </p:nvPicPr>
        <p:blipFill>
          <a:blip r:embed="rId2"/>
          <a:stretch>
            <a:fillRect/>
          </a:stretch>
        </p:blipFill>
        <p:spPr>
          <a:xfrm>
            <a:off x="3477389" y="368763"/>
            <a:ext cx="4892373" cy="3669280"/>
          </a:xfrm>
          <a:prstGeom prst="rect">
            <a:avLst/>
          </a:prstGeom>
        </p:spPr>
      </p:pic>
      <p:graphicFrame>
        <p:nvGraphicFramePr>
          <p:cNvPr id="3" name="Table 2">
            <a:extLst>
              <a:ext uri="{FF2B5EF4-FFF2-40B4-BE49-F238E27FC236}">
                <a16:creationId xmlns:a16="http://schemas.microsoft.com/office/drawing/2014/main" id="{E103EEEC-7FDA-E626-E3CD-82AEC6649E8E}"/>
              </a:ext>
            </a:extLst>
          </p:cNvPr>
          <p:cNvGraphicFramePr>
            <a:graphicFrameLocks noGrp="1"/>
          </p:cNvGraphicFramePr>
          <p:nvPr>
            <p:extLst>
              <p:ext uri="{D42A27DB-BD31-4B8C-83A1-F6EECF244321}">
                <p14:modId xmlns:p14="http://schemas.microsoft.com/office/powerpoint/2010/main" val="1910599994"/>
              </p:ext>
            </p:extLst>
          </p:nvPr>
        </p:nvGraphicFramePr>
        <p:xfrm>
          <a:off x="254726" y="4129072"/>
          <a:ext cx="11462658" cy="1584960"/>
        </p:xfrm>
        <a:graphic>
          <a:graphicData uri="http://schemas.openxmlformats.org/drawingml/2006/table">
            <a:tbl>
              <a:tblPr firstRow="1" bandRow="1">
                <a:tableStyleId>{5C22544A-7EE6-4342-B048-85BDC9FD1C3A}</a:tableStyleId>
              </a:tblPr>
              <a:tblGrid>
                <a:gridCol w="3820886">
                  <a:extLst>
                    <a:ext uri="{9D8B030D-6E8A-4147-A177-3AD203B41FA5}">
                      <a16:colId xmlns:a16="http://schemas.microsoft.com/office/drawing/2014/main" val="1175193184"/>
                    </a:ext>
                  </a:extLst>
                </a:gridCol>
                <a:gridCol w="3820886">
                  <a:extLst>
                    <a:ext uri="{9D8B030D-6E8A-4147-A177-3AD203B41FA5}">
                      <a16:colId xmlns:a16="http://schemas.microsoft.com/office/drawing/2014/main" val="68686634"/>
                    </a:ext>
                  </a:extLst>
                </a:gridCol>
                <a:gridCol w="3820886">
                  <a:extLst>
                    <a:ext uri="{9D8B030D-6E8A-4147-A177-3AD203B41FA5}">
                      <a16:colId xmlns:a16="http://schemas.microsoft.com/office/drawing/2014/main" val="3431828121"/>
                    </a:ext>
                  </a:extLst>
                </a:gridCol>
              </a:tblGrid>
              <a:tr h="370840">
                <a:tc>
                  <a:txBody>
                    <a:bodyPr/>
                    <a:lstStyle/>
                    <a:p>
                      <a:pPr algn="ctr"/>
                      <a:r>
                        <a:rPr lang="en-US" sz="1200" dirty="0">
                          <a:solidFill>
                            <a:schemeClr val="tx1"/>
                          </a:solidFill>
                        </a:rPr>
                        <a:t>Risk Level: Low Risk</a:t>
                      </a:r>
                    </a:p>
                    <a:p>
                      <a:pPr algn="l"/>
                      <a:r>
                        <a:rPr lang="en-US" sz="1200" b="0" dirty="0">
                          <a:solidFill>
                            <a:schemeClr val="tx1"/>
                          </a:solidFill>
                        </a:rPr>
                        <a:t>The upper quartile of age is: 33.5</a:t>
                      </a:r>
                    </a:p>
                    <a:p>
                      <a:pPr algn="l"/>
                      <a:r>
                        <a:rPr lang="en-US" sz="1200" b="0" dirty="0">
                          <a:solidFill>
                            <a:schemeClr val="tx1"/>
                          </a:solidFill>
                        </a:rPr>
                        <a:t>The lower quartile of age is: 18.0</a:t>
                      </a:r>
                    </a:p>
                    <a:p>
                      <a:pPr algn="l"/>
                      <a:r>
                        <a:rPr lang="en-US" sz="1200" b="0" dirty="0">
                          <a:solidFill>
                            <a:schemeClr val="tx1"/>
                          </a:solidFill>
                        </a:rPr>
                        <a:t>The interquartile range of age is: 15.5</a:t>
                      </a:r>
                    </a:p>
                    <a:p>
                      <a:pPr algn="l"/>
                      <a:r>
                        <a:rPr lang="en-US" sz="1200" b="0" dirty="0">
                          <a:solidFill>
                            <a:schemeClr val="tx1"/>
                          </a:solidFill>
                        </a:rPr>
                        <a:t>Values below -5.25 could be outliers for risk level low risk.</a:t>
                      </a:r>
                    </a:p>
                    <a:p>
                      <a:pPr algn="l"/>
                      <a:r>
                        <a:rPr lang="en-US" sz="1200" b="0" dirty="0">
                          <a:solidFill>
                            <a:schemeClr val="tx1"/>
                          </a:solidFill>
                        </a:rPr>
                        <a:t>Values above 56.75 could be outliers for risk level low risk.</a:t>
                      </a:r>
                      <a:endParaRPr lang="en-US" b="0" dirty="0"/>
                    </a:p>
                  </a:txBody>
                  <a:tcPr>
                    <a:solidFill>
                      <a:schemeClr val="bg1"/>
                    </a:solidFill>
                  </a:tcPr>
                </a:tc>
                <a:tc>
                  <a:txBody>
                    <a:bodyPr/>
                    <a:lstStyle/>
                    <a:p>
                      <a:pPr algn="ctr"/>
                      <a:r>
                        <a:rPr lang="en-US" sz="1200" dirty="0">
                          <a:solidFill>
                            <a:schemeClr val="tx1"/>
                          </a:solidFill>
                        </a:rPr>
                        <a:t>Risk Level: Mid Risk</a:t>
                      </a:r>
                    </a:p>
                    <a:p>
                      <a:pPr algn="l"/>
                      <a:r>
                        <a:rPr lang="en-US" sz="1200" b="0" dirty="0">
                          <a:solidFill>
                            <a:schemeClr val="tx1"/>
                          </a:solidFill>
                        </a:rPr>
                        <a:t>The upper quartile of age is: 32.0</a:t>
                      </a:r>
                    </a:p>
                    <a:p>
                      <a:pPr algn="l"/>
                      <a:r>
                        <a:rPr lang="en-US" sz="1200" b="0" dirty="0">
                          <a:solidFill>
                            <a:schemeClr val="tx1"/>
                          </a:solidFill>
                        </a:rPr>
                        <a:t>The lower quartile of age is: 19.0</a:t>
                      </a:r>
                    </a:p>
                    <a:p>
                      <a:pPr algn="l"/>
                      <a:r>
                        <a:rPr lang="en-US" sz="1200" b="0" dirty="0">
                          <a:solidFill>
                            <a:schemeClr val="tx1"/>
                          </a:solidFill>
                        </a:rPr>
                        <a:t>The interquartile range of age is: 13.0</a:t>
                      </a:r>
                    </a:p>
                    <a:p>
                      <a:pPr algn="l"/>
                      <a:r>
                        <a:rPr lang="en-US" sz="1200" b="0" dirty="0">
                          <a:solidFill>
                            <a:schemeClr val="tx1"/>
                          </a:solidFill>
                        </a:rPr>
                        <a:t>Values below -0.5 could be outliers for risk level mid risk.</a:t>
                      </a:r>
                    </a:p>
                    <a:p>
                      <a:pPr algn="l"/>
                      <a:r>
                        <a:rPr lang="en-US" sz="1200" b="0" dirty="0">
                          <a:solidFill>
                            <a:schemeClr val="tx1"/>
                          </a:solidFill>
                        </a:rPr>
                        <a:t>Values above 51.5 could be outliers for risk level mid risk.</a:t>
                      </a:r>
                      <a:endParaRPr lang="en-US" b="0" dirty="0"/>
                    </a:p>
                  </a:txBody>
                  <a:tcPr>
                    <a:solidFill>
                      <a:schemeClr val="bg1">
                        <a:lumMod val="95000"/>
                      </a:schemeClr>
                    </a:solidFill>
                  </a:tcPr>
                </a:tc>
                <a:tc>
                  <a:txBody>
                    <a:bodyPr/>
                    <a:lstStyle/>
                    <a:p>
                      <a:pPr algn="ctr"/>
                      <a:r>
                        <a:rPr lang="en-US" sz="1200" dirty="0">
                          <a:solidFill>
                            <a:schemeClr val="tx1"/>
                          </a:solidFill>
                        </a:rPr>
                        <a:t>Risk Level: High Risk</a:t>
                      </a:r>
                    </a:p>
                    <a:p>
                      <a:r>
                        <a:rPr lang="en-US" sz="1200" b="0" dirty="0">
                          <a:solidFill>
                            <a:schemeClr val="tx1"/>
                          </a:solidFill>
                        </a:rPr>
                        <a:t>The upper quartile of age is: 42.0</a:t>
                      </a:r>
                    </a:p>
                    <a:p>
                      <a:r>
                        <a:rPr lang="en-US" sz="1200" b="0" dirty="0">
                          <a:solidFill>
                            <a:schemeClr val="tx1"/>
                          </a:solidFill>
                        </a:rPr>
                        <a:t>The lower quartile of age is: 25.0</a:t>
                      </a:r>
                    </a:p>
                    <a:p>
                      <a:r>
                        <a:rPr lang="en-US" sz="1200" b="0" dirty="0">
                          <a:solidFill>
                            <a:schemeClr val="tx1"/>
                          </a:solidFill>
                        </a:rPr>
                        <a:t>The interquartile range of age is: 17.0</a:t>
                      </a:r>
                    </a:p>
                    <a:p>
                      <a:r>
                        <a:rPr lang="en-US" sz="1200" b="0" dirty="0">
                          <a:solidFill>
                            <a:schemeClr val="tx1"/>
                          </a:solidFill>
                        </a:rPr>
                        <a:t>Values below -0.5 could be outliers for risk level high risk.</a:t>
                      </a:r>
                    </a:p>
                    <a:p>
                      <a:r>
                        <a:rPr lang="en-US" sz="1200" b="0" dirty="0">
                          <a:solidFill>
                            <a:schemeClr val="tx1"/>
                          </a:solidFill>
                        </a:rPr>
                        <a:t>Values above 67.5 could be outliers for risk level high risk</a:t>
                      </a:r>
                      <a:r>
                        <a:rPr lang="en-US" sz="1400" b="0" dirty="0">
                          <a:solidFill>
                            <a:schemeClr val="tx1"/>
                          </a:solidFill>
                        </a:rPr>
                        <a:t>.</a:t>
                      </a:r>
                    </a:p>
                  </a:txBody>
                  <a:tcPr>
                    <a:solidFill>
                      <a:schemeClr val="bg1"/>
                    </a:solidFill>
                  </a:tcPr>
                </a:tc>
                <a:extLst>
                  <a:ext uri="{0D108BD9-81ED-4DB2-BD59-A6C34878D82A}">
                    <a16:rowId xmlns:a16="http://schemas.microsoft.com/office/drawing/2014/main" val="2807913419"/>
                  </a:ext>
                </a:extLst>
              </a:tr>
            </a:tbl>
          </a:graphicData>
        </a:graphic>
      </p:graphicFrame>
    </p:spTree>
    <p:extLst>
      <p:ext uri="{BB962C8B-B14F-4D97-AF65-F5344CB8AC3E}">
        <p14:creationId xmlns:p14="http://schemas.microsoft.com/office/powerpoint/2010/main" val="260774814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157</TotalTime>
  <Words>678</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 Narrow</vt:lpstr>
      <vt:lpstr>Arial</vt:lpstr>
      <vt:lpstr>Berlin Sans FB</vt:lpstr>
      <vt:lpstr>Calibri</vt:lpstr>
      <vt:lpstr>system-ui</vt:lpstr>
      <vt:lpstr>Univers</vt:lpstr>
      <vt:lpstr>Univers Condensed</vt:lpstr>
      <vt:lpstr>RetrospectVTI</vt:lpstr>
      <vt:lpstr>Predictors of Pregnancy Risk</vt:lpstr>
      <vt:lpstr>Introduction</vt:lpstr>
      <vt:lpstr>Maternal Health Data</vt:lpstr>
      <vt:lpstr>Blood Pressure Vs. Risk Level</vt:lpstr>
      <vt:lpstr>PowerPoint Presentation</vt:lpstr>
      <vt:lpstr>Blood Sugar Vs. Risk Level</vt:lpstr>
      <vt:lpstr>PowerPoint Presentation</vt:lpstr>
      <vt:lpstr>Age vs. Risk Level</vt:lpstr>
      <vt:lpstr>PowerPoint Presentation</vt:lpstr>
      <vt:lpstr>Heart Rate Vs. Risk Level</vt:lpstr>
      <vt:lpstr>PowerPoint Presentation</vt:lpstr>
      <vt:lpstr>Analysis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Predictors of Pregnancy Risk</dc:title>
  <dc:creator>Alexis</dc:creator>
  <cp:lastModifiedBy>Alexis</cp:lastModifiedBy>
  <cp:revision>5</cp:revision>
  <dcterms:created xsi:type="dcterms:W3CDTF">2024-03-11T22:47:36Z</dcterms:created>
  <dcterms:modified xsi:type="dcterms:W3CDTF">2024-03-12T01:25:29Z</dcterms:modified>
</cp:coreProperties>
</file>