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98" r:id="rId5"/>
    <p:sldId id="463" r:id="rId6"/>
    <p:sldId id="446" r:id="rId7"/>
    <p:sldId id="443" r:id="rId8"/>
    <p:sldId id="485" r:id="rId9"/>
    <p:sldId id="487" r:id="rId10"/>
    <p:sldId id="510" r:id="rId11"/>
    <p:sldId id="486" r:id="rId12"/>
    <p:sldId id="448" r:id="rId13"/>
    <p:sldId id="449" r:id="rId14"/>
    <p:sldId id="493" r:id="rId15"/>
    <p:sldId id="494" r:id="rId16"/>
    <p:sldId id="495" r:id="rId17"/>
    <p:sldId id="496" r:id="rId18"/>
    <p:sldId id="484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4" r:id="rId27"/>
    <p:sldId id="488" r:id="rId28"/>
    <p:sldId id="478" r:id="rId29"/>
    <p:sldId id="489" r:id="rId30"/>
    <p:sldId id="490" r:id="rId31"/>
    <p:sldId id="491" r:id="rId32"/>
    <p:sldId id="492" r:id="rId33"/>
    <p:sldId id="498" r:id="rId34"/>
    <p:sldId id="497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2" r:id="rId4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1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19/02/2025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19/02/2025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7E863-4B70-CB3D-2C90-7413048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50F8011-CDF9-3AA4-2988-38A32BDDFF9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59990DB-B889-36E3-C189-1E8C0B43F41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76765CF-6DBB-D627-4DCC-384D15AE6F64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Anonima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D6F8A1-6D1C-2044-86B7-47793DDF1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26" b="38265"/>
          <a:stretch/>
        </p:blipFill>
        <p:spPr>
          <a:xfrm>
            <a:off x="1826459" y="2350875"/>
            <a:ext cx="8761612" cy="1576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550236-2B26-B815-55C0-BAD1EAB2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59" y="4324460"/>
            <a:ext cx="9023831" cy="8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1545-DDD6-9457-78FA-43835808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4525BF-2B02-A31E-A50C-63033BFE56C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C603E49-8328-37EE-6ADB-0D6F731B89A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D2137AF-408C-B41E-5F41-202BBCE484A8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0E745D-7C1D-B048-5873-065CBFC4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987933"/>
            <a:ext cx="8992145" cy="38802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A29E29C-2084-94E6-8550-24AF88B4E5E5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B05BFB-DEA9-059D-137E-B09B5BDB02AC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388AB-F403-B29D-E4B5-B776923902F4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DD2EC9-3817-B693-6A55-2BAB4CC0DD0A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3800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7E4D-E4BB-E278-7D94-4695D9B1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0BB9BE-93FC-500B-6715-570EFABB1F5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4CAFB48-8E2A-3EFB-3579-6AF2D707B713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A4A07E2-9672-CF43-F5D8-D26A7193EEB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7061C-E56B-5F40-7B79-CEC419C27EBF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32E70-0171-F7D6-110A-808CB4275B2B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FCDAD1-8BEE-69BF-B50D-3FED2B7CC648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89F827-BC4A-58DF-2375-4D5584D7BC99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B705-97CA-7CFC-C177-58C00FA2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8" y="2151862"/>
            <a:ext cx="10497572" cy="42673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3530FF2-68AA-2070-C725-62E3E57F0AB3}"/>
              </a:ext>
            </a:extLst>
          </p:cNvPr>
          <p:cNvSpPr/>
          <p:nvPr/>
        </p:nvSpPr>
        <p:spPr>
          <a:xfrm>
            <a:off x="896373" y="2172929"/>
            <a:ext cx="10717161" cy="134566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CA6CC-A97C-1C34-6D8D-E66300D1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AE8EEF-BFF5-B9AC-DC32-74B9DA46976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C6B678-49AA-BC28-2648-3F7BB11B32D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58BFA4E-B9FE-2374-7A51-461799B964B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F01925-7758-B47B-90EF-2E4163437359}"/>
              </a:ext>
            </a:extLst>
          </p:cNvPr>
          <p:cNvSpPr txBox="1"/>
          <p:nvPr/>
        </p:nvSpPr>
        <p:spPr>
          <a:xfrm>
            <a:off x="1238867" y="2558259"/>
            <a:ext cx="9953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termos simples, uma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forma concisa de escrever uma função em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otimiza a escrita do seu código, deixando-o mais limpo, enxuto e aumentando a legibilidade.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5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E348-1B57-5107-D80E-A105224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CD6B13-9E8C-B83D-866F-2A2F0EA1FCB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F17D70A-8DE8-DEAA-83A3-997B4962546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F72502-BFE0-240E-8884-955F2AD7B6D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5A9BE-6497-37A9-375D-B019246559F7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ED08DD-FF5C-2D8D-613E-7A84BBE53CE3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7BA70-7A27-7D92-F38C-BD570656A092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81FA31-1789-EC90-BCFA-3EB02BA5E325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CA7BA4-3D7E-07CA-AC03-5B24A653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3" y="2023723"/>
            <a:ext cx="6705594" cy="13329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0C27B9F-F803-711D-4598-34FC4329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8" y="4867171"/>
            <a:ext cx="9429139" cy="14727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53D5F-325E-3C52-288A-011829C7EFE3}"/>
              </a:ext>
            </a:extLst>
          </p:cNvPr>
          <p:cNvSpPr txBox="1"/>
          <p:nvPr/>
        </p:nvSpPr>
        <p:spPr>
          <a:xfrm>
            <a:off x="2047414" y="3555929"/>
            <a:ext cx="7643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 eu tiver só uma linha de execução diminuo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ainda mais as expressões</a:t>
            </a:r>
          </a:p>
        </p:txBody>
      </p:sp>
    </p:spTree>
    <p:extLst>
      <p:ext uri="{BB962C8B-B14F-4D97-AF65-F5344CB8AC3E}">
        <p14:creationId xmlns:p14="http://schemas.microsoft.com/office/powerpoint/2010/main" val="443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299453" y="2741734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objetos que são interpretados quando manipulamos uma aplicação web. 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se baseia em uma árvore</a:t>
            </a:r>
            <a:r>
              <a:rPr lang="pt-BR" sz="32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42" y="2909699"/>
            <a:ext cx="3483305" cy="3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5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4A4D64CB-B745-847E-58F1-027366137A2E}"/>
              </a:ext>
            </a:extLst>
          </p:cNvPr>
          <p:cNvSpPr/>
          <p:nvPr/>
        </p:nvSpPr>
        <p:spPr>
          <a:xfrm>
            <a:off x="5045253" y="61997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40EB600E-5BD5-70E8-3931-129799E04378}"/>
              </a:ext>
            </a:extLst>
          </p:cNvPr>
          <p:cNvSpPr/>
          <p:nvPr/>
        </p:nvSpPr>
        <p:spPr>
          <a:xfrm>
            <a:off x="3111259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F99559D1-A961-926D-602E-E6B29E1E14E2}"/>
              </a:ext>
            </a:extLst>
          </p:cNvPr>
          <p:cNvSpPr/>
          <p:nvPr/>
        </p:nvSpPr>
        <p:spPr>
          <a:xfrm>
            <a:off x="4940707" y="201016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84A4508C-638A-798B-294B-D7EF779D7C2B}"/>
              </a:ext>
            </a:extLst>
          </p:cNvPr>
          <p:cNvSpPr/>
          <p:nvPr/>
        </p:nvSpPr>
        <p:spPr>
          <a:xfrm>
            <a:off x="7251294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History</a:t>
            </a:r>
            <a:endParaRPr lang="pt-BR" dirty="0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2CEECACD-45BF-B09F-E8F6-10B2C27F5FAE}"/>
              </a:ext>
            </a:extLst>
          </p:cNvPr>
          <p:cNvSpPr/>
          <p:nvPr/>
        </p:nvSpPr>
        <p:spPr>
          <a:xfrm>
            <a:off x="5257800" y="360052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26A4B55-0BE0-0A81-BDB1-8545D60797A5}"/>
              </a:ext>
            </a:extLst>
          </p:cNvPr>
          <p:cNvSpPr/>
          <p:nvPr/>
        </p:nvSpPr>
        <p:spPr>
          <a:xfrm>
            <a:off x="6996490" y="44042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0C3F4CF8-B552-2395-1C2A-843DC6FCA624}"/>
              </a:ext>
            </a:extLst>
          </p:cNvPr>
          <p:cNvSpPr/>
          <p:nvPr/>
        </p:nvSpPr>
        <p:spPr>
          <a:xfrm>
            <a:off x="3409408" y="43967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17C5FFB6-9B03-57BB-1491-E23486AB262C}"/>
              </a:ext>
            </a:extLst>
          </p:cNvPr>
          <p:cNvSpPr/>
          <p:nvPr/>
        </p:nvSpPr>
        <p:spPr>
          <a:xfrm>
            <a:off x="1639022" y="378745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87F5F2D-D121-62C4-879F-21F86D9AE06C}"/>
              </a:ext>
            </a:extLst>
          </p:cNvPr>
          <p:cNvSpPr/>
          <p:nvPr/>
        </p:nvSpPr>
        <p:spPr>
          <a:xfrm>
            <a:off x="1653772" y="5377132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1401548F-CD21-F960-8431-557AD39CA5A9}"/>
              </a:ext>
            </a:extLst>
          </p:cNvPr>
          <p:cNvSpPr/>
          <p:nvPr/>
        </p:nvSpPr>
        <p:spPr>
          <a:xfrm>
            <a:off x="9043445" y="420985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58803A0-B24F-FA01-4BDB-C52E6405C1AD}"/>
              </a:ext>
            </a:extLst>
          </p:cNvPr>
          <p:cNvSpPr/>
          <p:nvPr/>
        </p:nvSpPr>
        <p:spPr>
          <a:xfrm>
            <a:off x="9217027" y="561545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8C466A8-1427-2F36-FCC0-5EEB2C8CA88F}"/>
              </a:ext>
            </a:extLst>
          </p:cNvPr>
          <p:cNvCxnSpPr>
            <a:stCxn id="6" idx="4"/>
          </p:cNvCxnSpPr>
          <p:nvPr/>
        </p:nvCxnSpPr>
        <p:spPr>
          <a:xfrm flipH="1">
            <a:off x="5752522" y="183863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6D1E16E-A4E7-D195-686A-88AEE0653214}"/>
              </a:ext>
            </a:extLst>
          </p:cNvPr>
          <p:cNvCxnSpPr/>
          <p:nvPr/>
        </p:nvCxnSpPr>
        <p:spPr>
          <a:xfrm flipH="1">
            <a:off x="4355690" y="1445342"/>
            <a:ext cx="689563" cy="10913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95E4B47-9F91-8E19-ED40-F68EA6559BA3}"/>
              </a:ext>
            </a:extLst>
          </p:cNvPr>
          <p:cNvCxnSpPr>
            <a:cxnSpLocks/>
          </p:cNvCxnSpPr>
          <p:nvPr/>
        </p:nvCxnSpPr>
        <p:spPr>
          <a:xfrm>
            <a:off x="6312963" y="1439045"/>
            <a:ext cx="1267708" cy="9157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63FB0FA-49D1-DAFB-98FF-AC7CF596E93F}"/>
              </a:ext>
            </a:extLst>
          </p:cNvPr>
          <p:cNvCxnSpPr>
            <a:stCxn id="8" idx="4"/>
          </p:cNvCxnSpPr>
          <p:nvPr/>
        </p:nvCxnSpPr>
        <p:spPr>
          <a:xfrm flipH="1">
            <a:off x="5818085" y="342900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DF759AF-0284-7BA6-3B8D-2E90517F9AAC}"/>
              </a:ext>
            </a:extLst>
          </p:cNvPr>
          <p:cNvCxnSpPr/>
          <p:nvPr/>
        </p:nvCxnSpPr>
        <p:spPr>
          <a:xfrm flipH="1">
            <a:off x="4713255" y="4503174"/>
            <a:ext cx="560285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8A356C2-FB98-FAC5-D704-4744C1775B0B}"/>
              </a:ext>
            </a:extLst>
          </p:cNvPr>
          <p:cNvCxnSpPr/>
          <p:nvPr/>
        </p:nvCxnSpPr>
        <p:spPr>
          <a:xfrm>
            <a:off x="6577387" y="4503174"/>
            <a:ext cx="673907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65BA1A0-D15E-62AF-8B7B-9BBA086AC1D3}"/>
              </a:ext>
            </a:extLst>
          </p:cNvPr>
          <p:cNvCxnSpPr>
            <a:stCxn id="11" idx="6"/>
          </p:cNvCxnSpPr>
          <p:nvPr/>
        </p:nvCxnSpPr>
        <p:spPr>
          <a:xfrm flipV="1">
            <a:off x="8411029" y="4826689"/>
            <a:ext cx="774302" cy="18693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90E5B80-5F89-49AC-7545-916AC1F83C3B}"/>
              </a:ext>
            </a:extLst>
          </p:cNvPr>
          <p:cNvCxnSpPr>
            <a:stCxn id="11" idx="5"/>
          </p:cNvCxnSpPr>
          <p:nvPr/>
        </p:nvCxnSpPr>
        <p:spPr>
          <a:xfrm>
            <a:off x="8203875" y="5444481"/>
            <a:ext cx="1105074" cy="60087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3C700EF-DF38-6E6F-7213-EF5E9D985EDD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3053561" y="4396788"/>
            <a:ext cx="465549" cy="2439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3239263-7546-A984-ED01-233556F6814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3068311" y="5436981"/>
            <a:ext cx="747024" cy="5494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10553"/>
          <a:stretch/>
        </p:blipFill>
        <p:spPr bwMode="auto">
          <a:xfrm>
            <a:off x="9112012" y="1781925"/>
            <a:ext cx="2928681" cy="35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299453" y="2574429"/>
            <a:ext cx="8497743" cy="2344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Conseguimos alterar diversos elementos HTML e CSS usando a programação </a:t>
            </a:r>
            <a:r>
              <a:rPr lang="pt-BR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dos grandes responsáveis por isso tudo é o objeto </a:t>
            </a:r>
            <a:r>
              <a:rPr lang="pt-BR" sz="2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é responsável por conceder ao código Javascript todo o acesso a árvore DOM do navegador Web. </a:t>
            </a:r>
          </a:p>
          <a:p>
            <a:pPr algn="just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qualquer coisa criado pelo navegador Web no modelo da página Web poderá ser acessado através do objeto Javascript </a:t>
            </a:r>
            <a:r>
              <a:rPr lang="pt-BR" sz="2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10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4137734" y="2402881"/>
            <a:ext cx="7335726" cy="291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Janela. O que vai acontecer na janela do navegador.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tem filhos como: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 o filho HTML, por exemplo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tem os filhos: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body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no Head tem o meta 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o body tem h1, p,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88424" y="87153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895694" y="2090199"/>
            <a:ext cx="36488" cy="24665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4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Dinamismo: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Permitir que você manipule a estrutura e o conteúdo da sua página web em tempo real, sem recarregar a página.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Interação: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Criar interações complexas com o usuário, utilizando eventos e manipuladores de eventos.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Personalização:</a:t>
            </a:r>
            <a:r>
              <a:rPr lang="pt-BR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Modificar o estilo e a aparência da sua página web de acordo com as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7427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187487" y="3204039"/>
            <a:ext cx="7877208" cy="145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função é um bloco de código reutilizável que pode ser executado quando chamado. </a:t>
            </a:r>
          </a:p>
          <a:p>
            <a:pPr algn="just" fontAlgn="base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função é usada para agrupar uma sequência de instruções que realizam uma tarefa específica, como cálculos, manipulações de dados ou operações de entrada e saída. Ela permite que o código seja mais modular, legível e fácil de manter</a:t>
            </a:r>
            <a:r>
              <a:rPr lang="pt-BR" sz="2600" b="0" dirty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Estratégia de planejamento - ícones de o negócio grátis">
            <a:extLst>
              <a:ext uri="{FF2B5EF4-FFF2-40B4-BE49-F238E27FC236}">
                <a16:creationId xmlns:a16="http://schemas.microsoft.com/office/drawing/2014/main" id="{3E94D02B-C43A-E49C-FC51-7C78BC51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48" y="1693087"/>
            <a:ext cx="3488206" cy="34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3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Form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Árvore DOM é uma representação crucial para a interação entre Javascript e HTML.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Compreender a estrutura da Árvore DOM e seus métodos de manipulação é fundamental para criar páginas web dinâmicas e interativas com Javascript.</a:t>
            </a: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FB71EF99-45F3-0204-EEDC-535157A1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5" y="1820304"/>
            <a:ext cx="4795930" cy="4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oticon Apaixonado Vetor De Amor Dos Desenhos Animados Vetor PNG , Desenho  Animado, Amor, Vetor Imagem PNG e Vetor Para Download Gratuito">
            <a:extLst>
              <a:ext uri="{FF2B5EF4-FFF2-40B4-BE49-F238E27FC236}">
                <a16:creationId xmlns:a16="http://schemas.microsoft.com/office/drawing/2014/main" id="{F88B05A6-5659-6319-E353-456FD1C9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5" y="2983819"/>
            <a:ext cx="4165252" cy="27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2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9139B-F8A8-89AF-AA69-68F0E4B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8414" r="617" b="24477"/>
          <a:stretch/>
        </p:blipFill>
        <p:spPr>
          <a:xfrm>
            <a:off x="1447800" y="1603349"/>
            <a:ext cx="7619999" cy="36513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01DB8B-B2CE-C0CA-F023-CC1E02228854}"/>
              </a:ext>
            </a:extLst>
          </p:cNvPr>
          <p:cNvSpPr txBox="1"/>
          <p:nvPr/>
        </p:nvSpPr>
        <p:spPr>
          <a:xfrm>
            <a:off x="682112" y="5524798"/>
            <a:ext cx="108216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começamos a digitar a instrução, o editor já consegue nos ajudar, vendo quais são os “filhos” das instruções que já inseridas. </a:t>
            </a:r>
          </a:p>
        </p:txBody>
      </p:sp>
    </p:spTree>
    <p:extLst>
      <p:ext uri="{BB962C8B-B14F-4D97-AF65-F5344CB8AC3E}">
        <p14:creationId xmlns:p14="http://schemas.microsoft.com/office/powerpoint/2010/main" val="213341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FB72-B09E-2E83-343C-5772C83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564CD2-EAA4-9D44-ED15-73AF488B13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4BFE295B-7767-B05B-7535-C365B3E2F56E}"/>
              </a:ext>
            </a:extLst>
          </p:cNvPr>
          <p:cNvSpPr txBox="1">
            <a:spLocks/>
          </p:cNvSpPr>
          <p:nvPr/>
        </p:nvSpPr>
        <p:spPr>
          <a:xfrm>
            <a:off x="640081" y="3881438"/>
            <a:ext cx="10686434" cy="1743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2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getElementByTagName</a:t>
            </a:r>
            <a:r>
              <a:rPr lang="pt-BR" sz="26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exemplo. </a:t>
            </a:r>
          </a:p>
          <a:p>
            <a:pPr fontAlgn="base"/>
            <a:endParaRPr lang="pt-BR" sz="2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Colocamos a </a:t>
            </a:r>
            <a:r>
              <a:rPr lang="pt-BR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sejamos e em qual posição que desejamos fazer a alteração. No exemplo tem a posição [0], ou sejam na primeira vez em que a </a:t>
            </a:r>
            <a:r>
              <a:rPr lang="pt-BR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é chamada.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6C552C-BEA0-407E-8CD3-02D1C08F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1173481"/>
            <a:ext cx="8297368" cy="18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2EEEFF-A85D-2F30-3EC9-036E9FA0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4" y="185799"/>
            <a:ext cx="5864911" cy="6474629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381203" y="1295488"/>
            <a:ext cx="5467739" cy="471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das estratégias mais utilizadas no uso do Javascript, é causar algum evento no momento de uma interação com o usuário, como clicar em um botão por exemplo. </a:t>
            </a:r>
          </a:p>
          <a:p>
            <a:pPr algn="just" fontAlgn="base"/>
            <a:endParaRPr lang="pt-BR" sz="20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exemplo, tenho uma </a:t>
            </a:r>
            <a:r>
              <a:rPr lang="pt-BR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(quadrado) que ao clicar no botão, a cor de fundo é atualizada. </a:t>
            </a:r>
          </a:p>
        </p:txBody>
      </p:sp>
    </p:spTree>
    <p:extLst>
      <p:ext uri="{BB962C8B-B14F-4D97-AF65-F5344CB8AC3E}">
        <p14:creationId xmlns:p14="http://schemas.microsoft.com/office/powerpoint/2010/main" val="4264898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95C77-832F-AF45-149C-0684F74E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A5E8DF-C1EA-AB5E-3B2F-07F0372334A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D11E8CBF-AF49-C2AA-136C-358975618F06}"/>
              </a:ext>
            </a:extLst>
          </p:cNvPr>
          <p:cNvSpPr txBox="1">
            <a:spLocks/>
          </p:cNvSpPr>
          <p:nvPr/>
        </p:nvSpPr>
        <p:spPr>
          <a:xfrm>
            <a:off x="532182" y="1112726"/>
            <a:ext cx="4880476" cy="463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Resgatamos o item do HTML que tem o Id solicitado (box), e podemos manipular a apresentação da forma que preferirmos.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8C6BF4-14D7-744B-499C-3EBE9B60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41" y="153620"/>
            <a:ext cx="5926877" cy="65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022145" y="1345061"/>
            <a:ext cx="5467738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uma comanda eletrônica. </a:t>
            </a:r>
          </a:p>
          <a:p>
            <a:pPr algn="just"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Pensando em uma página, onde podemos selecionar um prato, e a quantidade dele. Podemos pensar em uma página inicial como essa.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319AF9-1806-943A-6464-8A60282A7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62"/>
          <a:stretch/>
        </p:blipFill>
        <p:spPr>
          <a:xfrm>
            <a:off x="343059" y="1110710"/>
            <a:ext cx="5385938" cy="50829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09FE5E-4CFE-8FF9-A78B-B52A8DDE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46" y="3108750"/>
            <a:ext cx="5272137" cy="26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759B47-2595-6ECB-3A2B-762D279D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1884738"/>
            <a:ext cx="11290186" cy="35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297A94-BF20-5B88-E67B-029D62E1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361684"/>
            <a:ext cx="1072226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6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2E935C-6C3A-9529-A808-9644E653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9" y="94204"/>
            <a:ext cx="3567456" cy="66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1CD-D60F-6323-2EE1-2F213517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4DC9AE-88BE-E576-5043-8E2555DB40C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3FD338D-0519-171D-78A5-48641DDFE96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E8722CE-C49B-505E-BB42-AE8214FCE07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B031E0-E17D-4344-FB5C-DCC6CB7480C7}"/>
              </a:ext>
            </a:extLst>
          </p:cNvPr>
          <p:cNvSpPr txBox="1"/>
          <p:nvPr/>
        </p:nvSpPr>
        <p:spPr>
          <a:xfrm>
            <a:off x="1238867" y="2558259"/>
            <a:ext cx="99537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Nas funções posso fazer cálculos aritméticos;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Posso ter expressões condicionais;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laços de repetição;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outras funções;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Tratar dados recebidos pelo usuário; 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Processar interação com o usuário.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3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24E73E-E9AE-4C5E-08FE-1840D9B9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150423"/>
            <a:ext cx="7649924" cy="5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7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AAA99F-3D9C-840E-2083-A0FBE6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316383"/>
            <a:ext cx="1015072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89FF5-A9EA-131B-7587-6769DD3B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5" y="1229613"/>
            <a:ext cx="9049221" cy="4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22BABC-D6EF-F66D-766A-0DDE25C0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2" y="907384"/>
            <a:ext cx="861134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566259-6738-277F-817F-D541A38E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76" y="1130085"/>
            <a:ext cx="669094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3ECF92-06D2-9911-7684-60F9010B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390473"/>
            <a:ext cx="1030313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3ECF92-06D2-9911-7684-60F9010B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390473"/>
            <a:ext cx="1030313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E1D76D-6220-4030-AB4F-D7C96EB7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133475"/>
            <a:ext cx="61341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8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76A6CB-6446-4285-A3F1-B94DE77A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406423"/>
            <a:ext cx="6086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8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45D4DC-DBB8-4F71-9C64-3FD6BE48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04" y="115888"/>
            <a:ext cx="3378376" cy="66262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A245A8-1C69-416C-AF50-A8B476A91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49"/>
          <a:stretch/>
        </p:blipFill>
        <p:spPr>
          <a:xfrm>
            <a:off x="6326112" y="2428513"/>
            <a:ext cx="3283065" cy="30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DAC2-DC35-5CED-0BA8-7450F80B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D7405B-F3CC-FA89-C3A2-A2050D45760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0B5F572-F595-7F85-CFCF-8A535DAAB3FB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6C18061A-9B3B-DEF8-616E-47D3BA367F60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5F146-9331-DA7A-31E8-E141E49B98F5}"/>
              </a:ext>
            </a:extLst>
          </p:cNvPr>
          <p:cNvSpPr txBox="1"/>
          <p:nvPr/>
        </p:nvSpPr>
        <p:spPr>
          <a:xfrm>
            <a:off x="639099" y="2350875"/>
            <a:ext cx="1140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usar uma função, devemos fazer a declaração dela, com a seguinte sintaxe.  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CA7F0B-318B-5459-0EDB-0438E87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4" y="3555178"/>
            <a:ext cx="9032351" cy="20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8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671289-E31C-4F2D-80AD-682B0FC6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58" y="1463834"/>
            <a:ext cx="55911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5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B06598C-5226-4604-924D-2E87BA89BC9C}"/>
              </a:ext>
            </a:extLst>
          </p:cNvPr>
          <p:cNvSpPr txBox="1">
            <a:spLocks/>
          </p:cNvSpPr>
          <p:nvPr/>
        </p:nvSpPr>
        <p:spPr>
          <a:xfrm>
            <a:off x="530128" y="3074801"/>
            <a:ext cx="11131743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Faça uma calculadora usando o conceito de Arrow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Inverta uma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informada pelo usuário;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Pedir um nome e imprimir cada letra separadamente.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Pedir uma idade e dizer se a pessoa pode tirar carteira de motorista.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programa que peça três números e exiba-os em ordem crescente.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programa que converta horas para minutos.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programa que peça um valor e exiba quantas cédulas de R$200, R$100, R$50, R$20, R$10, R$5 e R$1 seriam necessárias para formar esse valor.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 um programa que peça um número e exiba sua raiz quadrada.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2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B06598C-5226-4604-924D-2E87BA89BC9C}"/>
              </a:ext>
            </a:extLst>
          </p:cNvPr>
          <p:cNvSpPr txBox="1">
            <a:spLocks/>
          </p:cNvSpPr>
          <p:nvPr/>
        </p:nvSpPr>
        <p:spPr>
          <a:xfrm>
            <a:off x="530128" y="3074801"/>
            <a:ext cx="11131743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Faça um formulário de cadastro, onde o usuário informará: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Endereço: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Sexo (radio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Celular 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nenhum dos campos pode estar vazio no momento em que selecionado um botão “Enviar”, Caso isso aconteça deve ser exibido um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tela informando o campo vazio. </a:t>
            </a:r>
          </a:p>
          <a:p>
            <a:pPr algn="just" fontAlgn="base">
              <a:lnSpc>
                <a:spcPct val="150000"/>
              </a:lnSpc>
            </a:pP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14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B06598C-5226-4604-924D-2E87BA89BC9C}"/>
              </a:ext>
            </a:extLst>
          </p:cNvPr>
          <p:cNvSpPr txBox="1">
            <a:spLocks/>
          </p:cNvSpPr>
          <p:nvPr/>
        </p:nvSpPr>
        <p:spPr>
          <a:xfrm>
            <a:off x="530128" y="3074801"/>
            <a:ext cx="11131743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Calcular Imposto de Renda (Faixas): Calcule o imposto de renda com base em faixas salariais com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Calcular INSS: Calcule o valor do INSS (contribuição para a previdência social) com base em uma alíquota e um salário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 Calcular Juros Compostos: Calcule o valor dos juros compostos sobre um capital inicial.</a:t>
            </a:r>
          </a:p>
          <a:p>
            <a:pPr algn="just" fontAlgn="base">
              <a:lnSpc>
                <a:spcPct val="150000"/>
              </a:lnSpc>
            </a:pPr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 Simular Financiamento: Calcule o valor das parcelas de um financiamento (use uma fórmula simplificada).</a:t>
            </a:r>
          </a:p>
          <a:p>
            <a:pPr algn="just" fontAlgn="base">
              <a:lnSpc>
                <a:spcPct val="150000"/>
              </a:lnSpc>
            </a:pP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50000"/>
              </a:lnSpc>
            </a:pP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EFEB4A-95B2-4D97-79E9-496EE13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7" y="1545839"/>
            <a:ext cx="9271153" cy="49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51FEDE-84B4-C76E-E710-9AF176AB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77"/>
          <a:stretch/>
        </p:blipFill>
        <p:spPr>
          <a:xfrm>
            <a:off x="2841521" y="2218998"/>
            <a:ext cx="8121443" cy="3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– Manipulação de </a:t>
            </a:r>
            <a:r>
              <a:rPr lang="pt-BR" sz="40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BR" sz="40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A5A8B7-809B-435D-9C22-713927A2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482222"/>
            <a:ext cx="60483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5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– Recuperando a Data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CD48F3-6FA1-DE8B-DBDE-FC0C16C2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5" y="1665803"/>
            <a:ext cx="11147126" cy="4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82DC4-A8C8-83BD-5AC7-9BC78276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7082B9-782F-AF7D-57E4-9BD61D9DFC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09F13F0-E515-BB89-5F01-272D62D9A5F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B60F57-35EA-9E61-DC57-629C59289D08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Anônima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3063E-DCC1-4F8A-AC2A-CB3569906947}"/>
              </a:ext>
            </a:extLst>
          </p:cNvPr>
          <p:cNvSpPr txBox="1"/>
          <p:nvPr/>
        </p:nvSpPr>
        <p:spPr>
          <a:xfrm>
            <a:off x="1238867" y="2558259"/>
            <a:ext cx="9953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funções que não recebem nomes, que são executadas no momento da execução, e que não será chamada em outra parte do aplicativo.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são declaradas junto à uma variável.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1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Props1.xml><?xml version="1.0" encoding="utf-8"?>
<ds:datastoreItem xmlns:ds="http://schemas.openxmlformats.org/officeDocument/2006/customXml" ds:itemID="{8D3E0B46-C4A2-4278-B7CB-DD2E35D6A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5B4D0-374C-4086-814E-7458F03C9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5245e98d-a396-441d-be30-92804ce17de8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2f59bbe6-ec52-443a-87b8-0f035f3429b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1659</TotalTime>
  <Words>1149</Words>
  <Application>Microsoft Office PowerPoint</Application>
  <PresentationFormat>Widescreen</PresentationFormat>
  <Paragraphs>181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Candara</vt:lpstr>
      <vt:lpstr>Corbel</vt:lpstr>
      <vt:lpstr>Times New Roman</vt:lpstr>
      <vt:lpstr>Personalizado</vt:lpstr>
      <vt:lpstr>Programação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MILITAO SILVA FRETES</cp:lastModifiedBy>
  <cp:revision>31</cp:revision>
  <dcterms:created xsi:type="dcterms:W3CDTF">2024-06-11T13:39:06Z</dcterms:created>
  <dcterms:modified xsi:type="dcterms:W3CDTF">2025-02-19T19:09:49Z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