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3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4B1F63-7F2C-17C7-D35A-90DA6A0C4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78EBD7-372B-EDCE-F4CD-B9093E54F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75563E1-21C6-2B02-56FD-36909832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0589E0-03AC-C54E-A8FB-C5089BE5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B673C8-9F47-B40E-330E-47D00AE6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FB4B0-C41C-6AE4-4C42-4BAB1C943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0AE34B5-734E-DF45-5351-1624EE04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C392E3-5A58-523C-5A7B-15D00EDC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D47A96-1B54-4EC3-D0C6-75534FC5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5F0AD1-2505-4498-FFD0-25CFBEE3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26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278B43-8A75-3F77-0A0A-EB69F3384A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90E401C-A4A9-CBEB-00A4-0335DAB80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5059CA-DF98-DBDA-3A51-095DC34CE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B0EE9A-2F51-963C-3C7D-10D46188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E3542E-6A22-5637-3CAD-CF6E55CDF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0980D-C0BD-7ECE-6C6A-C434F2C53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F9CA2F-7BA7-DEB5-D384-6F133BF0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1452B7-DFAA-F11B-7105-3049D5004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740F0-0B19-E9D5-CC1A-8F402721E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3E348B-0F9C-A9A6-FF9C-128DF88D7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1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8306B-866D-52A2-60FA-D9AF0224C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C87DDA-70A1-D6CD-D521-440E6515F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EF1C1D-69DD-164C-C11A-2F425037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5F4E8E-DF88-B708-93B9-79AD92856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C659F1-FBFE-5E63-44E6-D7A6C3A9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53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7ECB96-26CD-5DFB-7111-F90637DA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E35FD0-EBF7-D388-E6D4-E53B61E9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D86EDF-D4F8-2809-988D-9E67AA352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47A90B-D96B-F823-6335-612F8AB4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4ACADF-AC5D-CA61-CA2F-EAB9071BC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3AB2A-9678-AE9E-7248-80D8C512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62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3DF3-8F33-86BF-6935-D3B7E40F7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16773-6764-B1D6-BE94-CBD4AED7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F4200B4-B65A-FEEA-04F2-9F60202A3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E3C5E-C36A-7622-BD7E-993F32970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046C29-B4A6-61BA-0721-AD6DAEC352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F9ABF1-4F2E-D4B1-3BD5-312827339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957D2C5-1C9D-2A3D-3A7E-D57791971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B74E12C-AE38-C624-F2E0-0265858B7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1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A7F560-E213-43D7-7A05-1109E1B6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D44839-617B-D51E-B61E-7A9C0110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2A23AF-F68E-3DBF-BF52-34F928A8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16AB8E-878E-D134-D5A9-BDDF5C02C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43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5E76939-F477-FFA1-32B6-20A1BF76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211A26-FD83-A35C-6440-607FAF391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C00BC1-2774-F50B-5FE5-E3C53AF68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56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D0BD7-E93E-AA2A-D701-D594CD74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3642B3-92FE-DE4A-1E0A-66937AF8B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E3DF41-D831-6A62-F720-F5BA6CFE1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04CE5B-E1AB-407C-9F16-587C1A827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F972D9-CACE-840C-86FA-D044E5E4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22F9FE-EE6E-AC00-5A01-0926E321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9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138EB-5BDF-E033-4820-AE4AF1C58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5EED7AF-A787-79C3-CC6B-E83A9B829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A50B2B-77B6-F30B-AF4D-DFF236CDB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5C8C70-5C9F-3F5B-67D8-B52F2EE31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BEB9DC-CB6D-D46A-4F2A-F2D4DFDF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D4CB79-EF45-9511-EE0C-F1232159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9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B62EF59-B797-9DE7-3E35-C6BA8159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7FE864-485B-D998-A226-A4A510DA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BDCE2-E560-59B9-BED0-1C0D8B86D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EF4201-97BF-4D00-A87A-E766F7DE1D9A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1DB16C-E0F0-3EC7-A246-8059EFEBE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C06D0E-69EA-0A65-6141-C54F3FBA3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77C25D-FFB9-4BB8-840C-AF292DB1694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6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5569C5A-EC3B-FC3C-2B2C-2194E55EAB78}"/>
              </a:ext>
            </a:extLst>
          </p:cNvPr>
          <p:cNvGrpSpPr/>
          <p:nvPr/>
        </p:nvGrpSpPr>
        <p:grpSpPr>
          <a:xfrm>
            <a:off x="1652873" y="3638603"/>
            <a:ext cx="3780000" cy="3060000"/>
            <a:chOff x="0" y="0"/>
            <a:chExt cx="5514975" cy="4657725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6AAC13-400A-03A0-513D-28C63C92C3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35FB0598-81D0-3121-6A8C-C0127D0DCDB3}"/>
                </a:ext>
              </a:extLst>
            </p:cNvPr>
            <p:cNvSpPr txBox="1"/>
            <p:nvPr/>
          </p:nvSpPr>
          <p:spPr>
            <a:xfrm>
              <a:off x="1170039" y="875071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</a:t>
              </a:r>
              <a:endParaRPr lang="en-US"/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9D3E59F1-D69D-71F0-22B6-9337055811C2}"/>
              </a:ext>
            </a:extLst>
          </p:cNvPr>
          <p:cNvGrpSpPr/>
          <p:nvPr/>
        </p:nvGrpSpPr>
        <p:grpSpPr>
          <a:xfrm>
            <a:off x="1651455" y="322726"/>
            <a:ext cx="3780000" cy="3060000"/>
            <a:chOff x="6003055" y="136577"/>
            <a:chExt cx="5514975" cy="4657725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74FD7251-45C6-2F32-F1A6-BC914C4C0E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055" y="136577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BA62CB1F-CDC1-12CE-066F-B8381B326AE0}"/>
                </a:ext>
              </a:extLst>
            </p:cNvPr>
            <p:cNvSpPr txBox="1"/>
            <p:nvPr/>
          </p:nvSpPr>
          <p:spPr>
            <a:xfrm>
              <a:off x="7274558" y="875070"/>
              <a:ext cx="944035" cy="443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LD8</a:t>
              </a:r>
              <a:endParaRPr lang="en-US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899E49-8FF5-EC80-4022-4E5CE2999C13}"/>
              </a:ext>
            </a:extLst>
          </p:cNvPr>
          <p:cNvGrpSpPr/>
          <p:nvPr/>
        </p:nvGrpSpPr>
        <p:grpSpPr>
          <a:xfrm>
            <a:off x="6864842" y="322726"/>
            <a:ext cx="3780000" cy="3060000"/>
            <a:chOff x="-1" y="2145672"/>
            <a:chExt cx="5514975" cy="465772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7B7633FB-4167-7EEE-98BC-8828F986F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2145672"/>
              <a:ext cx="5514975" cy="4657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8EAAE36C-9332-3A8F-3499-0EF035812320}"/>
                </a:ext>
              </a:extLst>
            </p:cNvPr>
            <p:cNvSpPr txBox="1"/>
            <p:nvPr/>
          </p:nvSpPr>
          <p:spPr>
            <a:xfrm>
              <a:off x="805069" y="2971800"/>
              <a:ext cx="12892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 + LD8 min date </a:t>
              </a:r>
              <a:r>
                <a:rPr lang="pt-BR" sz="972" kern="120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diff</a:t>
              </a:r>
              <a:endParaRPr lang="en-US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99BEF63-2C08-0ADD-039D-FD0A9CC84AF1}"/>
              </a:ext>
            </a:extLst>
          </p:cNvPr>
          <p:cNvGrpSpPr/>
          <p:nvPr/>
        </p:nvGrpSpPr>
        <p:grpSpPr>
          <a:xfrm>
            <a:off x="6864842" y="3638603"/>
            <a:ext cx="3780000" cy="3060000"/>
            <a:chOff x="6263365" y="1963019"/>
            <a:chExt cx="5514975" cy="4667250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682A6B0C-4F3E-9268-85A1-9795384C92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63365" y="1963019"/>
              <a:ext cx="5514975" cy="4667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F7DBB21-B40F-8634-093E-C5684ADA78C8}"/>
                </a:ext>
              </a:extLst>
            </p:cNvPr>
            <p:cNvSpPr txBox="1"/>
            <p:nvPr/>
          </p:nvSpPr>
          <p:spPr>
            <a:xfrm>
              <a:off x="7393858" y="2445561"/>
              <a:ext cx="13765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LD7 + LD8</a:t>
              </a:r>
            </a:p>
            <a:p>
              <a:pPr defTabSz="493776">
                <a:spcAft>
                  <a:spcPts val="600"/>
                </a:spcAft>
              </a:pPr>
              <a:r>
                <a:rPr lang="pt-BR" sz="97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LD8 </a:t>
              </a:r>
              <a:r>
                <a:rPr lang="pt-BR" sz="972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priority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224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5D4CC5A-C0D6-DE89-5159-FB6BB424FCF9}"/>
              </a:ext>
            </a:extLst>
          </p:cNvPr>
          <p:cNvSpPr txBox="1"/>
          <p:nvPr/>
        </p:nvSpPr>
        <p:spPr>
          <a:xfrm>
            <a:off x="970670" y="323557"/>
            <a:ext cx="2869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Inserir modelo </a:t>
            </a:r>
            <a:r>
              <a:rPr lang="pt-BR" dirty="0" err="1"/>
              <a:t>Nechad</a:t>
            </a:r>
            <a:r>
              <a:rPr lang="pt-BR" dirty="0"/>
              <a:t> e outros necessários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41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2F171F7-83EC-B6FC-B2AC-7A9C952CC4D7}"/>
              </a:ext>
            </a:extLst>
          </p:cNvPr>
          <p:cNvSpPr txBox="1"/>
          <p:nvPr/>
        </p:nvSpPr>
        <p:spPr>
          <a:xfrm>
            <a:off x="452283" y="1081549"/>
            <a:ext cx="112874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Github</a:t>
            </a:r>
            <a:r>
              <a:rPr lang="pt-BR" dirty="0"/>
              <a:t> links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view</a:t>
            </a:r>
            <a:r>
              <a:rPr lang="pt-BR" dirty="0"/>
              <a:t> more data:</a:t>
            </a:r>
            <a:br>
              <a:rPr lang="pt-BR" dirty="0"/>
            </a:br>
            <a:r>
              <a:rPr lang="pt-BR" dirty="0"/>
              <a:t>https://github.com/larissavaladao/py6s_harmonize_sample/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01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1731F569-2A20-CB4B-E93D-B0AD9EF70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237" y="38546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3455FB4-B9B8-0B66-ED95-E01210859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9236" y="357569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EB0CA059-1C3A-B578-611C-3266AF0D9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32" y="385376"/>
            <a:ext cx="3780000" cy="3000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E19FDDEB-0429-3B1A-7C04-A2EFA994A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832" y="3575696"/>
            <a:ext cx="3780000" cy="300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35FB0598-81D0-3121-6A8C-C0127D0DCDB3}"/>
              </a:ext>
            </a:extLst>
          </p:cNvPr>
          <p:cNvSpPr txBox="1"/>
          <p:nvPr/>
        </p:nvSpPr>
        <p:spPr>
          <a:xfrm>
            <a:off x="2454825" y="4213501"/>
            <a:ext cx="399051" cy="242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</a:t>
            </a:r>
            <a:endParaRPr lang="en-US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A62CB1F-CDC1-12CE-066F-B8381B326AE0}"/>
              </a:ext>
            </a:extLst>
          </p:cNvPr>
          <p:cNvSpPr txBox="1"/>
          <p:nvPr/>
        </p:nvSpPr>
        <p:spPr>
          <a:xfrm>
            <a:off x="2522951" y="807896"/>
            <a:ext cx="647048" cy="291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LD8</a:t>
            </a:r>
            <a:endParaRPr lang="en-US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EAAE36C-9332-3A8F-3499-0EF035812320}"/>
              </a:ext>
            </a:extLst>
          </p:cNvPr>
          <p:cNvSpPr txBox="1"/>
          <p:nvPr/>
        </p:nvSpPr>
        <p:spPr>
          <a:xfrm>
            <a:off x="7416642" y="865470"/>
            <a:ext cx="883627" cy="606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 + LD8 min date </a:t>
            </a:r>
            <a:r>
              <a:rPr lang="pt-BR" sz="972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</a:t>
            </a:r>
            <a:endParaRPr lang="en-US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7DBB21-B40F-8634-093E-C5684ADA78C8}"/>
              </a:ext>
            </a:extLst>
          </p:cNvPr>
          <p:cNvSpPr txBox="1"/>
          <p:nvPr/>
        </p:nvSpPr>
        <p:spPr>
          <a:xfrm>
            <a:off x="7639689" y="3954973"/>
            <a:ext cx="943473" cy="42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LD7 + LD8</a:t>
            </a:r>
          </a:p>
          <a:p>
            <a:pPr defTabSz="493776">
              <a:spcAft>
                <a:spcPts val="600"/>
              </a:spcAft>
            </a:pPr>
            <a:r>
              <a:rPr lang="pt-BR" sz="97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LD8 </a:t>
            </a:r>
            <a:r>
              <a:rPr lang="pt-BR" sz="972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priority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15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1207506-67E8-046E-76D4-D9A57B275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30777" y="-2309"/>
            <a:ext cx="3960365" cy="334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4" name="Straight Connector 5130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1214" y="1111170"/>
            <a:ext cx="11040" cy="4645103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6" name="Picture 6">
            <a:extLst>
              <a:ext uri="{FF2B5EF4-FFF2-40B4-BE49-F238E27FC236}">
                <a16:creationId xmlns:a16="http://schemas.microsoft.com/office/drawing/2014/main" id="{C69E5E44-A66A-B3AB-7A7E-DC1A9F0C7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6441" y="34193"/>
            <a:ext cx="4188904" cy="333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45" name="Straight Connector 5132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3027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6" name="Straight Connector 5134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10334" y="3428998"/>
            <a:ext cx="4188904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02" name="Picture 6">
            <a:extLst>
              <a:ext uri="{FF2B5EF4-FFF2-40B4-BE49-F238E27FC236}">
                <a16:creationId xmlns:a16="http://schemas.microsoft.com/office/drawing/2014/main" id="{72DE3CEF-E2F0-FA8B-3EB6-CD81A96C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9737" y="3493625"/>
            <a:ext cx="3971405" cy="33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7C7675-DF15-A9B4-5645-F851CDA7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19809" y="3513798"/>
            <a:ext cx="3878680" cy="333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11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89B855BD-8BF5-E578-789D-78936B2905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2CA42FF-AA8F-884B-6E37-04C230D9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BE68F1A3-5273-F6A9-CA49-FB75B3882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86" y="0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410FAEC9-EFB2-B7F1-50AA-9E79ABFA4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29" y="-1"/>
            <a:ext cx="3708000" cy="2870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17897E8D-6C1F-99BB-243C-A832A7EBF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87666"/>
            <a:ext cx="3708003" cy="28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38D2EC80-E73C-E599-9009-8911979EE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243" y="3987666"/>
            <a:ext cx="3708003" cy="2870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874B17F5-BF77-95D7-0C47-9DA932DCB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487" y="3987664"/>
            <a:ext cx="3708004" cy="287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>
            <a:extLst>
              <a:ext uri="{FF2B5EF4-FFF2-40B4-BE49-F238E27FC236}">
                <a16:creationId xmlns:a16="http://schemas.microsoft.com/office/drawing/2014/main" id="{84ED6A7F-81A1-078E-94AF-93EAB85F5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727" y="3987664"/>
            <a:ext cx="3708005" cy="287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6B2263CF-DF95-8BF7-43B9-6C167A806552}"/>
              </a:ext>
            </a:extLst>
          </p:cNvPr>
          <p:cNvSpPr txBox="1"/>
          <p:nvPr/>
        </p:nvSpPr>
        <p:spPr>
          <a:xfrm>
            <a:off x="6143357" y="3145680"/>
            <a:ext cx="281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SPM </a:t>
            </a:r>
            <a:r>
              <a:rPr lang="pt-BR" dirty="0" err="1"/>
              <a:t>vs</a:t>
            </a:r>
            <a:r>
              <a:rPr lang="pt-BR" dirty="0"/>
              <a:t> média das bandas </a:t>
            </a:r>
            <a:endParaRPr lang="en-US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3E4877F-D652-E285-E154-C6C92726B97A}"/>
              </a:ext>
            </a:extLst>
          </p:cNvPr>
          <p:cNvSpPr txBox="1"/>
          <p:nvPr/>
        </p:nvSpPr>
        <p:spPr>
          <a:xfrm>
            <a:off x="885757" y="2836944"/>
            <a:ext cx="45111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Menor diferença de data entre amostra e imagem</a:t>
            </a:r>
            <a:endParaRPr lang="en-US" sz="1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C02E855-6C10-5936-3CD8-52FCFD775A12}"/>
              </a:ext>
            </a:extLst>
          </p:cNvPr>
          <p:cNvSpPr txBox="1"/>
          <p:nvPr/>
        </p:nvSpPr>
        <p:spPr>
          <a:xfrm>
            <a:off x="995910" y="3885442"/>
            <a:ext cx="206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Priorizar imagem LD8</a:t>
            </a:r>
            <a:endParaRPr lang="en-US" sz="1600" dirty="0"/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16700F7-92FC-54DD-8561-2CDEF999BF76}"/>
              </a:ext>
            </a:extLst>
          </p:cNvPr>
          <p:cNvCxnSpPr/>
          <p:nvPr/>
        </p:nvCxnSpPr>
        <p:spPr>
          <a:xfrm>
            <a:off x="10785987" y="1415845"/>
            <a:ext cx="245807" cy="74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FB155DC-82B9-9BC8-D6B4-D994D545AE66}"/>
              </a:ext>
            </a:extLst>
          </p:cNvPr>
          <p:cNvCxnSpPr/>
          <p:nvPr/>
        </p:nvCxnSpPr>
        <p:spPr>
          <a:xfrm>
            <a:off x="10785986" y="5353664"/>
            <a:ext cx="245807" cy="747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563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37">
            <a:extLst>
              <a:ext uri="{FF2B5EF4-FFF2-40B4-BE49-F238E27FC236}">
                <a16:creationId xmlns:a16="http://schemas.microsoft.com/office/drawing/2014/main" id="{29B913A8-8810-14AB-DA96-976FFD33BB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56" r="10147" b="8529"/>
          <a:stretch/>
        </p:blipFill>
        <p:spPr>
          <a:xfrm>
            <a:off x="4397900" y="1855395"/>
            <a:ext cx="3669469" cy="262492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81278015-A52A-E3A8-B4D0-EF556AB6E1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545" b="10646"/>
          <a:stretch/>
        </p:blipFill>
        <p:spPr>
          <a:xfrm>
            <a:off x="223684" y="1827052"/>
            <a:ext cx="3795252" cy="248134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8ED860-7E1B-AA12-ACAB-DFE8B00BAC35}"/>
              </a:ext>
            </a:extLst>
          </p:cNvPr>
          <p:cNvSpPr txBox="1"/>
          <p:nvPr/>
        </p:nvSpPr>
        <p:spPr>
          <a:xfrm>
            <a:off x="4699819" y="235971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Polinomial </a:t>
            </a:r>
            <a:r>
              <a:rPr lang="pt-BR" dirty="0" err="1"/>
              <a:t>multipla</a:t>
            </a:r>
            <a:endParaRPr lang="en-US" dirty="0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76EB55E-99DA-002F-AEB9-3EAA314291C1}"/>
              </a:ext>
            </a:extLst>
          </p:cNvPr>
          <p:cNvSpPr txBox="1"/>
          <p:nvPr/>
        </p:nvSpPr>
        <p:spPr>
          <a:xfrm>
            <a:off x="8091949" y="1065224"/>
            <a:ext cx="3932905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100" dirty="0" err="1"/>
              <a:t>Metrics</a:t>
            </a:r>
            <a:r>
              <a:rPr lang="pt-BR" sz="1100" dirty="0"/>
              <a:t>:{'r2': 0.7312429382255918, '</a:t>
            </a:r>
            <a:r>
              <a:rPr lang="pt-BR" sz="1100" dirty="0" err="1"/>
              <a:t>mae</a:t>
            </a:r>
            <a:r>
              <a:rPr lang="pt-BR" sz="1100" dirty="0"/>
              <a:t>': 25.662056294174953, '</a:t>
            </a:r>
            <a:r>
              <a:rPr lang="pt-BR" sz="1100" dirty="0" err="1"/>
              <a:t>mse</a:t>
            </a:r>
            <a:r>
              <a:rPr lang="pt-BR" sz="1100" dirty="0"/>
              <a:t>': 1442.4266602697803, '</a:t>
            </a:r>
            <a:r>
              <a:rPr lang="pt-BR" sz="1100" dirty="0" err="1"/>
              <a:t>mape</a:t>
            </a:r>
            <a:r>
              <a:rPr lang="pt-BR" sz="1100" dirty="0"/>
              <a:t>': 0.6272036469220751, '</a:t>
            </a:r>
            <a:r>
              <a:rPr lang="pt-BR" sz="1100" dirty="0" err="1"/>
              <a:t>exp_var</a:t>
            </a:r>
            <a:r>
              <a:rPr lang="pt-BR" sz="1100" dirty="0"/>
              <a:t>': 0.7312429382255918}</a:t>
            </a:r>
            <a:endParaRPr lang="en-US" sz="1100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0F2371D-A9CD-21A2-EDA4-B1FC265C91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4670322"/>
            <a:ext cx="4358780" cy="2187677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BDBE4D7-398C-8516-09DA-BD9DF3BF003C}"/>
              </a:ext>
            </a:extLst>
          </p:cNvPr>
          <p:cNvSpPr txBox="1"/>
          <p:nvPr/>
        </p:nvSpPr>
        <p:spPr>
          <a:xfrm>
            <a:off x="58078" y="1085954"/>
            <a:ext cx="4242620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b="0" i="0" dirty="0">
                <a:effectLst/>
                <a:latin typeface="Consolas" panose="020B0609020204030204" pitchFamily="49" charset="0"/>
              </a:rPr>
              <a:t>Metrics: {'r2': 0.7834035765581147,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mae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21.709839272638554,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mse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1162.4790568439223,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mape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0.5680294729945504, '</a:t>
            </a:r>
            <a:r>
              <a:rPr lang="en-US" sz="1100" b="0" i="0" dirty="0" err="1">
                <a:effectLst/>
                <a:latin typeface="Consolas" panose="020B0609020204030204" pitchFamily="49" charset="0"/>
              </a:rPr>
              <a:t>exp_var</a:t>
            </a:r>
            <a:r>
              <a:rPr lang="en-US" sz="1100" b="0" i="0" dirty="0">
                <a:effectLst/>
                <a:latin typeface="Consolas" panose="020B0609020204030204" pitchFamily="49" charset="0"/>
              </a:rPr>
              <a:t>': 0.7834035765581147}</a:t>
            </a:r>
            <a:endParaRPr lang="en-US" sz="11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E9B13D-436C-D168-A534-1A1A53EF74CC}"/>
              </a:ext>
            </a:extLst>
          </p:cNvPr>
          <p:cNvSpPr txBox="1"/>
          <p:nvPr/>
        </p:nvSpPr>
        <p:spPr>
          <a:xfrm>
            <a:off x="4193459" y="1065224"/>
            <a:ext cx="3873910" cy="6001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100" dirty="0"/>
              <a:t>Metrics:{'r2': 0.8067844304170517, '</a:t>
            </a:r>
            <a:r>
              <a:rPr lang="en-US" sz="1100" dirty="0" err="1"/>
              <a:t>mae</a:t>
            </a:r>
            <a:r>
              <a:rPr lang="en-US" sz="1100" dirty="0"/>
              <a:t>': 19.678273162345402, '</a:t>
            </a:r>
            <a:r>
              <a:rPr lang="en-US" sz="1100" dirty="0" err="1"/>
              <a:t>mse</a:t>
            </a:r>
            <a:r>
              <a:rPr lang="en-US" sz="1100" dirty="0"/>
              <a:t>': 1036.9933608650351, '</a:t>
            </a:r>
            <a:r>
              <a:rPr lang="en-US" sz="1100" dirty="0" err="1"/>
              <a:t>mape</a:t>
            </a:r>
            <a:r>
              <a:rPr lang="en-US" sz="1100" dirty="0"/>
              <a:t>': 0.4190075349016725, '</a:t>
            </a:r>
            <a:r>
              <a:rPr lang="en-US" sz="1100" dirty="0" err="1"/>
              <a:t>exp_var</a:t>
            </a:r>
            <a:r>
              <a:rPr lang="en-US" sz="1100" dirty="0"/>
              <a:t>': 0.8067844304170517}</a:t>
            </a:r>
          </a:p>
        </p:txBody>
      </p:sp>
      <p:pic>
        <p:nvPicPr>
          <p:cNvPr id="36" name="Imagem 35">
            <a:extLst>
              <a:ext uri="{FF2B5EF4-FFF2-40B4-BE49-F238E27FC236}">
                <a16:creationId xmlns:a16="http://schemas.microsoft.com/office/drawing/2014/main" id="{CC83A366-0901-1BA6-DC1F-00FEF49DE2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1302" y="4812740"/>
            <a:ext cx="3905295" cy="1960072"/>
          </a:xfrm>
          <a:prstGeom prst="rect">
            <a:avLst/>
          </a:prstGeo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77884294-24CB-A1E4-C840-E68E190D82AC}"/>
              </a:ext>
            </a:extLst>
          </p:cNvPr>
          <p:cNvSpPr txBox="1"/>
          <p:nvPr/>
        </p:nvSpPr>
        <p:spPr>
          <a:xfrm>
            <a:off x="761999" y="235971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Polinomial NIR</a:t>
            </a:r>
            <a:endParaRPr lang="en-US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E2E88671-613E-A0DA-2A63-542B5BF84B4A}"/>
              </a:ext>
            </a:extLst>
          </p:cNvPr>
          <p:cNvSpPr txBox="1"/>
          <p:nvPr/>
        </p:nvSpPr>
        <p:spPr>
          <a:xfrm>
            <a:off x="8372168" y="302647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Linear </a:t>
            </a:r>
            <a:r>
              <a:rPr lang="pt-BR" dirty="0" err="1"/>
              <a:t>multipla</a:t>
            </a:r>
            <a:endParaRPr lang="en-US" dirty="0"/>
          </a:p>
        </p:txBody>
      </p:sp>
      <p:pic>
        <p:nvPicPr>
          <p:cNvPr id="43" name="Imagem 42">
            <a:extLst>
              <a:ext uri="{FF2B5EF4-FFF2-40B4-BE49-F238E27FC236}">
                <a16:creationId xmlns:a16="http://schemas.microsoft.com/office/drawing/2014/main" id="{402CB524-CF54-A580-3E44-824B2F3C2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1754" y="4897928"/>
            <a:ext cx="3910245" cy="1960072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171846BF-2B51-054B-5036-7BBAC41AD6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560" r="12299" b="11676"/>
          <a:stretch/>
        </p:blipFill>
        <p:spPr>
          <a:xfrm>
            <a:off x="8340637" y="1795687"/>
            <a:ext cx="3684217" cy="262492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2B98CBB-80F4-9E68-0626-EBB98A02C0C0}"/>
              </a:ext>
            </a:extLst>
          </p:cNvPr>
          <p:cNvSpPr txBox="1"/>
          <p:nvPr/>
        </p:nvSpPr>
        <p:spPr>
          <a:xfrm>
            <a:off x="8098280" y="1145601"/>
            <a:ext cx="410005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CV Metrics:{'r2': 0.6868549637009771, '</a:t>
            </a:r>
            <a:r>
              <a:rPr lang="en-US" sz="1200" dirty="0" err="1"/>
              <a:t>mae</a:t>
            </a:r>
            <a:r>
              <a:rPr lang="en-US" sz="1200" dirty="0"/>
              <a:t>': 28.55208919404135, '</a:t>
            </a:r>
            <a:r>
              <a:rPr lang="en-US" sz="1200" dirty="0" err="1"/>
              <a:t>mse</a:t>
            </a:r>
            <a:r>
              <a:rPr lang="en-US" sz="1200" dirty="0"/>
              <a:t>': 1941.1954995246676, '</a:t>
            </a:r>
            <a:r>
              <a:rPr lang="en-US" sz="1200" dirty="0" err="1"/>
              <a:t>mape</a:t>
            </a:r>
            <a:r>
              <a:rPr lang="en-US" sz="1200" dirty="0"/>
              <a:t>': 0.86239106915262, '</a:t>
            </a:r>
            <a:r>
              <a:rPr lang="en-US" sz="1200" dirty="0" err="1"/>
              <a:t>exp_var</a:t>
            </a:r>
            <a:r>
              <a:rPr lang="en-US" sz="1200" dirty="0"/>
              <a:t>': 0.6949382278716765}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DA4A7A9-334F-2C42-BAE7-F1339E642689}"/>
              </a:ext>
            </a:extLst>
          </p:cNvPr>
          <p:cNvSpPr txBox="1"/>
          <p:nvPr/>
        </p:nvSpPr>
        <p:spPr>
          <a:xfrm>
            <a:off x="4102481" y="1078925"/>
            <a:ext cx="4103951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CV Metrics:{'r2': 0.6653793185224794, '</a:t>
            </a:r>
            <a:r>
              <a:rPr lang="en-US" sz="1200" dirty="0" err="1"/>
              <a:t>mae</a:t>
            </a:r>
            <a:r>
              <a:rPr lang="en-US" sz="1200" dirty="0"/>
              <a:t>': 25.027625604567344, '</a:t>
            </a:r>
            <a:r>
              <a:rPr lang="en-US" sz="1200" dirty="0" err="1"/>
              <a:t>mse</a:t>
            </a:r>
            <a:r>
              <a:rPr lang="en-US" sz="1200" dirty="0"/>
              <a:t>': 1915.711839000988, '</a:t>
            </a:r>
            <a:r>
              <a:rPr lang="en-US" sz="1200" dirty="0" err="1"/>
              <a:t>mape</a:t>
            </a:r>
            <a:r>
              <a:rPr lang="en-US" sz="1200" dirty="0"/>
              <a:t>': 0.5360761898233042, '</a:t>
            </a:r>
            <a:r>
              <a:rPr lang="en-US" sz="1200" dirty="0" err="1"/>
              <a:t>exp_var</a:t>
            </a:r>
            <a:r>
              <a:rPr lang="en-US" sz="1200" dirty="0"/>
              <a:t>': 0.6705767878863748}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11973AB-8E74-137B-35F1-7934863816E0}"/>
              </a:ext>
            </a:extLst>
          </p:cNvPr>
          <p:cNvSpPr txBox="1"/>
          <p:nvPr/>
        </p:nvSpPr>
        <p:spPr>
          <a:xfrm>
            <a:off x="56112" y="988018"/>
            <a:ext cx="3795252" cy="83099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dirty="0"/>
              <a:t>CV Metrics:{'r2': 0.7275004892139136, '</a:t>
            </a:r>
            <a:r>
              <a:rPr lang="en-US" sz="1200" dirty="0" err="1"/>
              <a:t>mae</a:t>
            </a:r>
            <a:r>
              <a:rPr lang="en-US" sz="1200" dirty="0"/>
              <a:t>': 24.756053348276176, '</a:t>
            </a:r>
            <a:r>
              <a:rPr lang="en-US" sz="1200" dirty="0" err="1"/>
              <a:t>mse</a:t>
            </a:r>
            <a:r>
              <a:rPr lang="en-US" sz="1200" dirty="0"/>
              <a:t>': 1582.4350502615684, '</a:t>
            </a:r>
            <a:r>
              <a:rPr lang="en-US" sz="1200" dirty="0" err="1"/>
              <a:t>mape</a:t>
            </a:r>
            <a:r>
              <a:rPr lang="en-US" sz="1200" dirty="0"/>
              <a:t>': 0.8235208096180718, '</a:t>
            </a:r>
            <a:r>
              <a:rPr lang="en-US" sz="1200" dirty="0" err="1"/>
              <a:t>exp_var</a:t>
            </a:r>
            <a:r>
              <a:rPr lang="en-US" sz="1200" dirty="0"/>
              <a:t>': 0.7288761188754188}</a:t>
            </a:r>
          </a:p>
        </p:txBody>
      </p:sp>
    </p:spTree>
    <p:extLst>
      <p:ext uri="{BB962C8B-B14F-4D97-AF65-F5344CB8AC3E}">
        <p14:creationId xmlns:p14="http://schemas.microsoft.com/office/powerpoint/2010/main" val="15064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111802E-8E44-1F19-A595-5C422E394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0" y="170621"/>
            <a:ext cx="6286500" cy="41148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E959B43-415A-92C7-325D-368F11A5ABE8}"/>
              </a:ext>
            </a:extLst>
          </p:cNvPr>
          <p:cNvSpPr txBox="1"/>
          <p:nvPr/>
        </p:nvSpPr>
        <p:spPr>
          <a:xfrm>
            <a:off x="2562834" y="467833"/>
            <a:ext cx="1190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KRR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6F2334A-C1F1-7079-59B0-64E3DCE4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5421"/>
            <a:ext cx="5125669" cy="2572579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0340FC-F3A0-9B90-C29C-13783E296961}"/>
              </a:ext>
            </a:extLst>
          </p:cNvPr>
          <p:cNvSpPr txBox="1"/>
          <p:nvPr/>
        </p:nvSpPr>
        <p:spPr>
          <a:xfrm>
            <a:off x="5470451" y="4648380"/>
            <a:ext cx="6092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CV Metrics:{'r2': 0.7309091479866278, '</a:t>
            </a:r>
            <a:r>
              <a:rPr lang="en-US" dirty="0" err="1"/>
              <a:t>mae</a:t>
            </a:r>
            <a:r>
              <a:rPr lang="en-US" dirty="0"/>
              <a:t>': 21.97078487403672, '</a:t>
            </a:r>
            <a:r>
              <a:rPr lang="en-US" dirty="0" err="1"/>
              <a:t>mse</a:t>
            </a:r>
            <a:r>
              <a:rPr lang="en-US" dirty="0"/>
              <a:t>': 1462.8693110733564, '</a:t>
            </a:r>
            <a:r>
              <a:rPr lang="en-US" dirty="0" err="1"/>
              <a:t>mape</a:t>
            </a:r>
            <a:r>
              <a:rPr lang="en-US" dirty="0"/>
              <a:t>': 0.44418840250309427, '</a:t>
            </a:r>
            <a:r>
              <a:rPr lang="en-US" dirty="0" err="1"/>
              <a:t>exp_var</a:t>
            </a:r>
            <a:r>
              <a:rPr lang="en-US" dirty="0"/>
              <a:t>': 0.7335229584071823}</a:t>
            </a:r>
          </a:p>
        </p:txBody>
      </p:sp>
    </p:spTree>
    <p:extLst>
      <p:ext uri="{BB962C8B-B14F-4D97-AF65-F5344CB8AC3E}">
        <p14:creationId xmlns:p14="http://schemas.microsoft.com/office/powerpoint/2010/main" val="148414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7361761-CD2A-5DAB-9BC6-46D87FF7D035}"/>
              </a:ext>
            </a:extLst>
          </p:cNvPr>
          <p:cNvSpPr txBox="1"/>
          <p:nvPr/>
        </p:nvSpPr>
        <p:spPr>
          <a:xfrm>
            <a:off x="6257260" y="378306"/>
            <a:ext cx="6092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CV Metrics:{'r2': 0.7185833542906258, '</a:t>
            </a:r>
            <a:r>
              <a:rPr lang="en-US" dirty="0" err="1"/>
              <a:t>mae</a:t>
            </a:r>
            <a:r>
              <a:rPr lang="en-US" dirty="0"/>
              <a:t>': 21.87422618888653, '</a:t>
            </a:r>
            <a:r>
              <a:rPr lang="en-US" dirty="0" err="1"/>
              <a:t>mse</a:t>
            </a:r>
            <a:r>
              <a:rPr lang="en-US" dirty="0"/>
              <a:t>': 1617.0868765550244, '</a:t>
            </a:r>
            <a:r>
              <a:rPr lang="en-US" dirty="0" err="1"/>
              <a:t>mape</a:t>
            </a:r>
            <a:r>
              <a:rPr lang="en-US" dirty="0"/>
              <a:t>': 0.3732960566832173, '</a:t>
            </a:r>
            <a:r>
              <a:rPr lang="en-US" dirty="0" err="1"/>
              <a:t>exp_var</a:t>
            </a:r>
            <a:r>
              <a:rPr lang="en-US" dirty="0"/>
              <a:t>': 0.7296991121519386}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250525-DA98-2555-3B68-724CBDB8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0306" y="3763926"/>
            <a:ext cx="5410962" cy="271576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532E7E6-251A-6213-BF7F-DD8EEA126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488"/>
            <a:ext cx="6286500" cy="41148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6CD164-A428-8052-6481-11860775DADB}"/>
              </a:ext>
            </a:extLst>
          </p:cNvPr>
          <p:cNvSpPr txBox="1"/>
          <p:nvPr/>
        </p:nvSpPr>
        <p:spPr>
          <a:xfrm>
            <a:off x="6719777" y="2126512"/>
            <a:ext cx="1998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SVR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022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0C9AA416-7335-CC7E-7EDD-28160FF62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00" y="216113"/>
            <a:ext cx="6286500" cy="41148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9991E5B-BA0E-A6C0-1F63-62C81C4608F8}"/>
              </a:ext>
            </a:extLst>
          </p:cNvPr>
          <p:cNvSpPr txBox="1"/>
          <p:nvPr/>
        </p:nvSpPr>
        <p:spPr>
          <a:xfrm>
            <a:off x="6096000" y="505898"/>
            <a:ext cx="60924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CV Metrics:{'r2': 0.6880753044438264, '</a:t>
            </a:r>
            <a:r>
              <a:rPr lang="en-US" dirty="0" err="1"/>
              <a:t>mae</a:t>
            </a:r>
            <a:r>
              <a:rPr lang="en-US" dirty="0"/>
              <a:t>': 21.49688050964428, '</a:t>
            </a:r>
            <a:r>
              <a:rPr lang="en-US" dirty="0" err="1"/>
              <a:t>mse</a:t>
            </a:r>
            <a:r>
              <a:rPr lang="en-US" dirty="0"/>
              <a:t>': 1712.2022301757004, '</a:t>
            </a:r>
            <a:r>
              <a:rPr lang="en-US" dirty="0" err="1"/>
              <a:t>mape</a:t>
            </a:r>
            <a:r>
              <a:rPr lang="en-US" dirty="0"/>
              <a:t>': 0.4466926976345441, '</a:t>
            </a:r>
            <a:r>
              <a:rPr lang="en-US" dirty="0" err="1"/>
              <a:t>exp_var</a:t>
            </a:r>
            <a:r>
              <a:rPr lang="en-US" dirty="0"/>
              <a:t>': 0.7073890085589009}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28F906-1040-F2EF-5F5F-B7C897C03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238" y="3641602"/>
            <a:ext cx="6444106" cy="323430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2A37E56-05A8-5DCF-85A2-3A9DF894B0AE}"/>
              </a:ext>
            </a:extLst>
          </p:cNvPr>
          <p:cNvSpPr txBox="1"/>
          <p:nvPr/>
        </p:nvSpPr>
        <p:spPr>
          <a:xfrm>
            <a:off x="7017488" y="1828800"/>
            <a:ext cx="2275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GBDT</a:t>
            </a:r>
            <a:endParaRPr lang="en-US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1557CF0B-0A7A-7931-1A76-068B10800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90" y="4049377"/>
            <a:ext cx="2821390" cy="259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4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2FA5231-7EAD-FEF9-84CF-0EA02CE199B4}"/>
              </a:ext>
            </a:extLst>
          </p:cNvPr>
          <p:cNvSpPr txBox="1"/>
          <p:nvPr/>
        </p:nvSpPr>
        <p:spPr>
          <a:xfrm>
            <a:off x="6677246" y="331364"/>
            <a:ext cx="5056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CV Metrics:{'r2': 0.7427629283601322, '</a:t>
            </a:r>
            <a:r>
              <a:rPr lang="en-US" dirty="0" err="1"/>
              <a:t>mae</a:t>
            </a:r>
            <a:r>
              <a:rPr lang="en-US" dirty="0"/>
              <a:t>': 21.70488302453932, '</a:t>
            </a:r>
            <a:r>
              <a:rPr lang="en-US" dirty="0" err="1"/>
              <a:t>mse</a:t>
            </a:r>
            <a:r>
              <a:rPr lang="en-US" dirty="0"/>
              <a:t>': 1441.4981086375294, '</a:t>
            </a:r>
            <a:r>
              <a:rPr lang="en-US" dirty="0" err="1"/>
              <a:t>mape</a:t>
            </a:r>
            <a:r>
              <a:rPr lang="en-US" dirty="0"/>
              <a:t>': 0.487806367547315, '</a:t>
            </a:r>
            <a:r>
              <a:rPr lang="en-US" dirty="0" err="1"/>
              <a:t>exp_var</a:t>
            </a:r>
            <a:r>
              <a:rPr lang="en-US" dirty="0"/>
              <a:t>': 0.7483816367203783}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3734E4-A0E8-DA61-FD0F-A71F08748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1" y="3697785"/>
            <a:ext cx="6450419" cy="323747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2A55C93-021B-C6FB-5DC0-E2652DCA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" y="52259"/>
            <a:ext cx="6286500" cy="4114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96EE227-BBCF-0141-A344-A719DCE4D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833" y="3932422"/>
            <a:ext cx="3523294" cy="3237473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C60EB23-ED77-DAAF-6D8C-6E7DF9EA35B0}"/>
              </a:ext>
            </a:extLst>
          </p:cNvPr>
          <p:cNvSpPr txBox="1"/>
          <p:nvPr/>
        </p:nvSpPr>
        <p:spPr>
          <a:xfrm>
            <a:off x="7017488" y="2109659"/>
            <a:ext cx="15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194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328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Larissa Vieira Valadão</dc:creator>
  <cp:lastModifiedBy>larissa valadao</cp:lastModifiedBy>
  <cp:revision>14</cp:revision>
  <dcterms:created xsi:type="dcterms:W3CDTF">2024-09-15T14:43:24Z</dcterms:created>
  <dcterms:modified xsi:type="dcterms:W3CDTF">2024-09-20T18:20:02Z</dcterms:modified>
</cp:coreProperties>
</file>