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4" r:id="rId2"/>
    <p:sldId id="285" r:id="rId3"/>
    <p:sldId id="277" r:id="rId4"/>
    <p:sldId id="288" r:id="rId5"/>
    <p:sldId id="278" r:id="rId6"/>
    <p:sldId id="276" r:id="rId7"/>
    <p:sldId id="269" r:id="rId8"/>
    <p:sldId id="270" r:id="rId9"/>
    <p:sldId id="275" r:id="rId10"/>
    <p:sldId id="279" r:id="rId11"/>
    <p:sldId id="280" r:id="rId12"/>
    <p:sldId id="290" r:id="rId13"/>
    <p:sldId id="289" r:id="rId14"/>
    <p:sldId id="281" r:id="rId15"/>
    <p:sldId id="287" r:id="rId16"/>
    <p:sldId id="292" r:id="rId17"/>
    <p:sldId id="293" r:id="rId18"/>
    <p:sldId id="283" r:id="rId19"/>
    <p:sldId id="273"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33CCCC"/>
    <a:srgbClr val="33CCFF"/>
    <a:srgbClr val="FF00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54" autoAdjust="0"/>
    <p:restoredTop sz="90850" autoAdjust="0"/>
  </p:normalViewPr>
  <p:slideViewPr>
    <p:cSldViewPr snapToGrid="0">
      <p:cViewPr varScale="1">
        <p:scale>
          <a:sx n="50" d="100"/>
          <a:sy n="50" d="100"/>
        </p:scale>
        <p:origin x="11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58416-3E02-46C5-8E7A-B3CD1570535C}" type="datetimeFigureOut">
              <a:rPr lang="en-US" smtClean="0"/>
              <a:t>9/28/2023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30EB3-61A0-4B73-BD9C-14DCBD0AA180}" type="slidenum">
              <a:rPr lang="en-US" smtClean="0"/>
              <a:t>‹#›</a:t>
            </a:fld>
            <a:endParaRPr lang="en-US"/>
          </a:p>
        </p:txBody>
      </p:sp>
    </p:spTree>
    <p:extLst>
      <p:ext uri="{BB962C8B-B14F-4D97-AF65-F5344CB8AC3E}">
        <p14:creationId xmlns:p14="http://schemas.microsoft.com/office/powerpoint/2010/main" val="560494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530EB3-61A0-4B73-BD9C-14DCBD0AA180}" type="slidenum">
              <a:rPr lang="en-US" smtClean="0"/>
              <a:t>1</a:t>
            </a:fld>
            <a:endParaRPr lang="en-US"/>
          </a:p>
        </p:txBody>
      </p:sp>
    </p:spTree>
    <p:extLst>
      <p:ext uri="{BB962C8B-B14F-4D97-AF65-F5344CB8AC3E}">
        <p14:creationId xmlns:p14="http://schemas.microsoft.com/office/powerpoint/2010/main" val="1840572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Survival was not significantly different for larvae from the same </a:t>
            </a:r>
            <a:r>
              <a:rPr lang="en-US" sz="1200" dirty="0" err="1"/>
              <a:t>broodstock</a:t>
            </a:r>
            <a:r>
              <a:rPr lang="en-US" sz="1200" dirty="0"/>
              <a:t> treatment because of high variability and low replicate number, but trend was towards better survival for primed larvae in OA</a:t>
            </a:r>
          </a:p>
          <a:p>
            <a:endParaRPr lang="en-US" dirty="0"/>
          </a:p>
        </p:txBody>
      </p:sp>
      <p:sp>
        <p:nvSpPr>
          <p:cNvPr id="4" name="Slide Number Placeholder 3"/>
          <p:cNvSpPr>
            <a:spLocks noGrp="1"/>
          </p:cNvSpPr>
          <p:nvPr>
            <p:ph type="sldNum" sz="quarter" idx="5"/>
          </p:nvPr>
        </p:nvSpPr>
        <p:spPr/>
        <p:txBody>
          <a:bodyPr/>
          <a:lstStyle/>
          <a:p>
            <a:fld id="{B6530EB3-61A0-4B73-BD9C-14DCBD0AA180}" type="slidenum">
              <a:rPr lang="en-US" smtClean="0"/>
              <a:t>13</a:t>
            </a:fld>
            <a:endParaRPr lang="en-US"/>
          </a:p>
        </p:txBody>
      </p:sp>
    </p:spTree>
    <p:extLst>
      <p:ext uri="{BB962C8B-B14F-4D97-AF65-F5344CB8AC3E}">
        <p14:creationId xmlns:p14="http://schemas.microsoft.com/office/powerpoint/2010/main" val="1349096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Size was greatest for larvae from OA-primed </a:t>
            </a:r>
            <a:r>
              <a:rPr lang="en-US" sz="1200" dirty="0" err="1"/>
              <a:t>broodstock</a:t>
            </a:r>
            <a:r>
              <a:rPr lang="en-US" sz="1200" dirty="0"/>
              <a:t> in ambient conditions (OA-Am)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Size was greater in larvae raised in ambient conditions compared to the same brood-group raised in OA conditions</a:t>
            </a:r>
          </a:p>
          <a:p>
            <a:endParaRPr lang="en-US" dirty="0"/>
          </a:p>
        </p:txBody>
      </p:sp>
      <p:sp>
        <p:nvSpPr>
          <p:cNvPr id="4" name="Slide Number Placeholder 3"/>
          <p:cNvSpPr>
            <a:spLocks noGrp="1"/>
          </p:cNvSpPr>
          <p:nvPr>
            <p:ph type="sldNum" sz="quarter" idx="5"/>
          </p:nvPr>
        </p:nvSpPr>
        <p:spPr/>
        <p:txBody>
          <a:bodyPr/>
          <a:lstStyle/>
          <a:p>
            <a:fld id="{B6530EB3-61A0-4B73-BD9C-14DCBD0AA180}" type="slidenum">
              <a:rPr lang="en-US" smtClean="0"/>
              <a:t>14</a:t>
            </a:fld>
            <a:endParaRPr lang="en-US"/>
          </a:p>
        </p:txBody>
      </p:sp>
    </p:spTree>
    <p:extLst>
      <p:ext uri="{BB962C8B-B14F-4D97-AF65-F5344CB8AC3E}">
        <p14:creationId xmlns:p14="http://schemas.microsoft.com/office/powerpoint/2010/main" val="4183299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Builds on previous work showing positive impacts from priming</a:t>
            </a:r>
          </a:p>
        </p:txBody>
      </p:sp>
      <p:sp>
        <p:nvSpPr>
          <p:cNvPr id="4" name="Slide Number Placeholder 3"/>
          <p:cNvSpPr>
            <a:spLocks noGrp="1"/>
          </p:cNvSpPr>
          <p:nvPr>
            <p:ph type="sldNum" sz="quarter" idx="5"/>
          </p:nvPr>
        </p:nvSpPr>
        <p:spPr/>
        <p:txBody>
          <a:bodyPr/>
          <a:lstStyle/>
          <a:p>
            <a:fld id="{B6530EB3-61A0-4B73-BD9C-14DCBD0AA180}" type="slidenum">
              <a:rPr lang="en-US" smtClean="0"/>
              <a:t>18</a:t>
            </a:fld>
            <a:endParaRPr lang="en-US"/>
          </a:p>
        </p:txBody>
      </p:sp>
    </p:spTree>
    <p:extLst>
      <p:ext uri="{BB962C8B-B14F-4D97-AF65-F5344CB8AC3E}">
        <p14:creationId xmlns:p14="http://schemas.microsoft.com/office/powerpoint/2010/main" val="2253285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information can help in developing tools to evaluate priming for other stressors, etc.</a:t>
            </a:r>
          </a:p>
          <a:p>
            <a:endParaRPr lang="en-US" dirty="0"/>
          </a:p>
          <a:p>
            <a:r>
              <a:rPr lang="en-US" dirty="0"/>
              <a:t>Interviews with UW collaborators</a:t>
            </a:r>
          </a:p>
        </p:txBody>
      </p:sp>
      <p:sp>
        <p:nvSpPr>
          <p:cNvPr id="4" name="Slide Number Placeholder 3"/>
          <p:cNvSpPr>
            <a:spLocks noGrp="1"/>
          </p:cNvSpPr>
          <p:nvPr>
            <p:ph type="sldNum" sz="quarter" idx="5"/>
          </p:nvPr>
        </p:nvSpPr>
        <p:spPr/>
        <p:txBody>
          <a:bodyPr/>
          <a:lstStyle/>
          <a:p>
            <a:fld id="{B6530EB3-61A0-4B73-BD9C-14DCBD0AA180}" type="slidenum">
              <a:rPr lang="en-US" smtClean="0"/>
              <a:t>19</a:t>
            </a:fld>
            <a:endParaRPr lang="en-US"/>
          </a:p>
        </p:txBody>
      </p:sp>
    </p:spTree>
    <p:extLst>
      <p:ext uri="{BB962C8B-B14F-4D97-AF65-F5344CB8AC3E}">
        <p14:creationId xmlns:p14="http://schemas.microsoft.com/office/powerpoint/2010/main" val="2177092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530EB3-61A0-4B73-BD9C-14DCBD0AA180}" type="slidenum">
              <a:rPr lang="en-US" smtClean="0"/>
              <a:t>3</a:t>
            </a:fld>
            <a:endParaRPr lang="en-US"/>
          </a:p>
        </p:txBody>
      </p:sp>
    </p:spTree>
    <p:extLst>
      <p:ext uri="{BB962C8B-B14F-4D97-AF65-F5344CB8AC3E}">
        <p14:creationId xmlns:p14="http://schemas.microsoft.com/office/powerpoint/2010/main" val="2441996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530EB3-61A0-4B73-BD9C-14DCBD0AA180}" type="slidenum">
              <a:rPr lang="en-US" smtClean="0"/>
              <a:t>4</a:t>
            </a:fld>
            <a:endParaRPr lang="en-US"/>
          </a:p>
        </p:txBody>
      </p:sp>
    </p:spTree>
    <p:extLst>
      <p:ext uri="{BB962C8B-B14F-4D97-AF65-F5344CB8AC3E}">
        <p14:creationId xmlns:p14="http://schemas.microsoft.com/office/powerpoint/2010/main" val="267279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530EB3-61A0-4B73-BD9C-14DCBD0AA180}" type="slidenum">
              <a:rPr lang="en-US" smtClean="0"/>
              <a:t>5</a:t>
            </a:fld>
            <a:endParaRPr lang="en-US"/>
          </a:p>
        </p:txBody>
      </p:sp>
    </p:spTree>
    <p:extLst>
      <p:ext uri="{BB962C8B-B14F-4D97-AF65-F5344CB8AC3E}">
        <p14:creationId xmlns:p14="http://schemas.microsoft.com/office/powerpoint/2010/main" val="3371011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Parental priming has been shown to confer advantages in other shellfish species,</a:t>
            </a:r>
          </a:p>
          <a:p>
            <a:pPr marL="0" indent="0">
              <a:buNone/>
            </a:pPr>
            <a:endParaRPr lang="en-US" sz="1200" dirty="0"/>
          </a:p>
          <a:p>
            <a:pPr marL="0" indent="0">
              <a:buNone/>
            </a:pPr>
            <a:r>
              <a:rPr lang="en-US" sz="1200" dirty="0"/>
              <a:t>At the pH level used in this experiment, no negative effects were seen on adult clams</a:t>
            </a:r>
          </a:p>
          <a:p>
            <a:pPr marL="0" indent="0">
              <a:buNone/>
            </a:pPr>
            <a:endParaRPr lang="en-US" sz="1200" dirty="0">
              <a:gradFill>
                <a:gsLst>
                  <a:gs pos="34000">
                    <a:srgbClr val="EDEDED"/>
                  </a:gs>
                  <a:gs pos="0">
                    <a:srgbClr val="BFBFBF"/>
                  </a:gs>
                  <a:gs pos="100000">
                    <a:srgbClr val="FFFFFF"/>
                  </a:gs>
                </a:gsLst>
                <a:lin ang="4800000" scaled="0"/>
              </a:gradFill>
            </a:endParaRPr>
          </a:p>
          <a:p>
            <a:pPr marL="0" indent="0">
              <a:buNone/>
            </a:pPr>
            <a:r>
              <a:rPr lang="en-US" sz="1200" dirty="0">
                <a:gradFill>
                  <a:gsLst>
                    <a:gs pos="34000">
                      <a:srgbClr val="EDEDED"/>
                    </a:gs>
                    <a:gs pos="0">
                      <a:srgbClr val="BFBFBF"/>
                    </a:gs>
                    <a:gs pos="100000">
                      <a:srgbClr val="FFFFFF"/>
                    </a:gs>
                  </a:gsLst>
                  <a:lin ang="4800000" scaled="0"/>
                </a:gradFill>
              </a:rPr>
              <a:t>The method we used to test this is as follows. </a:t>
            </a:r>
          </a:p>
          <a:p>
            <a:endParaRPr lang="en-US" dirty="0"/>
          </a:p>
        </p:txBody>
      </p:sp>
      <p:sp>
        <p:nvSpPr>
          <p:cNvPr id="4" name="Slide Number Placeholder 3"/>
          <p:cNvSpPr>
            <a:spLocks noGrp="1"/>
          </p:cNvSpPr>
          <p:nvPr>
            <p:ph type="sldNum" sz="quarter" idx="5"/>
          </p:nvPr>
        </p:nvSpPr>
        <p:spPr/>
        <p:txBody>
          <a:bodyPr/>
          <a:lstStyle/>
          <a:p>
            <a:fld id="{B6530EB3-61A0-4B73-BD9C-14DCBD0AA180}" type="slidenum">
              <a:rPr lang="en-US" smtClean="0"/>
              <a:t>6</a:t>
            </a:fld>
            <a:endParaRPr lang="en-US"/>
          </a:p>
        </p:txBody>
      </p:sp>
    </p:spTree>
    <p:extLst>
      <p:ext uri="{BB962C8B-B14F-4D97-AF65-F5344CB8AC3E}">
        <p14:creationId xmlns:p14="http://schemas.microsoft.com/office/powerpoint/2010/main" val="1554559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200" dirty="0"/>
              <a:t>Clams were collected before initiation of gametogenesis (Jan-Feb)</a:t>
            </a:r>
          </a:p>
          <a:p>
            <a:pPr marL="342900" indent="-342900">
              <a:buFont typeface="Arial" panose="020B0604020202020204" pitchFamily="34" charset="0"/>
              <a:buChar char="•"/>
            </a:pPr>
            <a:r>
              <a:rPr lang="en-US" sz="1200" dirty="0"/>
              <a:t>OA primed </a:t>
            </a:r>
            <a:r>
              <a:rPr lang="en-US" sz="1200" dirty="0" err="1"/>
              <a:t>broodstock</a:t>
            </a:r>
            <a:r>
              <a:rPr lang="en-US" sz="1200" dirty="0"/>
              <a:t> were held at pH 7.35 for 2 months, with control </a:t>
            </a:r>
            <a:r>
              <a:rPr lang="en-US" sz="1200" dirty="0" err="1"/>
              <a:t>broodstock</a:t>
            </a:r>
            <a:r>
              <a:rPr lang="en-US" sz="1200" dirty="0"/>
              <a:t> in ambient water taken from near Manchester, WA (pH 7.8-7.9)</a:t>
            </a:r>
          </a:p>
          <a:p>
            <a:pPr marL="342900" indent="-342900">
              <a:buFont typeface="Arial" panose="020B0604020202020204" pitchFamily="34" charset="0"/>
              <a:buChar char="•"/>
            </a:pPr>
            <a:r>
              <a:rPr lang="en-US" sz="1200" dirty="0"/>
              <a:t>Temperature was raised to 20</a:t>
            </a:r>
            <a:r>
              <a:rPr lang="en-US" sz="1200" baseline="30000" dirty="0"/>
              <a:t>o</a:t>
            </a:r>
            <a:r>
              <a:rPr lang="en-US" sz="1200" dirty="0"/>
              <a:t>C and held constant for 1+ month for all clams</a:t>
            </a:r>
          </a:p>
          <a:p>
            <a:pPr marL="342900" indent="-342900">
              <a:buFont typeface="Arial" panose="020B0604020202020204" pitchFamily="34" charset="0"/>
              <a:buChar char="•"/>
            </a:pPr>
            <a:r>
              <a:rPr lang="en-US" sz="1200" dirty="0"/>
              <a:t>After spawning, larvae were split into OA and Ambient treatments from each spawn</a:t>
            </a:r>
          </a:p>
          <a:p>
            <a:endParaRPr lang="en-US" dirty="0"/>
          </a:p>
        </p:txBody>
      </p:sp>
      <p:sp>
        <p:nvSpPr>
          <p:cNvPr id="4" name="Slide Number Placeholder 3"/>
          <p:cNvSpPr>
            <a:spLocks noGrp="1"/>
          </p:cNvSpPr>
          <p:nvPr>
            <p:ph type="sldNum" sz="quarter" idx="5"/>
          </p:nvPr>
        </p:nvSpPr>
        <p:spPr/>
        <p:txBody>
          <a:bodyPr/>
          <a:lstStyle/>
          <a:p>
            <a:fld id="{B6530EB3-61A0-4B73-BD9C-14DCBD0AA180}" type="slidenum">
              <a:rPr lang="en-US" smtClean="0"/>
              <a:t>7</a:t>
            </a:fld>
            <a:endParaRPr lang="en-US"/>
          </a:p>
        </p:txBody>
      </p:sp>
    </p:spTree>
    <p:extLst>
      <p:ext uri="{BB962C8B-B14F-4D97-AF65-F5344CB8AC3E}">
        <p14:creationId xmlns:p14="http://schemas.microsoft.com/office/powerpoint/2010/main" val="3729065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Brood groups were created by mixing eggs from five females in equal proportions, fertilizing for 10 minutes with sperm from four males in individual containers to avoid sperm competition, rinsed and recombined in a </a:t>
            </a:r>
            <a:r>
              <a:rPr lang="en-US" sz="1200" dirty="0" err="1"/>
              <a:t>tripour</a:t>
            </a:r>
            <a:endParaRPr lang="en-US" sz="1200" dirty="0"/>
          </a:p>
          <a:p>
            <a:pPr marL="0" indent="0">
              <a:buNone/>
            </a:pPr>
            <a:r>
              <a:rPr lang="en-US" sz="1200" dirty="0"/>
              <a:t>(fertilization occurring in individual containers to avoid sperm competition)</a:t>
            </a:r>
          </a:p>
          <a:p>
            <a:pPr marL="0" indent="0">
              <a:buNone/>
            </a:pPr>
            <a:endParaRPr lang="en-US" sz="1200" dirty="0"/>
          </a:p>
          <a:p>
            <a:pPr marL="0" indent="0">
              <a:buNone/>
            </a:pPr>
            <a:r>
              <a:rPr lang="en-US" sz="1200" dirty="0"/>
              <a:t>Larvae in </a:t>
            </a:r>
            <a:r>
              <a:rPr lang="en-US" sz="1200" dirty="0" err="1"/>
              <a:t>tripours</a:t>
            </a:r>
            <a:r>
              <a:rPr lang="en-US" sz="1200" dirty="0"/>
              <a:t> were placed in a sealed container with OA water conditions starting at 1 hour post fertilization (</a:t>
            </a:r>
            <a:r>
              <a:rPr lang="en-US" sz="1200" dirty="0" err="1"/>
              <a:t>hpf</a:t>
            </a:r>
            <a:r>
              <a:rPr lang="en-US" sz="1200" dirty="0"/>
              <a:t>) until 48 </a:t>
            </a:r>
            <a:r>
              <a:rPr lang="en-US" sz="1200" dirty="0" err="1"/>
              <a:t>hpf</a:t>
            </a:r>
            <a:r>
              <a:rPr lang="en-US" sz="1200" dirty="0"/>
              <a:t> </a:t>
            </a:r>
          </a:p>
          <a:p>
            <a:pPr marL="0" indent="0">
              <a:buNone/>
            </a:pPr>
            <a:endParaRPr lang="en-US" sz="1200" dirty="0"/>
          </a:p>
          <a:p>
            <a:pPr marL="0" indent="0">
              <a:buNone/>
            </a:pPr>
            <a:r>
              <a:rPr lang="en-US" sz="1200" dirty="0"/>
              <a:t>After 48 hours, larvae were moved to screened silos and kept until 14 </a:t>
            </a:r>
            <a:r>
              <a:rPr lang="en-US" sz="1200" dirty="0" err="1"/>
              <a:t>dpf</a:t>
            </a:r>
            <a:endParaRPr lang="en-US" sz="1200" dirty="0"/>
          </a:p>
          <a:p>
            <a:endParaRPr lang="en-US" dirty="0"/>
          </a:p>
        </p:txBody>
      </p:sp>
      <p:sp>
        <p:nvSpPr>
          <p:cNvPr id="4" name="Slide Number Placeholder 3"/>
          <p:cNvSpPr>
            <a:spLocks noGrp="1"/>
          </p:cNvSpPr>
          <p:nvPr>
            <p:ph type="sldNum" sz="quarter" idx="5"/>
          </p:nvPr>
        </p:nvSpPr>
        <p:spPr/>
        <p:txBody>
          <a:bodyPr/>
          <a:lstStyle/>
          <a:p>
            <a:fld id="{B6530EB3-61A0-4B73-BD9C-14DCBD0AA180}" type="slidenum">
              <a:rPr lang="en-US" smtClean="0"/>
              <a:t>8</a:t>
            </a:fld>
            <a:endParaRPr lang="en-US"/>
          </a:p>
        </p:txBody>
      </p:sp>
    </p:spTree>
    <p:extLst>
      <p:ext uri="{BB962C8B-B14F-4D97-AF65-F5344CB8AC3E}">
        <p14:creationId xmlns:p14="http://schemas.microsoft.com/office/powerpoint/2010/main" val="2744833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4000 larvae were transferred to new containers at 2 </a:t>
            </a:r>
            <a:r>
              <a:rPr lang="en-US" sz="1200" dirty="0" err="1"/>
              <a:t>dpf</a:t>
            </a:r>
            <a:r>
              <a:rPr lang="en-US" sz="1200" dirty="0"/>
              <a:t>, and remaining living larvae were assessed at 7 </a:t>
            </a:r>
            <a:r>
              <a:rPr lang="en-US" sz="1200" dirty="0" err="1"/>
              <a:t>dpf</a:t>
            </a:r>
            <a:r>
              <a:rPr lang="en-US" sz="1200" dirty="0"/>
              <a:t>. </a:t>
            </a:r>
          </a:p>
          <a:p>
            <a:endParaRPr lang="en-US" sz="1200" dirty="0"/>
          </a:p>
        </p:txBody>
      </p:sp>
      <p:sp>
        <p:nvSpPr>
          <p:cNvPr id="4" name="Slide Number Placeholder 3"/>
          <p:cNvSpPr>
            <a:spLocks noGrp="1"/>
          </p:cNvSpPr>
          <p:nvPr>
            <p:ph type="sldNum" sz="quarter" idx="5"/>
          </p:nvPr>
        </p:nvSpPr>
        <p:spPr/>
        <p:txBody>
          <a:bodyPr/>
          <a:lstStyle/>
          <a:p>
            <a:fld id="{B6530EB3-61A0-4B73-BD9C-14DCBD0AA180}" type="slidenum">
              <a:rPr lang="en-US" smtClean="0"/>
              <a:t>11</a:t>
            </a:fld>
            <a:endParaRPr lang="en-US"/>
          </a:p>
        </p:txBody>
      </p:sp>
    </p:spTree>
    <p:extLst>
      <p:ext uri="{BB962C8B-B14F-4D97-AF65-F5344CB8AC3E}">
        <p14:creationId xmlns:p14="http://schemas.microsoft.com/office/powerpoint/2010/main" val="353771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Survival was not significantly different for larvae from the same </a:t>
            </a:r>
            <a:r>
              <a:rPr lang="en-US" sz="1200" dirty="0" err="1"/>
              <a:t>broodstock</a:t>
            </a:r>
            <a:r>
              <a:rPr lang="en-US" sz="1200" dirty="0"/>
              <a:t> treatment because of high variability and low replicate number, but trend was towards better survival for primed larvae in OA</a:t>
            </a:r>
          </a:p>
          <a:p>
            <a:endParaRPr lang="en-US" dirty="0"/>
          </a:p>
        </p:txBody>
      </p:sp>
      <p:sp>
        <p:nvSpPr>
          <p:cNvPr id="4" name="Slide Number Placeholder 3"/>
          <p:cNvSpPr>
            <a:spLocks noGrp="1"/>
          </p:cNvSpPr>
          <p:nvPr>
            <p:ph type="sldNum" sz="quarter" idx="5"/>
          </p:nvPr>
        </p:nvSpPr>
        <p:spPr/>
        <p:txBody>
          <a:bodyPr/>
          <a:lstStyle/>
          <a:p>
            <a:fld id="{B6530EB3-61A0-4B73-BD9C-14DCBD0AA180}" type="slidenum">
              <a:rPr lang="en-US" smtClean="0"/>
              <a:t>12</a:t>
            </a:fld>
            <a:endParaRPr lang="en-US"/>
          </a:p>
        </p:txBody>
      </p:sp>
    </p:spTree>
    <p:extLst>
      <p:ext uri="{BB962C8B-B14F-4D97-AF65-F5344CB8AC3E}">
        <p14:creationId xmlns:p14="http://schemas.microsoft.com/office/powerpoint/2010/main" val="637742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54488F3-47AF-4AF5-947F-12738318E862}"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92CA58-562C-4298-91E1-524C2107FB57}" type="slidenum">
              <a:rPr lang="en-US" smtClean="0"/>
              <a:t>‹#›</a:t>
            </a:fld>
            <a:endParaRPr lang="en-US"/>
          </a:p>
        </p:txBody>
      </p:sp>
    </p:spTree>
    <p:extLst>
      <p:ext uri="{BB962C8B-B14F-4D97-AF65-F5344CB8AC3E}">
        <p14:creationId xmlns:p14="http://schemas.microsoft.com/office/powerpoint/2010/main" val="178946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4488F3-47AF-4AF5-947F-12738318E862}"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2CA58-562C-4298-91E1-524C2107FB57}" type="slidenum">
              <a:rPr lang="en-US" smtClean="0"/>
              <a:t>‹#›</a:t>
            </a:fld>
            <a:endParaRPr lang="en-US"/>
          </a:p>
        </p:txBody>
      </p:sp>
    </p:spTree>
    <p:extLst>
      <p:ext uri="{BB962C8B-B14F-4D97-AF65-F5344CB8AC3E}">
        <p14:creationId xmlns:p14="http://schemas.microsoft.com/office/powerpoint/2010/main" val="1838128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4488F3-47AF-4AF5-947F-12738318E862}"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2CA58-562C-4298-91E1-524C2107FB57}" type="slidenum">
              <a:rPr lang="en-US" smtClean="0"/>
              <a:t>‹#›</a:t>
            </a:fld>
            <a:endParaRPr lang="en-US"/>
          </a:p>
        </p:txBody>
      </p:sp>
    </p:spTree>
    <p:extLst>
      <p:ext uri="{BB962C8B-B14F-4D97-AF65-F5344CB8AC3E}">
        <p14:creationId xmlns:p14="http://schemas.microsoft.com/office/powerpoint/2010/main" val="4269591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4488F3-47AF-4AF5-947F-12738318E862}"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2CA58-562C-4298-91E1-524C2107FB57}"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978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4488F3-47AF-4AF5-947F-12738318E862}"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2CA58-562C-4298-91E1-524C2107FB57}" type="slidenum">
              <a:rPr lang="en-US" smtClean="0"/>
              <a:t>‹#›</a:t>
            </a:fld>
            <a:endParaRPr lang="en-US"/>
          </a:p>
        </p:txBody>
      </p:sp>
    </p:spTree>
    <p:extLst>
      <p:ext uri="{BB962C8B-B14F-4D97-AF65-F5344CB8AC3E}">
        <p14:creationId xmlns:p14="http://schemas.microsoft.com/office/powerpoint/2010/main" val="2861431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4488F3-47AF-4AF5-947F-12738318E862}"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92CA58-562C-4298-91E1-524C2107FB57}" type="slidenum">
              <a:rPr lang="en-US" smtClean="0"/>
              <a:t>‹#›</a:t>
            </a:fld>
            <a:endParaRPr lang="en-US"/>
          </a:p>
        </p:txBody>
      </p:sp>
    </p:spTree>
    <p:extLst>
      <p:ext uri="{BB962C8B-B14F-4D97-AF65-F5344CB8AC3E}">
        <p14:creationId xmlns:p14="http://schemas.microsoft.com/office/powerpoint/2010/main" val="4194652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4488F3-47AF-4AF5-947F-12738318E862}"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92CA58-562C-4298-91E1-524C2107FB57}" type="slidenum">
              <a:rPr lang="en-US" smtClean="0"/>
              <a:t>‹#›</a:t>
            </a:fld>
            <a:endParaRPr lang="en-US"/>
          </a:p>
        </p:txBody>
      </p:sp>
    </p:spTree>
    <p:extLst>
      <p:ext uri="{BB962C8B-B14F-4D97-AF65-F5344CB8AC3E}">
        <p14:creationId xmlns:p14="http://schemas.microsoft.com/office/powerpoint/2010/main" val="2229458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488F3-47AF-4AF5-947F-12738318E862}"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2CA58-562C-4298-91E1-524C2107FB57}" type="slidenum">
              <a:rPr lang="en-US" smtClean="0"/>
              <a:t>‹#›</a:t>
            </a:fld>
            <a:endParaRPr lang="en-US"/>
          </a:p>
        </p:txBody>
      </p:sp>
    </p:spTree>
    <p:extLst>
      <p:ext uri="{BB962C8B-B14F-4D97-AF65-F5344CB8AC3E}">
        <p14:creationId xmlns:p14="http://schemas.microsoft.com/office/powerpoint/2010/main" val="403378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488F3-47AF-4AF5-947F-12738318E862}"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2CA58-562C-4298-91E1-524C2107FB57}" type="slidenum">
              <a:rPr lang="en-US" smtClean="0"/>
              <a:t>‹#›</a:t>
            </a:fld>
            <a:endParaRPr lang="en-US"/>
          </a:p>
        </p:txBody>
      </p:sp>
    </p:spTree>
    <p:extLst>
      <p:ext uri="{BB962C8B-B14F-4D97-AF65-F5344CB8AC3E}">
        <p14:creationId xmlns:p14="http://schemas.microsoft.com/office/powerpoint/2010/main" val="3078480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488F3-47AF-4AF5-947F-12738318E862}"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2CA58-562C-4298-91E1-524C2107FB57}" type="slidenum">
              <a:rPr lang="en-US" smtClean="0"/>
              <a:t>‹#›</a:t>
            </a:fld>
            <a:endParaRPr lang="en-US"/>
          </a:p>
        </p:txBody>
      </p:sp>
    </p:spTree>
    <p:extLst>
      <p:ext uri="{BB962C8B-B14F-4D97-AF65-F5344CB8AC3E}">
        <p14:creationId xmlns:p14="http://schemas.microsoft.com/office/powerpoint/2010/main" val="61846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4488F3-47AF-4AF5-947F-12738318E862}"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92CA58-562C-4298-91E1-524C2107FB57}" type="slidenum">
              <a:rPr lang="en-US" smtClean="0"/>
              <a:t>‹#›</a:t>
            </a:fld>
            <a:endParaRPr lang="en-US"/>
          </a:p>
        </p:txBody>
      </p:sp>
    </p:spTree>
    <p:extLst>
      <p:ext uri="{BB962C8B-B14F-4D97-AF65-F5344CB8AC3E}">
        <p14:creationId xmlns:p14="http://schemas.microsoft.com/office/powerpoint/2010/main" val="3872920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4488F3-47AF-4AF5-947F-12738318E862}"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2CA58-562C-4298-91E1-524C2107FB57}" type="slidenum">
              <a:rPr lang="en-US" smtClean="0"/>
              <a:t>‹#›</a:t>
            </a:fld>
            <a:endParaRPr lang="en-US"/>
          </a:p>
        </p:txBody>
      </p:sp>
    </p:spTree>
    <p:extLst>
      <p:ext uri="{BB962C8B-B14F-4D97-AF65-F5344CB8AC3E}">
        <p14:creationId xmlns:p14="http://schemas.microsoft.com/office/powerpoint/2010/main" val="1804087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4488F3-47AF-4AF5-947F-12738318E862}"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92CA58-562C-4298-91E1-524C2107FB57}" type="slidenum">
              <a:rPr lang="en-US" smtClean="0"/>
              <a:t>‹#›</a:t>
            </a:fld>
            <a:endParaRPr lang="en-US"/>
          </a:p>
        </p:txBody>
      </p:sp>
    </p:spTree>
    <p:extLst>
      <p:ext uri="{BB962C8B-B14F-4D97-AF65-F5344CB8AC3E}">
        <p14:creationId xmlns:p14="http://schemas.microsoft.com/office/powerpoint/2010/main" val="141803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4488F3-47AF-4AF5-947F-12738318E862}"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92CA58-562C-4298-91E1-524C2107FB57}" type="slidenum">
              <a:rPr lang="en-US" smtClean="0"/>
              <a:t>‹#›</a:t>
            </a:fld>
            <a:endParaRPr lang="en-US"/>
          </a:p>
        </p:txBody>
      </p:sp>
    </p:spTree>
    <p:extLst>
      <p:ext uri="{BB962C8B-B14F-4D97-AF65-F5344CB8AC3E}">
        <p14:creationId xmlns:p14="http://schemas.microsoft.com/office/powerpoint/2010/main" val="2589976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488F3-47AF-4AF5-947F-12738318E862}"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92CA58-562C-4298-91E1-524C2107FB57}" type="slidenum">
              <a:rPr lang="en-US" smtClean="0"/>
              <a:t>‹#›</a:t>
            </a:fld>
            <a:endParaRPr lang="en-US"/>
          </a:p>
        </p:txBody>
      </p:sp>
    </p:spTree>
    <p:extLst>
      <p:ext uri="{BB962C8B-B14F-4D97-AF65-F5344CB8AC3E}">
        <p14:creationId xmlns:p14="http://schemas.microsoft.com/office/powerpoint/2010/main" val="103245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4488F3-47AF-4AF5-947F-12738318E862}"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2CA58-562C-4298-91E1-524C2107FB57}" type="slidenum">
              <a:rPr lang="en-US" smtClean="0"/>
              <a:t>‹#›</a:t>
            </a:fld>
            <a:endParaRPr lang="en-US"/>
          </a:p>
        </p:txBody>
      </p:sp>
    </p:spTree>
    <p:extLst>
      <p:ext uri="{BB962C8B-B14F-4D97-AF65-F5344CB8AC3E}">
        <p14:creationId xmlns:p14="http://schemas.microsoft.com/office/powerpoint/2010/main" val="1586741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4488F3-47AF-4AF5-947F-12738318E862}"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92CA58-562C-4298-91E1-524C2107FB57}" type="slidenum">
              <a:rPr lang="en-US" smtClean="0"/>
              <a:t>‹#›</a:t>
            </a:fld>
            <a:endParaRPr lang="en-US"/>
          </a:p>
        </p:txBody>
      </p:sp>
    </p:spTree>
    <p:extLst>
      <p:ext uri="{BB962C8B-B14F-4D97-AF65-F5344CB8AC3E}">
        <p14:creationId xmlns:p14="http://schemas.microsoft.com/office/powerpoint/2010/main" val="1181316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54488F3-47AF-4AF5-947F-12738318E862}" type="datetimeFigureOut">
              <a:rPr lang="en-US" smtClean="0"/>
              <a:t>9/28/2023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692CA58-562C-4298-91E1-524C2107FB57}" type="slidenum">
              <a:rPr lang="en-US" smtClean="0"/>
              <a:t>‹#›</a:t>
            </a:fld>
            <a:endParaRPr lang="en-US"/>
          </a:p>
        </p:txBody>
      </p:sp>
    </p:spTree>
    <p:extLst>
      <p:ext uri="{BB962C8B-B14F-4D97-AF65-F5344CB8AC3E}">
        <p14:creationId xmlns:p14="http://schemas.microsoft.com/office/powerpoint/2010/main" val="17916899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le of clams&#10;&#10;Description automatically generated with medium confidence">
            <a:extLst>
              <a:ext uri="{FF2B5EF4-FFF2-40B4-BE49-F238E27FC236}">
                <a16:creationId xmlns:a16="http://schemas.microsoft.com/office/drawing/2014/main" id="{C1721376-1745-42E4-A866-5E4EB48DF873}"/>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18062" r="-1" b="11827"/>
          <a:stretch/>
        </p:blipFill>
        <p:spPr>
          <a:xfrm>
            <a:off x="3070" y="10170"/>
            <a:ext cx="12188930" cy="6857990"/>
          </a:xfrm>
          <a:prstGeom prst="rect">
            <a:avLst/>
          </a:prstGeom>
        </p:spPr>
      </p:pic>
      <p:sp>
        <p:nvSpPr>
          <p:cNvPr id="2" name="Title 1">
            <a:extLst>
              <a:ext uri="{FF2B5EF4-FFF2-40B4-BE49-F238E27FC236}">
                <a16:creationId xmlns:a16="http://schemas.microsoft.com/office/drawing/2014/main" id="{42B4B8BE-E032-E10F-00D8-68435DCABA14}"/>
              </a:ext>
            </a:extLst>
          </p:cNvPr>
          <p:cNvSpPr>
            <a:spLocks noGrp="1"/>
          </p:cNvSpPr>
          <p:nvPr>
            <p:ph type="ctrTitle"/>
          </p:nvPr>
        </p:nvSpPr>
        <p:spPr>
          <a:xfrm>
            <a:off x="838198" y="1294796"/>
            <a:ext cx="10696073" cy="3112177"/>
          </a:xfrm>
        </p:spPr>
        <p:txBody>
          <a:bodyPr wrap="square">
            <a:normAutofit/>
          </a:bodyPr>
          <a:lstStyle/>
          <a:p>
            <a:pPr algn="ctr"/>
            <a:r>
              <a:rPr lang="en-US" sz="6600" b="0" i="0" dirty="0">
                <a:solidFill>
                  <a:schemeClr val="tx1"/>
                </a:solidFill>
                <a:effectLst/>
                <a:latin typeface="Arial" panose="020B0604020202020204" pitchFamily="34" charset="0"/>
              </a:rPr>
              <a:t>Parental Priming of Manila Clams for Ocean Acidification</a:t>
            </a:r>
            <a:endParaRPr lang="en-US" sz="4400" dirty="0">
              <a:solidFill>
                <a:schemeClr val="tx1"/>
              </a:solidFill>
            </a:endParaRPr>
          </a:p>
        </p:txBody>
      </p:sp>
      <p:sp>
        <p:nvSpPr>
          <p:cNvPr id="3" name="Subtitle 2">
            <a:extLst>
              <a:ext uri="{FF2B5EF4-FFF2-40B4-BE49-F238E27FC236}">
                <a16:creationId xmlns:a16="http://schemas.microsoft.com/office/drawing/2014/main" id="{28DCBDC0-38E7-F519-8AD9-F7CB1E1E085A}"/>
              </a:ext>
            </a:extLst>
          </p:cNvPr>
          <p:cNvSpPr>
            <a:spLocks noGrp="1"/>
          </p:cNvSpPr>
          <p:nvPr>
            <p:ph type="subTitle" idx="1"/>
          </p:nvPr>
        </p:nvSpPr>
        <p:spPr>
          <a:xfrm>
            <a:off x="7720881" y="102605"/>
            <a:ext cx="4290646" cy="609195"/>
          </a:xfrm>
        </p:spPr>
        <p:txBody>
          <a:bodyPr>
            <a:normAutofit/>
          </a:bodyPr>
          <a:lstStyle/>
          <a:p>
            <a:r>
              <a:rPr lang="en-US" dirty="0">
                <a:solidFill>
                  <a:srgbClr val="FFFFFF"/>
                </a:solidFill>
              </a:rPr>
              <a:t>September 19th, 2023</a:t>
            </a:r>
          </a:p>
        </p:txBody>
      </p:sp>
      <p:sp>
        <p:nvSpPr>
          <p:cNvPr id="6" name="Subtitle 2">
            <a:extLst>
              <a:ext uri="{FF2B5EF4-FFF2-40B4-BE49-F238E27FC236}">
                <a16:creationId xmlns:a16="http://schemas.microsoft.com/office/drawing/2014/main" id="{320A91C2-BC6B-A581-BA32-B6FD7B2BD102}"/>
              </a:ext>
            </a:extLst>
          </p:cNvPr>
          <p:cNvSpPr txBox="1">
            <a:spLocks/>
          </p:cNvSpPr>
          <p:nvPr/>
        </p:nvSpPr>
        <p:spPr>
          <a:xfrm>
            <a:off x="1614234" y="3221874"/>
            <a:ext cx="9144000" cy="1101632"/>
          </a:xfrm>
          <a:prstGeom prst="rect">
            <a:avLst/>
          </a:prstGeom>
        </p:spPr>
        <p:txBody>
          <a:bodyPr vert="horz" lIns="91440" tIns="45720" rIns="91440" bIns="45720" rtlCol="0" anchor="b">
            <a:no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dirty="0">
                <a:solidFill>
                  <a:schemeClr val="tx1"/>
                </a:solidFill>
                <a:latin typeface="Arial" panose="020B0604020202020204" pitchFamily="34" charset="0"/>
              </a:rPr>
              <a:t>Potential hatchery practices to build </a:t>
            </a:r>
          </a:p>
          <a:p>
            <a:pPr algn="ctr"/>
            <a:r>
              <a:rPr lang="en-US" dirty="0">
                <a:solidFill>
                  <a:schemeClr val="tx1"/>
                </a:solidFill>
                <a:latin typeface="Arial" panose="020B0604020202020204" pitchFamily="34" charset="0"/>
              </a:rPr>
              <a:t>resilience for clam aquaculture</a:t>
            </a:r>
          </a:p>
        </p:txBody>
      </p:sp>
      <p:sp>
        <p:nvSpPr>
          <p:cNvPr id="4" name="TextBox 3">
            <a:extLst>
              <a:ext uri="{FF2B5EF4-FFF2-40B4-BE49-F238E27FC236}">
                <a16:creationId xmlns:a16="http://schemas.microsoft.com/office/drawing/2014/main" id="{70761D93-76B9-1AC4-42AC-61E1B872E1E7}"/>
              </a:ext>
            </a:extLst>
          </p:cNvPr>
          <p:cNvSpPr txBox="1"/>
          <p:nvPr/>
        </p:nvSpPr>
        <p:spPr>
          <a:xfrm>
            <a:off x="1748014" y="4641280"/>
            <a:ext cx="6079651" cy="1692771"/>
          </a:xfrm>
          <a:prstGeom prst="rect">
            <a:avLst/>
          </a:prstGeom>
          <a:noFill/>
        </p:spPr>
        <p:txBody>
          <a:bodyPr wrap="square" rtlCol="0">
            <a:spAutoFit/>
          </a:bodyPr>
          <a:lstStyle/>
          <a:p>
            <a:r>
              <a:rPr lang="en-US" sz="2600" dirty="0"/>
              <a:t>Larken Root, UW/NOAA</a:t>
            </a:r>
          </a:p>
          <a:p>
            <a:r>
              <a:rPr lang="en-US" sz="2600" dirty="0"/>
              <a:t>Mackenzie </a:t>
            </a:r>
            <a:r>
              <a:rPr lang="en-US" sz="2600" dirty="0" err="1"/>
              <a:t>Gavery</a:t>
            </a:r>
            <a:r>
              <a:rPr lang="en-US" sz="2600" dirty="0"/>
              <a:t>, NOAA</a:t>
            </a:r>
          </a:p>
          <a:p>
            <a:r>
              <a:rPr lang="en-US" sz="2600" dirty="0"/>
              <a:t>Ryan Crim, Puget Sound Restoration Fund</a:t>
            </a:r>
          </a:p>
          <a:p>
            <a:r>
              <a:rPr lang="en-US" sz="2600" dirty="0" err="1"/>
              <a:t>Graclyn</a:t>
            </a:r>
            <a:r>
              <a:rPr lang="en-US" sz="2600" dirty="0"/>
              <a:t> Ham, Eckerd University</a:t>
            </a:r>
          </a:p>
        </p:txBody>
      </p:sp>
      <p:sp>
        <p:nvSpPr>
          <p:cNvPr id="7" name="TextBox 6">
            <a:extLst>
              <a:ext uri="{FF2B5EF4-FFF2-40B4-BE49-F238E27FC236}">
                <a16:creationId xmlns:a16="http://schemas.microsoft.com/office/drawing/2014/main" id="{5B417499-8989-8F48-3B8E-A06A095F210D}"/>
              </a:ext>
            </a:extLst>
          </p:cNvPr>
          <p:cNvSpPr txBox="1"/>
          <p:nvPr/>
        </p:nvSpPr>
        <p:spPr>
          <a:xfrm>
            <a:off x="180473" y="102605"/>
            <a:ext cx="2974312" cy="584775"/>
          </a:xfrm>
          <a:prstGeom prst="rect">
            <a:avLst/>
          </a:prstGeom>
          <a:noFill/>
        </p:spPr>
        <p:txBody>
          <a:bodyPr wrap="square" rtlCol="0">
            <a:spAutoFit/>
          </a:bodyPr>
          <a:lstStyle/>
          <a:p>
            <a:r>
              <a:rPr lang="en-US" sz="3200" dirty="0">
                <a:solidFill>
                  <a:srgbClr val="FFFFFF"/>
                </a:solidFill>
              </a:rPr>
              <a:t>PCSGA 2023</a:t>
            </a:r>
          </a:p>
        </p:txBody>
      </p:sp>
    </p:spTree>
    <p:extLst>
      <p:ext uri="{BB962C8B-B14F-4D97-AF65-F5344CB8AC3E}">
        <p14:creationId xmlns:p14="http://schemas.microsoft.com/office/powerpoint/2010/main" val="196073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8ED8AC5-1649-B3E7-4DF8-F32285BE9A9C}"/>
              </a:ext>
            </a:extLst>
          </p:cNvPr>
          <p:cNvSpPr/>
          <p:nvPr/>
        </p:nvSpPr>
        <p:spPr>
          <a:xfrm>
            <a:off x="-131180" y="2507157"/>
            <a:ext cx="12454359" cy="478990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FC15C73A-121B-EAB8-CD57-C8EF4C2EE56B}"/>
              </a:ext>
            </a:extLst>
          </p:cNvPr>
          <p:cNvSpPr>
            <a:spLocks noGrp="1"/>
          </p:cNvSpPr>
          <p:nvPr>
            <p:ph type="title"/>
          </p:nvPr>
        </p:nvSpPr>
        <p:spPr/>
        <p:txBody>
          <a:bodyPr/>
          <a:lstStyle/>
          <a:p>
            <a:r>
              <a:rPr lang="en-US" dirty="0"/>
              <a:t>Larval rearing</a:t>
            </a:r>
          </a:p>
        </p:txBody>
      </p:sp>
      <p:sp>
        <p:nvSpPr>
          <p:cNvPr id="3" name="Content Placeholder 2">
            <a:extLst>
              <a:ext uri="{FF2B5EF4-FFF2-40B4-BE49-F238E27FC236}">
                <a16:creationId xmlns:a16="http://schemas.microsoft.com/office/drawing/2014/main" id="{8CBE8E55-7E62-4C4E-52E3-FB28DC52C9FD}"/>
              </a:ext>
            </a:extLst>
          </p:cNvPr>
          <p:cNvSpPr>
            <a:spLocks noGrp="1"/>
          </p:cNvSpPr>
          <p:nvPr>
            <p:ph idx="1"/>
          </p:nvPr>
        </p:nvSpPr>
        <p:spPr>
          <a:xfrm>
            <a:off x="838200" y="1536257"/>
            <a:ext cx="10586776" cy="1941801"/>
          </a:xfrm>
        </p:spPr>
        <p:txBody>
          <a:bodyPr>
            <a:normAutofit/>
          </a:bodyPr>
          <a:lstStyle/>
          <a:p>
            <a:pPr marL="0" indent="0">
              <a:buNone/>
            </a:pPr>
            <a:r>
              <a:rPr lang="en-US" dirty="0"/>
              <a:t>Larvae were held for 14 days post fertilization (</a:t>
            </a:r>
            <a:r>
              <a:rPr lang="en-US" dirty="0" err="1"/>
              <a:t>dpf</a:t>
            </a:r>
            <a:r>
              <a:rPr lang="en-US" dirty="0"/>
              <a:t>) in sealed, static containers in ambient or OA conditions with sampling at 2, 7 and 14 </a:t>
            </a:r>
            <a:r>
              <a:rPr lang="en-US" dirty="0" err="1"/>
              <a:t>dpf</a:t>
            </a:r>
            <a:r>
              <a:rPr lang="en-US" dirty="0"/>
              <a:t> </a:t>
            </a:r>
          </a:p>
        </p:txBody>
      </p:sp>
      <p:sp>
        <p:nvSpPr>
          <p:cNvPr id="13" name="TextBox 12">
            <a:extLst>
              <a:ext uri="{FF2B5EF4-FFF2-40B4-BE49-F238E27FC236}">
                <a16:creationId xmlns:a16="http://schemas.microsoft.com/office/drawing/2014/main" id="{B75317DB-BEB5-B587-0010-EF7536100F68}"/>
              </a:ext>
            </a:extLst>
          </p:cNvPr>
          <p:cNvSpPr txBox="1"/>
          <p:nvPr/>
        </p:nvSpPr>
        <p:spPr>
          <a:xfrm>
            <a:off x="1590486" y="5685835"/>
            <a:ext cx="1437292" cy="523220"/>
          </a:xfrm>
          <a:prstGeom prst="rect">
            <a:avLst/>
          </a:prstGeom>
          <a:solidFill>
            <a:srgbClr val="FF5050"/>
          </a:solidFill>
        </p:spPr>
        <p:txBody>
          <a:bodyPr wrap="square" rtlCol="0">
            <a:spAutoFit/>
          </a:bodyPr>
          <a:lstStyle/>
          <a:p>
            <a:pPr algn="ctr"/>
            <a:r>
              <a:rPr lang="en-US" sz="2800" dirty="0"/>
              <a:t>Am-Am</a:t>
            </a:r>
          </a:p>
        </p:txBody>
      </p:sp>
      <p:sp>
        <p:nvSpPr>
          <p:cNvPr id="14" name="TextBox 13">
            <a:extLst>
              <a:ext uri="{FF2B5EF4-FFF2-40B4-BE49-F238E27FC236}">
                <a16:creationId xmlns:a16="http://schemas.microsoft.com/office/drawing/2014/main" id="{CEADCFBD-9538-AB47-63CB-0B1C2F8D58E4}"/>
              </a:ext>
            </a:extLst>
          </p:cNvPr>
          <p:cNvSpPr txBox="1"/>
          <p:nvPr/>
        </p:nvSpPr>
        <p:spPr>
          <a:xfrm>
            <a:off x="4028699" y="5670705"/>
            <a:ext cx="1437292" cy="523220"/>
          </a:xfrm>
          <a:prstGeom prst="rect">
            <a:avLst/>
          </a:prstGeom>
          <a:solidFill>
            <a:srgbClr val="33CC33"/>
          </a:solidFill>
        </p:spPr>
        <p:txBody>
          <a:bodyPr wrap="square" rtlCol="0">
            <a:spAutoFit/>
          </a:bodyPr>
          <a:lstStyle/>
          <a:p>
            <a:pPr algn="ctr"/>
            <a:r>
              <a:rPr lang="en-US" sz="2800" dirty="0"/>
              <a:t>Am-OA</a:t>
            </a:r>
          </a:p>
        </p:txBody>
      </p:sp>
      <p:sp>
        <p:nvSpPr>
          <p:cNvPr id="15" name="TextBox 14">
            <a:extLst>
              <a:ext uri="{FF2B5EF4-FFF2-40B4-BE49-F238E27FC236}">
                <a16:creationId xmlns:a16="http://schemas.microsoft.com/office/drawing/2014/main" id="{7E6DB16B-3949-2ECC-E5DD-AE2ABD4EE831}"/>
              </a:ext>
            </a:extLst>
          </p:cNvPr>
          <p:cNvSpPr txBox="1"/>
          <p:nvPr/>
        </p:nvSpPr>
        <p:spPr>
          <a:xfrm>
            <a:off x="6466912" y="5690981"/>
            <a:ext cx="1306629" cy="523220"/>
          </a:xfrm>
          <a:prstGeom prst="rect">
            <a:avLst/>
          </a:prstGeom>
          <a:solidFill>
            <a:srgbClr val="33CCCC"/>
          </a:solidFill>
        </p:spPr>
        <p:txBody>
          <a:bodyPr wrap="square" rtlCol="0">
            <a:spAutoFit/>
          </a:bodyPr>
          <a:lstStyle/>
          <a:p>
            <a:pPr algn="ctr"/>
            <a:r>
              <a:rPr lang="en-US" sz="2800" dirty="0"/>
              <a:t>OA-Am</a:t>
            </a:r>
          </a:p>
        </p:txBody>
      </p:sp>
      <p:sp>
        <p:nvSpPr>
          <p:cNvPr id="16" name="TextBox 15">
            <a:extLst>
              <a:ext uri="{FF2B5EF4-FFF2-40B4-BE49-F238E27FC236}">
                <a16:creationId xmlns:a16="http://schemas.microsoft.com/office/drawing/2014/main" id="{20D5F6E8-E12B-08D3-DF88-8CE5B85129A5}"/>
              </a:ext>
            </a:extLst>
          </p:cNvPr>
          <p:cNvSpPr txBox="1"/>
          <p:nvPr/>
        </p:nvSpPr>
        <p:spPr>
          <a:xfrm>
            <a:off x="8774462" y="5674255"/>
            <a:ext cx="1306629" cy="523220"/>
          </a:xfrm>
          <a:prstGeom prst="rect">
            <a:avLst/>
          </a:prstGeom>
          <a:solidFill>
            <a:srgbClr val="FF00FF"/>
          </a:solidFill>
        </p:spPr>
        <p:txBody>
          <a:bodyPr wrap="square" rtlCol="0">
            <a:spAutoFit/>
          </a:bodyPr>
          <a:lstStyle/>
          <a:p>
            <a:pPr algn="ctr"/>
            <a:r>
              <a:rPr lang="en-US" sz="2800" dirty="0"/>
              <a:t>OA-OA</a:t>
            </a:r>
          </a:p>
        </p:txBody>
      </p:sp>
      <p:pic>
        <p:nvPicPr>
          <p:cNvPr id="6" name="Picture 5">
            <a:extLst>
              <a:ext uri="{FF2B5EF4-FFF2-40B4-BE49-F238E27FC236}">
                <a16:creationId xmlns:a16="http://schemas.microsoft.com/office/drawing/2014/main" id="{1ED83AAB-C674-B032-5F03-3F62985B15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66112" y="3025921"/>
            <a:ext cx="3403420" cy="2510621"/>
          </a:xfrm>
          <a:prstGeom prst="rect">
            <a:avLst/>
          </a:prstGeom>
        </p:spPr>
      </p:pic>
      <p:pic>
        <p:nvPicPr>
          <p:cNvPr id="10" name="Picture 9">
            <a:extLst>
              <a:ext uri="{FF2B5EF4-FFF2-40B4-BE49-F238E27FC236}">
                <a16:creationId xmlns:a16="http://schemas.microsoft.com/office/drawing/2014/main" id="{CDE0C109-CCF6-8D3D-33D1-B0A58784C82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26011" y="2815920"/>
            <a:ext cx="3513259" cy="2764836"/>
          </a:xfrm>
          <a:prstGeom prst="rect">
            <a:avLst/>
          </a:prstGeom>
        </p:spPr>
      </p:pic>
      <p:sp>
        <p:nvSpPr>
          <p:cNvPr id="12" name="TextBox 11">
            <a:extLst>
              <a:ext uri="{FF2B5EF4-FFF2-40B4-BE49-F238E27FC236}">
                <a16:creationId xmlns:a16="http://schemas.microsoft.com/office/drawing/2014/main" id="{D66289C6-0BEB-D1FE-ED56-614071987F09}"/>
              </a:ext>
            </a:extLst>
          </p:cNvPr>
          <p:cNvSpPr txBox="1"/>
          <p:nvPr/>
        </p:nvSpPr>
        <p:spPr>
          <a:xfrm>
            <a:off x="1216260" y="2597217"/>
            <a:ext cx="3908809" cy="800219"/>
          </a:xfrm>
          <a:prstGeom prst="rect">
            <a:avLst/>
          </a:prstGeom>
          <a:noFill/>
        </p:spPr>
        <p:txBody>
          <a:bodyPr wrap="square" rtlCol="0">
            <a:spAutoFit/>
          </a:bodyPr>
          <a:lstStyle/>
          <a:p>
            <a:r>
              <a:rPr lang="en-US" sz="2800" b="1" dirty="0">
                <a:solidFill>
                  <a:schemeClr val="bg2"/>
                </a:solidFill>
              </a:rPr>
              <a:t>Four Treatments:</a:t>
            </a:r>
          </a:p>
          <a:p>
            <a:endParaRPr lang="en-US" dirty="0"/>
          </a:p>
        </p:txBody>
      </p:sp>
      <p:sp>
        <p:nvSpPr>
          <p:cNvPr id="4" name="TextBox 3">
            <a:extLst>
              <a:ext uri="{FF2B5EF4-FFF2-40B4-BE49-F238E27FC236}">
                <a16:creationId xmlns:a16="http://schemas.microsoft.com/office/drawing/2014/main" id="{97EBD4BF-1723-1060-2E63-5FA67251F262}"/>
              </a:ext>
            </a:extLst>
          </p:cNvPr>
          <p:cNvSpPr txBox="1"/>
          <p:nvPr/>
        </p:nvSpPr>
        <p:spPr>
          <a:xfrm>
            <a:off x="1708221" y="3459290"/>
            <a:ext cx="783772" cy="461665"/>
          </a:xfrm>
          <a:prstGeom prst="rect">
            <a:avLst/>
          </a:prstGeom>
          <a:noFill/>
        </p:spPr>
        <p:txBody>
          <a:bodyPr wrap="square" rtlCol="0">
            <a:spAutoFit/>
          </a:bodyPr>
          <a:lstStyle/>
          <a:p>
            <a:r>
              <a:rPr lang="en-US" sz="2400" dirty="0">
                <a:solidFill>
                  <a:schemeClr val="bg1"/>
                </a:solidFill>
              </a:rPr>
              <a:t>n = 5</a:t>
            </a:r>
          </a:p>
        </p:txBody>
      </p:sp>
      <p:sp>
        <p:nvSpPr>
          <p:cNvPr id="18" name="TextBox 17">
            <a:extLst>
              <a:ext uri="{FF2B5EF4-FFF2-40B4-BE49-F238E27FC236}">
                <a16:creationId xmlns:a16="http://schemas.microsoft.com/office/drawing/2014/main" id="{995E1857-3A0D-3225-0489-BB7D403A72EC}"/>
              </a:ext>
            </a:extLst>
          </p:cNvPr>
          <p:cNvSpPr txBox="1"/>
          <p:nvPr/>
        </p:nvSpPr>
        <p:spPr>
          <a:xfrm>
            <a:off x="6466912" y="3461939"/>
            <a:ext cx="783772" cy="461665"/>
          </a:xfrm>
          <a:prstGeom prst="rect">
            <a:avLst/>
          </a:prstGeom>
          <a:noFill/>
        </p:spPr>
        <p:txBody>
          <a:bodyPr wrap="square" rtlCol="0">
            <a:spAutoFit/>
          </a:bodyPr>
          <a:lstStyle/>
          <a:p>
            <a:r>
              <a:rPr lang="en-US" sz="2400" dirty="0">
                <a:solidFill>
                  <a:schemeClr val="bg1"/>
                </a:solidFill>
              </a:rPr>
              <a:t>n = 5</a:t>
            </a:r>
          </a:p>
        </p:txBody>
      </p:sp>
    </p:spTree>
    <p:extLst>
      <p:ext uri="{BB962C8B-B14F-4D97-AF65-F5344CB8AC3E}">
        <p14:creationId xmlns:p14="http://schemas.microsoft.com/office/powerpoint/2010/main" val="3919666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7AE31CE-0A14-34EE-0F96-08DE3E739E0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845849" y="1704251"/>
            <a:ext cx="8333131" cy="4704916"/>
          </a:xfrm>
        </p:spPr>
      </p:pic>
      <p:sp>
        <p:nvSpPr>
          <p:cNvPr id="6" name="Title 1">
            <a:extLst>
              <a:ext uri="{FF2B5EF4-FFF2-40B4-BE49-F238E27FC236}">
                <a16:creationId xmlns:a16="http://schemas.microsoft.com/office/drawing/2014/main" id="{69E47F83-C56E-34E6-C3FB-B49DD754ECD5}"/>
              </a:ext>
            </a:extLst>
          </p:cNvPr>
          <p:cNvSpPr txBox="1">
            <a:spLocks/>
          </p:cNvSpPr>
          <p:nvPr/>
        </p:nvSpPr>
        <p:spPr>
          <a:xfrm>
            <a:off x="838201" y="610936"/>
            <a:ext cx="10515600" cy="157564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t>OA reduces larval survival </a:t>
            </a:r>
          </a:p>
        </p:txBody>
      </p:sp>
      <p:sp>
        <p:nvSpPr>
          <p:cNvPr id="7" name="TextBox 6">
            <a:extLst>
              <a:ext uri="{FF2B5EF4-FFF2-40B4-BE49-F238E27FC236}">
                <a16:creationId xmlns:a16="http://schemas.microsoft.com/office/drawing/2014/main" id="{33E97016-9F60-D207-B981-2E098BFD6E29}"/>
              </a:ext>
            </a:extLst>
          </p:cNvPr>
          <p:cNvSpPr txBox="1"/>
          <p:nvPr/>
        </p:nvSpPr>
        <p:spPr>
          <a:xfrm>
            <a:off x="438538" y="219372"/>
            <a:ext cx="7235477" cy="923330"/>
          </a:xfrm>
          <a:prstGeom prst="rect">
            <a:avLst/>
          </a:prstGeom>
          <a:noFill/>
        </p:spPr>
        <p:txBody>
          <a:bodyPr wrap="square" rtlCol="0">
            <a:spAutoFit/>
          </a:bodyPr>
          <a:lstStyle/>
          <a:p>
            <a:r>
              <a:rPr lang="en-US" sz="5400" dirty="0"/>
              <a:t>Larvae Results – 7 days</a:t>
            </a:r>
            <a:r>
              <a:rPr lang="en-US" dirty="0"/>
              <a:t> </a:t>
            </a:r>
          </a:p>
        </p:txBody>
      </p:sp>
      <p:sp>
        <p:nvSpPr>
          <p:cNvPr id="2" name="Rectangle 1">
            <a:extLst>
              <a:ext uri="{FF2B5EF4-FFF2-40B4-BE49-F238E27FC236}">
                <a16:creationId xmlns:a16="http://schemas.microsoft.com/office/drawing/2014/main" id="{620A3C7E-38EA-17B0-C165-437F9A81CC00}"/>
              </a:ext>
            </a:extLst>
          </p:cNvPr>
          <p:cNvSpPr/>
          <p:nvPr/>
        </p:nvSpPr>
        <p:spPr>
          <a:xfrm>
            <a:off x="6270170" y="2186578"/>
            <a:ext cx="3908810" cy="381798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155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7AE31CE-0A14-34EE-0F96-08DE3E739E0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845849" y="1704251"/>
            <a:ext cx="8333131" cy="4704916"/>
          </a:xfrm>
        </p:spPr>
      </p:pic>
      <p:sp>
        <p:nvSpPr>
          <p:cNvPr id="6" name="Title 1">
            <a:extLst>
              <a:ext uri="{FF2B5EF4-FFF2-40B4-BE49-F238E27FC236}">
                <a16:creationId xmlns:a16="http://schemas.microsoft.com/office/drawing/2014/main" id="{69E47F83-C56E-34E6-C3FB-B49DD754ECD5}"/>
              </a:ext>
            </a:extLst>
          </p:cNvPr>
          <p:cNvSpPr txBox="1">
            <a:spLocks/>
          </p:cNvSpPr>
          <p:nvPr/>
        </p:nvSpPr>
        <p:spPr>
          <a:xfrm>
            <a:off x="838201" y="610936"/>
            <a:ext cx="10515600" cy="157564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t>Priming likely increases larval survival if exposed to OA </a:t>
            </a:r>
          </a:p>
        </p:txBody>
      </p:sp>
      <p:sp>
        <p:nvSpPr>
          <p:cNvPr id="7" name="TextBox 6">
            <a:extLst>
              <a:ext uri="{FF2B5EF4-FFF2-40B4-BE49-F238E27FC236}">
                <a16:creationId xmlns:a16="http://schemas.microsoft.com/office/drawing/2014/main" id="{33E97016-9F60-D207-B981-2E098BFD6E29}"/>
              </a:ext>
            </a:extLst>
          </p:cNvPr>
          <p:cNvSpPr txBox="1"/>
          <p:nvPr/>
        </p:nvSpPr>
        <p:spPr>
          <a:xfrm>
            <a:off x="438538" y="219372"/>
            <a:ext cx="7235477" cy="923330"/>
          </a:xfrm>
          <a:prstGeom prst="rect">
            <a:avLst/>
          </a:prstGeom>
          <a:noFill/>
        </p:spPr>
        <p:txBody>
          <a:bodyPr wrap="square" rtlCol="0">
            <a:spAutoFit/>
          </a:bodyPr>
          <a:lstStyle/>
          <a:p>
            <a:r>
              <a:rPr lang="en-US" sz="5400" dirty="0"/>
              <a:t>Larvae Results – 7 days</a:t>
            </a:r>
            <a:r>
              <a:rPr lang="en-US" dirty="0"/>
              <a:t> </a:t>
            </a:r>
          </a:p>
        </p:txBody>
      </p:sp>
    </p:spTree>
    <p:extLst>
      <p:ext uri="{BB962C8B-B14F-4D97-AF65-F5344CB8AC3E}">
        <p14:creationId xmlns:p14="http://schemas.microsoft.com/office/powerpoint/2010/main" val="129813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7AE31CE-0A14-34EE-0F96-08DE3E739E0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845849" y="1704251"/>
            <a:ext cx="8333131" cy="4704916"/>
          </a:xfrm>
        </p:spPr>
      </p:pic>
      <p:sp>
        <p:nvSpPr>
          <p:cNvPr id="6" name="Title 1">
            <a:extLst>
              <a:ext uri="{FF2B5EF4-FFF2-40B4-BE49-F238E27FC236}">
                <a16:creationId xmlns:a16="http://schemas.microsoft.com/office/drawing/2014/main" id="{69E47F83-C56E-34E6-C3FB-B49DD754ECD5}"/>
              </a:ext>
            </a:extLst>
          </p:cNvPr>
          <p:cNvSpPr txBox="1">
            <a:spLocks/>
          </p:cNvSpPr>
          <p:nvPr/>
        </p:nvSpPr>
        <p:spPr>
          <a:xfrm>
            <a:off x="838201" y="610936"/>
            <a:ext cx="10515600" cy="157564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t>Priming likely increases larval survival if exposed to OA </a:t>
            </a:r>
          </a:p>
        </p:txBody>
      </p:sp>
      <p:sp>
        <p:nvSpPr>
          <p:cNvPr id="7" name="TextBox 6">
            <a:extLst>
              <a:ext uri="{FF2B5EF4-FFF2-40B4-BE49-F238E27FC236}">
                <a16:creationId xmlns:a16="http://schemas.microsoft.com/office/drawing/2014/main" id="{33E97016-9F60-D207-B981-2E098BFD6E29}"/>
              </a:ext>
            </a:extLst>
          </p:cNvPr>
          <p:cNvSpPr txBox="1"/>
          <p:nvPr/>
        </p:nvSpPr>
        <p:spPr>
          <a:xfrm>
            <a:off x="438538" y="219372"/>
            <a:ext cx="7235477" cy="923330"/>
          </a:xfrm>
          <a:prstGeom prst="rect">
            <a:avLst/>
          </a:prstGeom>
          <a:noFill/>
        </p:spPr>
        <p:txBody>
          <a:bodyPr wrap="square" rtlCol="0">
            <a:spAutoFit/>
          </a:bodyPr>
          <a:lstStyle/>
          <a:p>
            <a:r>
              <a:rPr lang="en-US" sz="5400" dirty="0"/>
              <a:t>Larvae Results – 7 days</a:t>
            </a:r>
            <a:r>
              <a:rPr lang="en-US" dirty="0"/>
              <a:t> </a:t>
            </a:r>
          </a:p>
        </p:txBody>
      </p:sp>
      <p:cxnSp>
        <p:nvCxnSpPr>
          <p:cNvPr id="14" name="Straight Connector 13">
            <a:extLst>
              <a:ext uri="{FF2B5EF4-FFF2-40B4-BE49-F238E27FC236}">
                <a16:creationId xmlns:a16="http://schemas.microsoft.com/office/drawing/2014/main" id="{99755F66-8E1B-F56B-9D52-A1E6CFB79801}"/>
              </a:ext>
            </a:extLst>
          </p:cNvPr>
          <p:cNvCxnSpPr/>
          <p:nvPr/>
        </p:nvCxnSpPr>
        <p:spPr>
          <a:xfrm flipV="1">
            <a:off x="3718404" y="3116424"/>
            <a:ext cx="0" cy="74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B5E57D0-D179-8627-40FB-E9FF78D0DAFB}"/>
              </a:ext>
            </a:extLst>
          </p:cNvPr>
          <p:cNvCxnSpPr/>
          <p:nvPr/>
        </p:nvCxnSpPr>
        <p:spPr>
          <a:xfrm flipV="1">
            <a:off x="5503944" y="3112458"/>
            <a:ext cx="0" cy="7486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7E62005-DE5C-6C2E-40BE-8E56BE5CE382}"/>
              </a:ext>
            </a:extLst>
          </p:cNvPr>
          <p:cNvSpPr txBox="1"/>
          <p:nvPr/>
        </p:nvSpPr>
        <p:spPr>
          <a:xfrm>
            <a:off x="3970020" y="2842111"/>
            <a:ext cx="2125980" cy="307777"/>
          </a:xfrm>
          <a:prstGeom prst="rect">
            <a:avLst/>
          </a:prstGeom>
          <a:noFill/>
        </p:spPr>
        <p:txBody>
          <a:bodyPr wrap="square" rtlCol="0">
            <a:spAutoFit/>
          </a:bodyPr>
          <a:lstStyle/>
          <a:p>
            <a:r>
              <a:rPr lang="en-US" sz="1400" b="1" dirty="0">
                <a:solidFill>
                  <a:schemeClr val="bg2"/>
                </a:solidFill>
              </a:rPr>
              <a:t>not significant</a:t>
            </a:r>
          </a:p>
        </p:txBody>
      </p:sp>
      <p:cxnSp>
        <p:nvCxnSpPr>
          <p:cNvPr id="17" name="Straight Connector 16">
            <a:extLst>
              <a:ext uri="{FF2B5EF4-FFF2-40B4-BE49-F238E27FC236}">
                <a16:creationId xmlns:a16="http://schemas.microsoft.com/office/drawing/2014/main" id="{D78D2DB1-70BB-1FBC-D085-3457EB73E4B4}"/>
              </a:ext>
            </a:extLst>
          </p:cNvPr>
          <p:cNvCxnSpPr>
            <a:cxnSpLocks/>
          </p:cNvCxnSpPr>
          <p:nvPr/>
        </p:nvCxnSpPr>
        <p:spPr>
          <a:xfrm>
            <a:off x="7259400" y="3116424"/>
            <a:ext cx="178554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B4C220C-AD5D-AF8D-2800-EC82D6D29BE3}"/>
              </a:ext>
            </a:extLst>
          </p:cNvPr>
          <p:cNvCxnSpPr/>
          <p:nvPr/>
        </p:nvCxnSpPr>
        <p:spPr>
          <a:xfrm flipV="1">
            <a:off x="7259400" y="3116424"/>
            <a:ext cx="0" cy="74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9A2BE54-9BF2-F64E-92FF-C197E145D9B5}"/>
              </a:ext>
            </a:extLst>
          </p:cNvPr>
          <p:cNvCxnSpPr/>
          <p:nvPr/>
        </p:nvCxnSpPr>
        <p:spPr>
          <a:xfrm flipV="1">
            <a:off x="9044940" y="3116424"/>
            <a:ext cx="0" cy="7486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B9C0140-51DC-438B-A014-BD435603B080}"/>
              </a:ext>
            </a:extLst>
          </p:cNvPr>
          <p:cNvSpPr txBox="1"/>
          <p:nvPr/>
        </p:nvSpPr>
        <p:spPr>
          <a:xfrm>
            <a:off x="7506371" y="2842110"/>
            <a:ext cx="2125980" cy="307777"/>
          </a:xfrm>
          <a:prstGeom prst="rect">
            <a:avLst/>
          </a:prstGeom>
          <a:noFill/>
        </p:spPr>
        <p:txBody>
          <a:bodyPr wrap="square" rtlCol="0">
            <a:spAutoFit/>
          </a:bodyPr>
          <a:lstStyle/>
          <a:p>
            <a:r>
              <a:rPr lang="en-US" sz="1400" b="1" dirty="0">
                <a:solidFill>
                  <a:schemeClr val="bg2"/>
                </a:solidFill>
              </a:rPr>
              <a:t>not significant</a:t>
            </a:r>
          </a:p>
        </p:txBody>
      </p:sp>
      <p:cxnSp>
        <p:nvCxnSpPr>
          <p:cNvPr id="21" name="Straight Connector 20">
            <a:extLst>
              <a:ext uri="{FF2B5EF4-FFF2-40B4-BE49-F238E27FC236}">
                <a16:creationId xmlns:a16="http://schemas.microsoft.com/office/drawing/2014/main" id="{045D1CDC-36C5-B54A-3A78-3EA58CE1199D}"/>
              </a:ext>
            </a:extLst>
          </p:cNvPr>
          <p:cNvCxnSpPr>
            <a:cxnSpLocks/>
          </p:cNvCxnSpPr>
          <p:nvPr/>
        </p:nvCxnSpPr>
        <p:spPr>
          <a:xfrm>
            <a:off x="3718404" y="3112458"/>
            <a:ext cx="1785540"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31074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332E7-2257-69F5-A267-397B23BE44AE}"/>
              </a:ext>
            </a:extLst>
          </p:cNvPr>
          <p:cNvSpPr>
            <a:spLocks noGrp="1"/>
          </p:cNvSpPr>
          <p:nvPr>
            <p:ph type="title"/>
          </p:nvPr>
        </p:nvSpPr>
        <p:spPr>
          <a:xfrm>
            <a:off x="838200" y="751387"/>
            <a:ext cx="10515600" cy="1325563"/>
          </a:xfrm>
        </p:spPr>
        <p:txBody>
          <a:bodyPr>
            <a:normAutofit/>
          </a:bodyPr>
          <a:lstStyle/>
          <a:p>
            <a:r>
              <a:rPr lang="en-US" sz="3600" dirty="0"/>
              <a:t>Priming increases larval size</a:t>
            </a:r>
          </a:p>
        </p:txBody>
      </p:sp>
      <p:pic>
        <p:nvPicPr>
          <p:cNvPr id="6" name="Content Placeholder 5">
            <a:extLst>
              <a:ext uri="{FF2B5EF4-FFF2-40B4-BE49-F238E27FC236}">
                <a16:creationId xmlns:a16="http://schemas.microsoft.com/office/drawing/2014/main" id="{6A0BECA8-EBCC-5934-052B-FFE45F760F9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946061" y="1786908"/>
            <a:ext cx="8042000" cy="4540542"/>
          </a:xfrm>
        </p:spPr>
      </p:pic>
      <p:sp>
        <p:nvSpPr>
          <p:cNvPr id="4" name="TextBox 3">
            <a:extLst>
              <a:ext uri="{FF2B5EF4-FFF2-40B4-BE49-F238E27FC236}">
                <a16:creationId xmlns:a16="http://schemas.microsoft.com/office/drawing/2014/main" id="{FFEBFC7B-67FE-0BD6-6712-CDFDEA900087}"/>
              </a:ext>
            </a:extLst>
          </p:cNvPr>
          <p:cNvSpPr txBox="1"/>
          <p:nvPr/>
        </p:nvSpPr>
        <p:spPr>
          <a:xfrm>
            <a:off x="438538" y="219372"/>
            <a:ext cx="11048433" cy="923330"/>
          </a:xfrm>
          <a:prstGeom prst="rect">
            <a:avLst/>
          </a:prstGeom>
          <a:noFill/>
        </p:spPr>
        <p:txBody>
          <a:bodyPr wrap="square" rtlCol="0">
            <a:spAutoFit/>
          </a:bodyPr>
          <a:lstStyle/>
          <a:p>
            <a:r>
              <a:rPr lang="en-US" sz="5400" dirty="0"/>
              <a:t>Larvae Results – 7 </a:t>
            </a:r>
            <a:r>
              <a:rPr lang="en-US" sz="5400" dirty="0" err="1"/>
              <a:t>dpf</a:t>
            </a:r>
            <a:r>
              <a:rPr lang="en-US" sz="5400" dirty="0"/>
              <a:t>  (preliminary)</a:t>
            </a:r>
            <a:r>
              <a:rPr lang="en-US" dirty="0"/>
              <a:t> </a:t>
            </a:r>
          </a:p>
        </p:txBody>
      </p:sp>
      <p:sp>
        <p:nvSpPr>
          <p:cNvPr id="7" name="TextBox 6">
            <a:extLst>
              <a:ext uri="{FF2B5EF4-FFF2-40B4-BE49-F238E27FC236}">
                <a16:creationId xmlns:a16="http://schemas.microsoft.com/office/drawing/2014/main" id="{DEC682B3-C340-FDE8-25C6-E7E542510052}"/>
              </a:ext>
            </a:extLst>
          </p:cNvPr>
          <p:cNvSpPr txBox="1"/>
          <p:nvPr/>
        </p:nvSpPr>
        <p:spPr>
          <a:xfrm>
            <a:off x="3582862" y="2378131"/>
            <a:ext cx="356188" cy="461665"/>
          </a:xfrm>
          <a:prstGeom prst="rect">
            <a:avLst/>
          </a:prstGeom>
          <a:noFill/>
        </p:spPr>
        <p:txBody>
          <a:bodyPr wrap="none" rtlCol="0">
            <a:spAutoFit/>
          </a:bodyPr>
          <a:lstStyle/>
          <a:p>
            <a:r>
              <a:rPr lang="en-US" sz="2400" b="1" dirty="0">
                <a:solidFill>
                  <a:schemeClr val="bg2"/>
                </a:solidFill>
              </a:rPr>
              <a:t>b</a:t>
            </a:r>
          </a:p>
        </p:txBody>
      </p:sp>
      <p:sp>
        <p:nvSpPr>
          <p:cNvPr id="8" name="TextBox 7">
            <a:extLst>
              <a:ext uri="{FF2B5EF4-FFF2-40B4-BE49-F238E27FC236}">
                <a16:creationId xmlns:a16="http://schemas.microsoft.com/office/drawing/2014/main" id="{7FF90E02-7AE4-BE4C-4D67-7C7043E2FD70}"/>
              </a:ext>
            </a:extLst>
          </p:cNvPr>
          <p:cNvSpPr txBox="1"/>
          <p:nvPr/>
        </p:nvSpPr>
        <p:spPr>
          <a:xfrm>
            <a:off x="5299543" y="2378131"/>
            <a:ext cx="343364" cy="461665"/>
          </a:xfrm>
          <a:prstGeom prst="rect">
            <a:avLst/>
          </a:prstGeom>
          <a:noFill/>
        </p:spPr>
        <p:txBody>
          <a:bodyPr wrap="none" rtlCol="0">
            <a:spAutoFit/>
          </a:bodyPr>
          <a:lstStyle/>
          <a:p>
            <a:r>
              <a:rPr lang="en-US" sz="2400" b="1" dirty="0">
                <a:solidFill>
                  <a:schemeClr val="bg2"/>
                </a:solidFill>
              </a:rPr>
              <a:t>a</a:t>
            </a:r>
          </a:p>
        </p:txBody>
      </p:sp>
      <p:sp>
        <p:nvSpPr>
          <p:cNvPr id="9" name="TextBox 8">
            <a:extLst>
              <a:ext uri="{FF2B5EF4-FFF2-40B4-BE49-F238E27FC236}">
                <a16:creationId xmlns:a16="http://schemas.microsoft.com/office/drawing/2014/main" id="{DDF5956E-432F-177D-0FAD-77E0C845000C}"/>
              </a:ext>
            </a:extLst>
          </p:cNvPr>
          <p:cNvSpPr txBox="1"/>
          <p:nvPr/>
        </p:nvSpPr>
        <p:spPr>
          <a:xfrm>
            <a:off x="8638809" y="2378132"/>
            <a:ext cx="514885" cy="461665"/>
          </a:xfrm>
          <a:prstGeom prst="rect">
            <a:avLst/>
          </a:prstGeom>
          <a:noFill/>
        </p:spPr>
        <p:txBody>
          <a:bodyPr wrap="none" rtlCol="0">
            <a:spAutoFit/>
          </a:bodyPr>
          <a:lstStyle/>
          <a:p>
            <a:r>
              <a:rPr lang="en-US" sz="2400" b="1" dirty="0">
                <a:solidFill>
                  <a:schemeClr val="bg2"/>
                </a:solidFill>
              </a:rPr>
              <a:t>ab</a:t>
            </a:r>
          </a:p>
        </p:txBody>
      </p:sp>
      <p:sp>
        <p:nvSpPr>
          <p:cNvPr id="10" name="TextBox 9">
            <a:extLst>
              <a:ext uri="{FF2B5EF4-FFF2-40B4-BE49-F238E27FC236}">
                <a16:creationId xmlns:a16="http://schemas.microsoft.com/office/drawing/2014/main" id="{0F22F5A4-8821-2B42-52A6-BFC48D2FDE22}"/>
              </a:ext>
            </a:extLst>
          </p:cNvPr>
          <p:cNvSpPr txBox="1"/>
          <p:nvPr/>
        </p:nvSpPr>
        <p:spPr>
          <a:xfrm>
            <a:off x="7008646" y="2209832"/>
            <a:ext cx="320922" cy="461665"/>
          </a:xfrm>
          <a:prstGeom prst="rect">
            <a:avLst/>
          </a:prstGeom>
          <a:noFill/>
        </p:spPr>
        <p:txBody>
          <a:bodyPr wrap="none" rtlCol="0">
            <a:spAutoFit/>
          </a:bodyPr>
          <a:lstStyle/>
          <a:p>
            <a:r>
              <a:rPr lang="en-US" sz="2400" b="1" dirty="0">
                <a:solidFill>
                  <a:schemeClr val="bg2"/>
                </a:solidFill>
              </a:rPr>
              <a:t>c</a:t>
            </a:r>
          </a:p>
        </p:txBody>
      </p:sp>
    </p:spTree>
    <p:extLst>
      <p:ext uri="{BB962C8B-B14F-4D97-AF65-F5344CB8AC3E}">
        <p14:creationId xmlns:p14="http://schemas.microsoft.com/office/powerpoint/2010/main" val="3974055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4A1E19-3A91-DBFA-7EB3-DC9840B6C6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40652" y="1286189"/>
            <a:ext cx="8510696" cy="5211762"/>
          </a:xfrm>
        </p:spPr>
      </p:pic>
      <p:sp>
        <p:nvSpPr>
          <p:cNvPr id="8" name="TextBox 7">
            <a:extLst>
              <a:ext uri="{FF2B5EF4-FFF2-40B4-BE49-F238E27FC236}">
                <a16:creationId xmlns:a16="http://schemas.microsoft.com/office/drawing/2014/main" id="{0183C97A-36B0-C9DC-5B29-72DC531981D2}"/>
              </a:ext>
            </a:extLst>
          </p:cNvPr>
          <p:cNvSpPr txBox="1"/>
          <p:nvPr/>
        </p:nvSpPr>
        <p:spPr>
          <a:xfrm>
            <a:off x="438538" y="219372"/>
            <a:ext cx="11048433" cy="923330"/>
          </a:xfrm>
          <a:prstGeom prst="rect">
            <a:avLst/>
          </a:prstGeom>
          <a:noFill/>
        </p:spPr>
        <p:txBody>
          <a:bodyPr wrap="square" rtlCol="0">
            <a:spAutoFit/>
          </a:bodyPr>
          <a:lstStyle/>
          <a:p>
            <a:r>
              <a:rPr lang="en-US" sz="5400" dirty="0"/>
              <a:t>Larvae Results – 7 </a:t>
            </a:r>
            <a:r>
              <a:rPr lang="en-US" sz="5400" dirty="0" err="1"/>
              <a:t>dpf</a:t>
            </a:r>
            <a:r>
              <a:rPr lang="en-US" sz="5400" dirty="0"/>
              <a:t>  (preliminary)</a:t>
            </a:r>
            <a:r>
              <a:rPr lang="en-US" dirty="0"/>
              <a:t> </a:t>
            </a:r>
          </a:p>
        </p:txBody>
      </p:sp>
      <p:sp>
        <p:nvSpPr>
          <p:cNvPr id="9" name="Rectangle 8">
            <a:extLst>
              <a:ext uri="{FF2B5EF4-FFF2-40B4-BE49-F238E27FC236}">
                <a16:creationId xmlns:a16="http://schemas.microsoft.com/office/drawing/2014/main" id="{BA016176-DA23-C21C-2FF0-8C1D61DFEF30}"/>
              </a:ext>
            </a:extLst>
          </p:cNvPr>
          <p:cNvSpPr/>
          <p:nvPr/>
        </p:nvSpPr>
        <p:spPr>
          <a:xfrm>
            <a:off x="2200589" y="3818374"/>
            <a:ext cx="6873073" cy="19895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4495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4A1E19-3A91-DBFA-7EB3-DC9840B6C6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40652" y="1286189"/>
            <a:ext cx="8510696" cy="5211762"/>
          </a:xfrm>
        </p:spPr>
      </p:pic>
      <p:sp>
        <p:nvSpPr>
          <p:cNvPr id="8" name="TextBox 7">
            <a:extLst>
              <a:ext uri="{FF2B5EF4-FFF2-40B4-BE49-F238E27FC236}">
                <a16:creationId xmlns:a16="http://schemas.microsoft.com/office/drawing/2014/main" id="{0183C97A-36B0-C9DC-5B29-72DC531981D2}"/>
              </a:ext>
            </a:extLst>
          </p:cNvPr>
          <p:cNvSpPr txBox="1"/>
          <p:nvPr/>
        </p:nvSpPr>
        <p:spPr>
          <a:xfrm>
            <a:off x="438538" y="219372"/>
            <a:ext cx="11048433" cy="923330"/>
          </a:xfrm>
          <a:prstGeom prst="rect">
            <a:avLst/>
          </a:prstGeom>
          <a:noFill/>
        </p:spPr>
        <p:txBody>
          <a:bodyPr wrap="square" rtlCol="0">
            <a:spAutoFit/>
          </a:bodyPr>
          <a:lstStyle/>
          <a:p>
            <a:r>
              <a:rPr lang="en-US" sz="5400" dirty="0"/>
              <a:t>Larvae Results – 7 </a:t>
            </a:r>
            <a:r>
              <a:rPr lang="en-US" sz="5400" dirty="0" err="1"/>
              <a:t>dpf</a:t>
            </a:r>
            <a:r>
              <a:rPr lang="en-US" sz="5400" dirty="0"/>
              <a:t>  (preliminary)</a:t>
            </a:r>
            <a:r>
              <a:rPr lang="en-US" dirty="0"/>
              <a:t> </a:t>
            </a:r>
          </a:p>
        </p:txBody>
      </p:sp>
    </p:spTree>
    <p:extLst>
      <p:ext uri="{BB962C8B-B14F-4D97-AF65-F5344CB8AC3E}">
        <p14:creationId xmlns:p14="http://schemas.microsoft.com/office/powerpoint/2010/main" val="3669643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4A1E19-3A91-DBFA-7EB3-DC9840B6C6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40652" y="1286189"/>
            <a:ext cx="8510696" cy="5211762"/>
          </a:xfrm>
        </p:spPr>
      </p:pic>
      <p:sp>
        <p:nvSpPr>
          <p:cNvPr id="8" name="TextBox 7">
            <a:extLst>
              <a:ext uri="{FF2B5EF4-FFF2-40B4-BE49-F238E27FC236}">
                <a16:creationId xmlns:a16="http://schemas.microsoft.com/office/drawing/2014/main" id="{0183C97A-36B0-C9DC-5B29-72DC531981D2}"/>
              </a:ext>
            </a:extLst>
          </p:cNvPr>
          <p:cNvSpPr txBox="1"/>
          <p:nvPr/>
        </p:nvSpPr>
        <p:spPr>
          <a:xfrm>
            <a:off x="438538" y="219372"/>
            <a:ext cx="11048433" cy="923330"/>
          </a:xfrm>
          <a:prstGeom prst="rect">
            <a:avLst/>
          </a:prstGeom>
          <a:noFill/>
        </p:spPr>
        <p:txBody>
          <a:bodyPr wrap="square" rtlCol="0">
            <a:spAutoFit/>
          </a:bodyPr>
          <a:lstStyle/>
          <a:p>
            <a:r>
              <a:rPr lang="en-US" sz="5400" dirty="0"/>
              <a:t>Larvae Results – 7 </a:t>
            </a:r>
            <a:r>
              <a:rPr lang="en-US" sz="5400" dirty="0" err="1"/>
              <a:t>dpf</a:t>
            </a:r>
            <a:r>
              <a:rPr lang="en-US" sz="5400" dirty="0"/>
              <a:t>  (preliminary)</a:t>
            </a:r>
            <a:r>
              <a:rPr lang="en-US" dirty="0"/>
              <a:t> </a:t>
            </a:r>
          </a:p>
        </p:txBody>
      </p:sp>
      <p:sp>
        <p:nvSpPr>
          <p:cNvPr id="3" name="Oval 2">
            <a:extLst>
              <a:ext uri="{FF2B5EF4-FFF2-40B4-BE49-F238E27FC236}">
                <a16:creationId xmlns:a16="http://schemas.microsoft.com/office/drawing/2014/main" id="{DFAD7966-126E-4702-84AC-7DD4494C214A}"/>
              </a:ext>
            </a:extLst>
          </p:cNvPr>
          <p:cNvSpPr/>
          <p:nvPr/>
        </p:nvSpPr>
        <p:spPr>
          <a:xfrm>
            <a:off x="6207760" y="4592320"/>
            <a:ext cx="1351280" cy="132556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661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50D7-DCC6-216C-3692-B7A11A39FC3B}"/>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553A7E8C-D4E6-06AE-2F5B-C9472C844823}"/>
              </a:ext>
            </a:extLst>
          </p:cNvPr>
          <p:cNvSpPr>
            <a:spLocks noGrp="1"/>
          </p:cNvSpPr>
          <p:nvPr>
            <p:ph idx="1"/>
          </p:nvPr>
        </p:nvSpPr>
        <p:spPr>
          <a:xfrm>
            <a:off x="838200" y="1497204"/>
            <a:ext cx="10354520" cy="4679759"/>
          </a:xfrm>
        </p:spPr>
        <p:txBody>
          <a:bodyPr>
            <a:normAutofit/>
          </a:bodyPr>
          <a:lstStyle/>
          <a:p>
            <a:pPr marL="0" indent="0">
              <a:buNone/>
            </a:pPr>
            <a:r>
              <a:rPr lang="en-US" sz="3200" dirty="0"/>
              <a:t>Priming for OA has potential as a clam husbandry practice. </a:t>
            </a:r>
          </a:p>
          <a:p>
            <a:pPr marL="0" indent="0">
              <a:buNone/>
            </a:pPr>
            <a:endParaRPr lang="en-US" sz="3200" dirty="0"/>
          </a:p>
          <a:p>
            <a:pPr marL="514350" indent="-514350">
              <a:buFont typeface="+mj-lt"/>
              <a:buAutoNum type="arabicPeriod"/>
            </a:pPr>
            <a:r>
              <a:rPr lang="en-US" sz="3200" dirty="0"/>
              <a:t>OA priming had no negative physiological impacts on adult clams from our protocol</a:t>
            </a:r>
          </a:p>
          <a:p>
            <a:pPr marL="514350" indent="-514350">
              <a:buFont typeface="+mj-lt"/>
              <a:buAutoNum type="arabicPeriod"/>
            </a:pPr>
            <a:r>
              <a:rPr lang="en-US" sz="3200" dirty="0"/>
              <a:t>OA priming can stimulate reproduction and produce more spawning animals</a:t>
            </a:r>
          </a:p>
          <a:p>
            <a:pPr marL="514350" indent="-514350">
              <a:buFont typeface="+mj-lt"/>
              <a:buAutoNum type="arabicPeriod"/>
            </a:pPr>
            <a:r>
              <a:rPr lang="en-US" sz="3200" dirty="0"/>
              <a:t>Larvae from OA primed adults grew faster and showed trend of higher survival, but were still susceptible to OA exposure  </a:t>
            </a:r>
          </a:p>
        </p:txBody>
      </p:sp>
    </p:spTree>
    <p:extLst>
      <p:ext uri="{BB962C8B-B14F-4D97-AF65-F5344CB8AC3E}">
        <p14:creationId xmlns:p14="http://schemas.microsoft.com/office/powerpoint/2010/main" val="233385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1AF4D-518C-675E-2301-55B9F82E759D}"/>
              </a:ext>
            </a:extLst>
          </p:cNvPr>
          <p:cNvSpPr>
            <a:spLocks noGrp="1"/>
          </p:cNvSpPr>
          <p:nvPr>
            <p:ph type="title"/>
          </p:nvPr>
        </p:nvSpPr>
        <p:spPr>
          <a:xfrm>
            <a:off x="838200" y="365125"/>
            <a:ext cx="6662057" cy="1325563"/>
          </a:xfrm>
        </p:spPr>
        <p:txBody>
          <a:bodyPr>
            <a:normAutofit/>
          </a:bodyPr>
          <a:lstStyle/>
          <a:p>
            <a:r>
              <a:rPr lang="en-US" dirty="0"/>
              <a:t>Ongoing research</a:t>
            </a:r>
          </a:p>
        </p:txBody>
      </p:sp>
      <p:sp>
        <p:nvSpPr>
          <p:cNvPr id="3" name="Content Placeholder 2">
            <a:extLst>
              <a:ext uri="{FF2B5EF4-FFF2-40B4-BE49-F238E27FC236}">
                <a16:creationId xmlns:a16="http://schemas.microsoft.com/office/drawing/2014/main" id="{43091966-B26F-1F8B-5691-3A27D434098B}"/>
              </a:ext>
            </a:extLst>
          </p:cNvPr>
          <p:cNvSpPr>
            <a:spLocks noGrp="1"/>
          </p:cNvSpPr>
          <p:nvPr>
            <p:ph idx="1"/>
          </p:nvPr>
        </p:nvSpPr>
        <p:spPr>
          <a:xfrm>
            <a:off x="838199" y="1690688"/>
            <a:ext cx="6858965" cy="4486275"/>
          </a:xfrm>
        </p:spPr>
        <p:txBody>
          <a:bodyPr>
            <a:normAutofit/>
          </a:bodyPr>
          <a:lstStyle/>
          <a:p>
            <a:pPr marL="0" indent="0">
              <a:buNone/>
            </a:pPr>
            <a:r>
              <a:rPr lang="en-US" dirty="0"/>
              <a:t>Parental Priming: how does it work?</a:t>
            </a:r>
          </a:p>
          <a:p>
            <a:r>
              <a:rPr lang="en-US" dirty="0"/>
              <a:t>Transcriptomics of gametes – role of gene expression survival and size differences</a:t>
            </a:r>
          </a:p>
          <a:p>
            <a:r>
              <a:rPr lang="en-US" dirty="0" err="1"/>
              <a:t>Lipidomics</a:t>
            </a:r>
            <a:r>
              <a:rPr lang="en-US" dirty="0"/>
              <a:t> of eggs – indicate potential role of nutrition</a:t>
            </a:r>
          </a:p>
          <a:p>
            <a:pPr marL="0" indent="0">
              <a:buNone/>
            </a:pPr>
            <a:endParaRPr lang="en-US" dirty="0"/>
          </a:p>
          <a:p>
            <a:pPr marL="0" indent="0">
              <a:buNone/>
            </a:pPr>
            <a:r>
              <a:rPr lang="en-US" dirty="0"/>
              <a:t>Interviews with producers about the feasibility of implementing parental priming in hatcheries.  </a:t>
            </a:r>
          </a:p>
        </p:txBody>
      </p:sp>
      <p:pic>
        <p:nvPicPr>
          <p:cNvPr id="4" name="Picture 3" descr="A picture containing plate, vegetable&#10;&#10;Description automatically generated">
            <a:extLst>
              <a:ext uri="{FF2B5EF4-FFF2-40B4-BE49-F238E27FC236}">
                <a16:creationId xmlns:a16="http://schemas.microsoft.com/office/drawing/2014/main" id="{C3527160-2C8B-E590-4F26-3DA4E9D86130}"/>
              </a:ext>
            </a:extLst>
          </p:cNvPr>
          <p:cNvPicPr>
            <a:picLocks noChangeAspect="1"/>
          </p:cNvPicPr>
          <p:nvPr/>
        </p:nvPicPr>
        <p:blipFill rotWithShape="1">
          <a:blip r:embed="rId4">
            <a:extLst>
              <a:ext uri="{28A0092B-C50C-407E-A947-70E740481C1C}">
                <a14:useLocalDpi xmlns:a14="http://schemas.microsoft.com/office/drawing/2010/main" val="0"/>
              </a:ext>
            </a:extLst>
          </a:blip>
          <a:srcRect l="3147" r="12689"/>
          <a:stretch/>
        </p:blipFill>
        <p:spPr>
          <a:xfrm>
            <a:off x="7848600" y="10"/>
            <a:ext cx="4343400" cy="6857990"/>
          </a:xfrm>
          <a:prstGeom prst="rect">
            <a:avLst/>
          </a:prstGeom>
        </p:spPr>
      </p:pic>
    </p:spTree>
    <p:extLst>
      <p:ext uri="{BB962C8B-B14F-4D97-AF65-F5344CB8AC3E}">
        <p14:creationId xmlns:p14="http://schemas.microsoft.com/office/powerpoint/2010/main" val="225475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F67EEBA-82D3-AAE9-1DA9-D6A7BE1C4F84}"/>
              </a:ext>
            </a:extLst>
          </p:cNvPr>
          <p:cNvSpPr>
            <a:spLocks noGrp="1"/>
          </p:cNvSpPr>
          <p:nvPr>
            <p:ph type="title"/>
          </p:nvPr>
        </p:nvSpPr>
        <p:spPr>
          <a:xfrm>
            <a:off x="838200" y="1115786"/>
            <a:ext cx="3473851" cy="4626428"/>
          </a:xfrm>
          <a:effectLst/>
        </p:spPr>
        <p:txBody>
          <a:bodyPr anchor="ctr">
            <a:normAutofit/>
          </a:bodyPr>
          <a:lstStyle/>
          <a:p>
            <a:pPr algn="r"/>
            <a:r>
              <a:rPr lang="en-US" sz="4000">
                <a:solidFill>
                  <a:schemeClr val="tx1">
                    <a:lumMod val="95000"/>
                  </a:schemeClr>
                </a:solidFill>
              </a:rPr>
              <a:t>Ocean Acidification and </a:t>
            </a:r>
            <a:br>
              <a:rPr lang="en-US" sz="4000">
                <a:solidFill>
                  <a:schemeClr val="tx1">
                    <a:lumMod val="95000"/>
                  </a:schemeClr>
                </a:solidFill>
              </a:rPr>
            </a:br>
            <a:r>
              <a:rPr lang="en-US" sz="4000">
                <a:solidFill>
                  <a:schemeClr val="tx1">
                    <a:lumMod val="95000"/>
                  </a:schemeClr>
                </a:solidFill>
              </a:rPr>
              <a:t>Shellfish Aquaculture</a:t>
            </a: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46BB8A-5715-DAF2-3A94-D886D1F31115}"/>
              </a:ext>
            </a:extLst>
          </p:cNvPr>
          <p:cNvSpPr>
            <a:spLocks noGrp="1"/>
          </p:cNvSpPr>
          <p:nvPr>
            <p:ph idx="1"/>
          </p:nvPr>
        </p:nvSpPr>
        <p:spPr>
          <a:xfrm>
            <a:off x="4996543" y="1115786"/>
            <a:ext cx="5713790" cy="4626428"/>
          </a:xfrm>
        </p:spPr>
        <p:txBody>
          <a:bodyPr anchor="ctr">
            <a:normAutofit/>
          </a:bodyPr>
          <a:lstStyle/>
          <a:p>
            <a:pPr marL="0" indent="0">
              <a:buNone/>
            </a:pPr>
            <a:r>
              <a:rPr lang="en-US" sz="2400" dirty="0">
                <a:solidFill>
                  <a:schemeClr val="tx1">
                    <a:lumMod val="95000"/>
                  </a:schemeClr>
                </a:solidFill>
              </a:rPr>
              <a:t>The Pacific Coast currently experiences acidified water conditions, and these are likely to get worse in the future </a:t>
            </a:r>
          </a:p>
          <a:p>
            <a:pPr marL="0" indent="0">
              <a:buNone/>
            </a:pPr>
            <a:endParaRPr lang="en-US" sz="2400" dirty="0">
              <a:solidFill>
                <a:schemeClr val="tx1">
                  <a:lumMod val="95000"/>
                </a:schemeClr>
              </a:solidFill>
            </a:endParaRPr>
          </a:p>
          <a:p>
            <a:pPr marL="0" indent="0">
              <a:buNone/>
            </a:pPr>
            <a:r>
              <a:rPr lang="en-US" sz="2400" dirty="0">
                <a:solidFill>
                  <a:schemeClr val="tx1">
                    <a:lumMod val="95000"/>
                  </a:schemeClr>
                </a:solidFill>
              </a:rPr>
              <a:t>Shellfish are negatively impacted by acidification, especially in larval stages when they are growing rapidly</a:t>
            </a:r>
          </a:p>
          <a:p>
            <a:pPr marL="0" indent="0">
              <a:buNone/>
            </a:pPr>
            <a:endParaRPr lang="en-US" sz="2400" dirty="0">
              <a:solidFill>
                <a:schemeClr val="tx1">
                  <a:lumMod val="95000"/>
                </a:schemeClr>
              </a:solidFill>
            </a:endParaRPr>
          </a:p>
          <a:p>
            <a:pPr marL="0" indent="0">
              <a:buNone/>
            </a:pPr>
            <a:r>
              <a:rPr lang="en-US" sz="2400" dirty="0">
                <a:solidFill>
                  <a:schemeClr val="tx1">
                    <a:lumMod val="95000"/>
                  </a:schemeClr>
                </a:solidFill>
              </a:rPr>
              <a:t>Methods are needed to enhance the ability of juvenile clams to survive OA stressors</a:t>
            </a:r>
          </a:p>
        </p:txBody>
      </p:sp>
    </p:spTree>
    <p:extLst>
      <p:ext uri="{BB962C8B-B14F-4D97-AF65-F5344CB8AC3E}">
        <p14:creationId xmlns:p14="http://schemas.microsoft.com/office/powerpoint/2010/main" val="3397085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EE60-6EE0-BA1E-F433-3CA0DC6D2EA0}"/>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57D4AA80-5D81-8CB8-5030-A2FD9814D477}"/>
              </a:ext>
            </a:extLst>
          </p:cNvPr>
          <p:cNvSpPr>
            <a:spLocks noGrp="1"/>
          </p:cNvSpPr>
          <p:nvPr>
            <p:ph idx="1"/>
          </p:nvPr>
        </p:nvSpPr>
        <p:spPr>
          <a:xfrm>
            <a:off x="891729" y="2009633"/>
            <a:ext cx="10130592" cy="4067757"/>
          </a:xfrm>
        </p:spPr>
        <p:txBody>
          <a:bodyPr numCol="2">
            <a:normAutofit fontScale="70000" lnSpcReduction="20000"/>
          </a:bodyPr>
          <a:lstStyle/>
          <a:p>
            <a:pPr marL="457200" indent="0">
              <a:buNone/>
            </a:pPr>
            <a:r>
              <a:rPr lang="en-US" sz="4500" b="0" i="0" dirty="0">
                <a:solidFill>
                  <a:schemeClr val="tx1"/>
                </a:solidFill>
                <a:effectLst/>
              </a:rPr>
              <a:t>Elizabeth Unsell, Suquamish Tribe</a:t>
            </a:r>
          </a:p>
          <a:p>
            <a:pPr marL="457200" indent="0">
              <a:buNone/>
            </a:pPr>
            <a:r>
              <a:rPr lang="en-US" sz="4500" dirty="0">
                <a:solidFill>
                  <a:schemeClr val="tx1"/>
                </a:solidFill>
              </a:rPr>
              <a:t>Alexa </a:t>
            </a:r>
            <a:r>
              <a:rPr lang="en-US" sz="4500" dirty="0" err="1">
                <a:solidFill>
                  <a:schemeClr val="tx1"/>
                </a:solidFill>
              </a:rPr>
              <a:t>Romersa</a:t>
            </a:r>
            <a:r>
              <a:rPr lang="en-US" sz="4500" dirty="0">
                <a:solidFill>
                  <a:schemeClr val="tx1"/>
                </a:solidFill>
              </a:rPr>
              <a:t>, Pacific </a:t>
            </a:r>
            <a:r>
              <a:rPr lang="en-US" sz="4500" dirty="0" err="1">
                <a:solidFill>
                  <a:schemeClr val="tx1"/>
                </a:solidFill>
              </a:rPr>
              <a:t>Hybreed</a:t>
            </a:r>
            <a:endParaRPr lang="en-US" sz="4500" dirty="0">
              <a:solidFill>
                <a:schemeClr val="tx1"/>
              </a:solidFill>
            </a:endParaRPr>
          </a:p>
          <a:p>
            <a:pPr marL="457200" indent="0">
              <a:buNone/>
            </a:pPr>
            <a:r>
              <a:rPr lang="en-US" sz="4500" dirty="0">
                <a:solidFill>
                  <a:schemeClr val="tx1"/>
                </a:solidFill>
              </a:rPr>
              <a:t>Matt George, WDFW</a:t>
            </a:r>
          </a:p>
          <a:p>
            <a:pPr marL="457200" indent="0">
              <a:buNone/>
            </a:pPr>
            <a:r>
              <a:rPr lang="en-US" sz="4500" dirty="0">
                <a:solidFill>
                  <a:schemeClr val="tx1"/>
                </a:solidFill>
              </a:rPr>
              <a:t>Eileen Bates, UW SAFS</a:t>
            </a:r>
          </a:p>
          <a:p>
            <a:pPr marL="457200" indent="0">
              <a:buNone/>
            </a:pPr>
            <a:r>
              <a:rPr lang="en-US" sz="4500" dirty="0">
                <a:solidFill>
                  <a:schemeClr val="tx1"/>
                </a:solidFill>
              </a:rPr>
              <a:t>Steven Roberts, UW SAFS</a:t>
            </a:r>
          </a:p>
          <a:p>
            <a:pPr marL="457200" indent="0">
              <a:buNone/>
            </a:pPr>
            <a:r>
              <a:rPr lang="en-US" sz="4500" dirty="0">
                <a:solidFill>
                  <a:schemeClr val="tx1"/>
                </a:solidFill>
              </a:rPr>
              <a:t>Ariana </a:t>
            </a:r>
            <a:r>
              <a:rPr lang="en-US" sz="4500" dirty="0" err="1">
                <a:solidFill>
                  <a:schemeClr val="tx1"/>
                </a:solidFill>
              </a:rPr>
              <a:t>Huffmyer</a:t>
            </a:r>
            <a:r>
              <a:rPr lang="en-US" sz="4500" dirty="0">
                <a:solidFill>
                  <a:schemeClr val="tx1"/>
                </a:solidFill>
              </a:rPr>
              <a:t>, UW/URI</a:t>
            </a:r>
          </a:p>
          <a:p>
            <a:pPr marL="457200" indent="0">
              <a:buNone/>
            </a:pPr>
            <a:endParaRPr lang="en-US" sz="4500" dirty="0">
              <a:solidFill>
                <a:schemeClr val="tx1"/>
              </a:solidFill>
            </a:endParaRPr>
          </a:p>
          <a:p>
            <a:pPr marL="457200" indent="0">
              <a:buNone/>
            </a:pPr>
            <a:r>
              <a:rPr lang="en-US" sz="4500" dirty="0">
                <a:solidFill>
                  <a:schemeClr val="tx1"/>
                </a:solidFill>
              </a:rPr>
              <a:t>Mollie Middleton, NOAA</a:t>
            </a:r>
          </a:p>
          <a:p>
            <a:pPr marL="457200" indent="0">
              <a:buNone/>
            </a:pPr>
            <a:r>
              <a:rPr lang="en-US" sz="4500" b="0" i="0" dirty="0">
                <a:solidFill>
                  <a:schemeClr val="tx1"/>
                </a:solidFill>
                <a:effectLst/>
                <a:latin typeface="Google Sans"/>
              </a:rPr>
              <a:t>Kate </a:t>
            </a:r>
            <a:r>
              <a:rPr lang="en-US" sz="4500" b="0" i="0" dirty="0" err="1">
                <a:solidFill>
                  <a:schemeClr val="tx1"/>
                </a:solidFill>
                <a:effectLst/>
                <a:latin typeface="Google Sans"/>
              </a:rPr>
              <a:t>Rovinski</a:t>
            </a:r>
            <a:r>
              <a:rPr lang="en-US" sz="4500" b="0" i="0" dirty="0">
                <a:solidFill>
                  <a:schemeClr val="tx1"/>
                </a:solidFill>
                <a:effectLst/>
                <a:latin typeface="Google Sans"/>
              </a:rPr>
              <a:t>, NOAA</a:t>
            </a:r>
          </a:p>
          <a:p>
            <a:pPr marL="457200" indent="0">
              <a:buNone/>
            </a:pPr>
            <a:r>
              <a:rPr lang="en-US" sz="4500" dirty="0">
                <a:solidFill>
                  <a:schemeClr val="tx1"/>
                </a:solidFill>
              </a:rPr>
              <a:t>Abby </a:t>
            </a:r>
            <a:r>
              <a:rPr lang="en-US" sz="4500" dirty="0" err="1">
                <a:solidFill>
                  <a:schemeClr val="tx1"/>
                </a:solidFill>
              </a:rPr>
              <a:t>Piegols</a:t>
            </a:r>
            <a:r>
              <a:rPr lang="en-US" sz="4500" dirty="0">
                <a:solidFill>
                  <a:schemeClr val="tx1"/>
                </a:solidFill>
              </a:rPr>
              <a:t>, PSRF</a:t>
            </a:r>
          </a:p>
          <a:p>
            <a:pPr marL="457200" indent="0">
              <a:buNone/>
            </a:pPr>
            <a:r>
              <a:rPr lang="en-US" sz="4500" dirty="0" err="1">
                <a:solidFill>
                  <a:schemeClr val="tx1"/>
                </a:solidFill>
              </a:rPr>
              <a:t>Teighan</a:t>
            </a:r>
            <a:r>
              <a:rPr lang="en-US" sz="4500" dirty="0">
                <a:solidFill>
                  <a:schemeClr val="tx1"/>
                </a:solidFill>
              </a:rPr>
              <a:t> Shore, PSRF</a:t>
            </a:r>
          </a:p>
          <a:p>
            <a:pPr marL="457200" indent="0">
              <a:buNone/>
            </a:pPr>
            <a:r>
              <a:rPr lang="en-US" sz="4500" dirty="0">
                <a:solidFill>
                  <a:schemeClr val="tx1"/>
                </a:solidFill>
              </a:rPr>
              <a:t>Jess </a:t>
            </a:r>
            <a:r>
              <a:rPr lang="en-US" sz="4500" dirty="0" err="1">
                <a:solidFill>
                  <a:schemeClr val="tx1"/>
                </a:solidFill>
              </a:rPr>
              <a:t>Capista</a:t>
            </a:r>
            <a:r>
              <a:rPr lang="en-US" sz="4500" dirty="0">
                <a:solidFill>
                  <a:schemeClr val="tx1"/>
                </a:solidFill>
              </a:rPr>
              <a:t>, PSRF</a:t>
            </a:r>
          </a:p>
          <a:p>
            <a:pPr marL="457200" indent="0">
              <a:buNone/>
            </a:pPr>
            <a:r>
              <a:rPr lang="en-US" sz="4500" dirty="0" err="1">
                <a:solidFill>
                  <a:schemeClr val="tx1"/>
                </a:solidFill>
              </a:rPr>
              <a:t>Malise</a:t>
            </a:r>
            <a:r>
              <a:rPr lang="en-US" sz="4500" dirty="0">
                <a:solidFill>
                  <a:schemeClr val="tx1"/>
                </a:solidFill>
              </a:rPr>
              <a:t> Yun, PSRF</a:t>
            </a:r>
          </a:p>
          <a:p>
            <a:pPr marL="0" indent="0">
              <a:buNone/>
            </a:pPr>
            <a:endParaRPr lang="en-US" sz="2800" dirty="0">
              <a:solidFill>
                <a:schemeClr val="tx1"/>
              </a:solidFill>
              <a:latin typeface="Google Sans"/>
            </a:endParaRPr>
          </a:p>
          <a:p>
            <a:pPr marL="0" indent="0">
              <a:buNone/>
            </a:pPr>
            <a:endParaRPr lang="en-US" dirty="0">
              <a:solidFill>
                <a:schemeClr val="tx1"/>
              </a:solidFill>
              <a:latin typeface="Google Sans"/>
            </a:endParaRPr>
          </a:p>
          <a:p>
            <a:endParaRPr lang="en-US" dirty="0"/>
          </a:p>
        </p:txBody>
      </p:sp>
      <p:sp>
        <p:nvSpPr>
          <p:cNvPr id="7" name="TextBox 6">
            <a:extLst>
              <a:ext uri="{FF2B5EF4-FFF2-40B4-BE49-F238E27FC236}">
                <a16:creationId xmlns:a16="http://schemas.microsoft.com/office/drawing/2014/main" id="{D4062080-72DF-1AC9-9CD9-B7E32D222827}"/>
              </a:ext>
            </a:extLst>
          </p:cNvPr>
          <p:cNvSpPr txBox="1"/>
          <p:nvPr/>
        </p:nvSpPr>
        <p:spPr>
          <a:xfrm>
            <a:off x="1169679" y="1434143"/>
            <a:ext cx="8507392" cy="800219"/>
          </a:xfrm>
          <a:prstGeom prst="rect">
            <a:avLst/>
          </a:prstGeom>
          <a:noFill/>
        </p:spPr>
        <p:txBody>
          <a:bodyPr wrap="square" rtlCol="0">
            <a:spAutoFit/>
          </a:bodyPr>
          <a:lstStyle/>
          <a:p>
            <a:r>
              <a:rPr lang="en-US" sz="2800" dirty="0"/>
              <a:t>We received invaluable support and guidance from:</a:t>
            </a:r>
          </a:p>
          <a:p>
            <a:endParaRPr lang="en-US" dirty="0"/>
          </a:p>
        </p:txBody>
      </p:sp>
      <p:sp>
        <p:nvSpPr>
          <p:cNvPr id="4" name="TextBox 3">
            <a:extLst>
              <a:ext uri="{FF2B5EF4-FFF2-40B4-BE49-F238E27FC236}">
                <a16:creationId xmlns:a16="http://schemas.microsoft.com/office/drawing/2014/main" id="{62FA3510-3C7C-8071-9501-67A09C75BB3D}"/>
              </a:ext>
            </a:extLst>
          </p:cNvPr>
          <p:cNvSpPr txBox="1"/>
          <p:nvPr/>
        </p:nvSpPr>
        <p:spPr>
          <a:xfrm>
            <a:off x="2687523" y="5565338"/>
            <a:ext cx="5973110" cy="830997"/>
          </a:xfrm>
          <a:prstGeom prst="rect">
            <a:avLst/>
          </a:prstGeom>
          <a:noFill/>
        </p:spPr>
        <p:txBody>
          <a:bodyPr wrap="none" rtlCol="0">
            <a:spAutoFit/>
          </a:bodyPr>
          <a:lstStyle/>
          <a:p>
            <a:r>
              <a:rPr lang="en-US" sz="2400" dirty="0"/>
              <a:t>This research was made possible with funding</a:t>
            </a:r>
          </a:p>
          <a:p>
            <a:r>
              <a:rPr lang="en-US" sz="2400" dirty="0"/>
              <a:t> from the NOAA Ocean Acidification Program</a:t>
            </a:r>
          </a:p>
        </p:txBody>
      </p:sp>
    </p:spTree>
    <p:extLst>
      <p:ext uri="{BB962C8B-B14F-4D97-AF65-F5344CB8AC3E}">
        <p14:creationId xmlns:p14="http://schemas.microsoft.com/office/powerpoint/2010/main" val="2459253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86D4-B7C0-663C-9FCD-880177E39944}"/>
              </a:ext>
            </a:extLst>
          </p:cNvPr>
          <p:cNvSpPr>
            <a:spLocks noGrp="1"/>
          </p:cNvSpPr>
          <p:nvPr>
            <p:ph type="title"/>
          </p:nvPr>
        </p:nvSpPr>
        <p:spPr/>
        <p:txBody>
          <a:bodyPr/>
          <a:lstStyle/>
          <a:p>
            <a:r>
              <a:rPr lang="en-US" dirty="0"/>
              <a:t>Parental Priming</a:t>
            </a:r>
          </a:p>
        </p:txBody>
      </p:sp>
      <p:sp>
        <p:nvSpPr>
          <p:cNvPr id="6" name="Rectangle 5">
            <a:extLst>
              <a:ext uri="{FF2B5EF4-FFF2-40B4-BE49-F238E27FC236}">
                <a16:creationId xmlns:a16="http://schemas.microsoft.com/office/drawing/2014/main" id="{12B9082C-5298-854C-B26D-6617C18A92BF}"/>
              </a:ext>
            </a:extLst>
          </p:cNvPr>
          <p:cNvSpPr/>
          <p:nvPr/>
        </p:nvSpPr>
        <p:spPr>
          <a:xfrm>
            <a:off x="-150475" y="2496630"/>
            <a:ext cx="13016204" cy="464212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A7F7149-E43D-799D-8826-B1B44124674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632002" y="2636625"/>
            <a:ext cx="6567778" cy="3521852"/>
          </a:xfrm>
        </p:spPr>
      </p:pic>
      <p:sp>
        <p:nvSpPr>
          <p:cNvPr id="3" name="TextBox 2">
            <a:extLst>
              <a:ext uri="{FF2B5EF4-FFF2-40B4-BE49-F238E27FC236}">
                <a16:creationId xmlns:a16="http://schemas.microsoft.com/office/drawing/2014/main" id="{58D973B5-F3E4-2FFD-E522-6D0FCB0F2A7B}"/>
              </a:ext>
            </a:extLst>
          </p:cNvPr>
          <p:cNvSpPr txBox="1"/>
          <p:nvPr/>
        </p:nvSpPr>
        <p:spPr>
          <a:xfrm>
            <a:off x="1018309" y="1614347"/>
            <a:ext cx="10155382" cy="523220"/>
          </a:xfrm>
          <a:prstGeom prst="rect">
            <a:avLst/>
          </a:prstGeom>
          <a:noFill/>
        </p:spPr>
        <p:txBody>
          <a:bodyPr wrap="square" rtlCol="0">
            <a:spAutoFit/>
          </a:bodyPr>
          <a:lstStyle/>
          <a:p>
            <a:r>
              <a:rPr lang="en-US" sz="2800" dirty="0"/>
              <a:t>Larvae are more sensitive to stressors such as OA than adult clams</a:t>
            </a:r>
          </a:p>
        </p:txBody>
      </p:sp>
      <p:sp>
        <p:nvSpPr>
          <p:cNvPr id="4" name="TextBox 3">
            <a:extLst>
              <a:ext uri="{FF2B5EF4-FFF2-40B4-BE49-F238E27FC236}">
                <a16:creationId xmlns:a16="http://schemas.microsoft.com/office/drawing/2014/main" id="{E3D6A368-0F87-325D-67C7-C96A025278E9}"/>
              </a:ext>
            </a:extLst>
          </p:cNvPr>
          <p:cNvSpPr txBox="1"/>
          <p:nvPr/>
        </p:nvSpPr>
        <p:spPr>
          <a:xfrm>
            <a:off x="1975675" y="5014584"/>
            <a:ext cx="1632857" cy="523220"/>
          </a:xfrm>
          <a:prstGeom prst="rect">
            <a:avLst/>
          </a:prstGeom>
          <a:noFill/>
        </p:spPr>
        <p:txBody>
          <a:bodyPr wrap="square" rtlCol="0">
            <a:spAutoFit/>
          </a:bodyPr>
          <a:lstStyle/>
          <a:p>
            <a:r>
              <a:rPr lang="en-US" sz="2800" dirty="0">
                <a:solidFill>
                  <a:schemeClr val="bg1"/>
                </a:solidFill>
              </a:rPr>
              <a:t>adult</a:t>
            </a:r>
          </a:p>
        </p:txBody>
      </p:sp>
      <p:sp>
        <p:nvSpPr>
          <p:cNvPr id="7" name="TextBox 6">
            <a:extLst>
              <a:ext uri="{FF2B5EF4-FFF2-40B4-BE49-F238E27FC236}">
                <a16:creationId xmlns:a16="http://schemas.microsoft.com/office/drawing/2014/main" id="{A64E3842-415B-2D5F-091C-8BCF9C49E1C8}"/>
              </a:ext>
            </a:extLst>
          </p:cNvPr>
          <p:cNvSpPr txBox="1"/>
          <p:nvPr/>
        </p:nvSpPr>
        <p:spPr>
          <a:xfrm>
            <a:off x="8583469" y="5018084"/>
            <a:ext cx="1632857" cy="523220"/>
          </a:xfrm>
          <a:prstGeom prst="rect">
            <a:avLst/>
          </a:prstGeom>
          <a:noFill/>
        </p:spPr>
        <p:txBody>
          <a:bodyPr wrap="square" rtlCol="0">
            <a:spAutoFit/>
          </a:bodyPr>
          <a:lstStyle/>
          <a:p>
            <a:r>
              <a:rPr lang="en-US" sz="2800" dirty="0">
                <a:solidFill>
                  <a:schemeClr val="bg1"/>
                </a:solidFill>
              </a:rPr>
              <a:t>larvae</a:t>
            </a:r>
          </a:p>
        </p:txBody>
      </p:sp>
    </p:spTree>
    <p:extLst>
      <p:ext uri="{BB962C8B-B14F-4D97-AF65-F5344CB8AC3E}">
        <p14:creationId xmlns:p14="http://schemas.microsoft.com/office/powerpoint/2010/main" val="328802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86D4-B7C0-663C-9FCD-880177E39944}"/>
              </a:ext>
            </a:extLst>
          </p:cNvPr>
          <p:cNvSpPr>
            <a:spLocks noGrp="1"/>
          </p:cNvSpPr>
          <p:nvPr>
            <p:ph type="title"/>
          </p:nvPr>
        </p:nvSpPr>
        <p:spPr/>
        <p:txBody>
          <a:bodyPr/>
          <a:lstStyle/>
          <a:p>
            <a:r>
              <a:rPr lang="en-US" dirty="0"/>
              <a:t>Parental Priming</a:t>
            </a:r>
          </a:p>
        </p:txBody>
      </p:sp>
      <p:sp>
        <p:nvSpPr>
          <p:cNvPr id="6" name="Rectangle 5">
            <a:extLst>
              <a:ext uri="{FF2B5EF4-FFF2-40B4-BE49-F238E27FC236}">
                <a16:creationId xmlns:a16="http://schemas.microsoft.com/office/drawing/2014/main" id="{12B9082C-5298-854C-B26D-6617C18A92BF}"/>
              </a:ext>
            </a:extLst>
          </p:cNvPr>
          <p:cNvSpPr/>
          <p:nvPr/>
        </p:nvSpPr>
        <p:spPr>
          <a:xfrm>
            <a:off x="-150475" y="2496630"/>
            <a:ext cx="13016204" cy="464212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A7F7149-E43D-799D-8826-B1B44124674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632002" y="2636625"/>
            <a:ext cx="6567778" cy="3521851"/>
          </a:xfrm>
        </p:spPr>
      </p:pic>
      <p:sp>
        <p:nvSpPr>
          <p:cNvPr id="3" name="TextBox 2">
            <a:extLst>
              <a:ext uri="{FF2B5EF4-FFF2-40B4-BE49-F238E27FC236}">
                <a16:creationId xmlns:a16="http://schemas.microsoft.com/office/drawing/2014/main" id="{58D973B5-F3E4-2FFD-E522-6D0FCB0F2A7B}"/>
              </a:ext>
            </a:extLst>
          </p:cNvPr>
          <p:cNvSpPr txBox="1"/>
          <p:nvPr/>
        </p:nvSpPr>
        <p:spPr>
          <a:xfrm>
            <a:off x="1018309" y="1614347"/>
            <a:ext cx="10155382" cy="523220"/>
          </a:xfrm>
          <a:prstGeom prst="rect">
            <a:avLst/>
          </a:prstGeom>
          <a:noFill/>
        </p:spPr>
        <p:txBody>
          <a:bodyPr wrap="square" rtlCol="0">
            <a:spAutoFit/>
          </a:bodyPr>
          <a:lstStyle/>
          <a:p>
            <a:r>
              <a:rPr lang="en-US" sz="2800" dirty="0"/>
              <a:t>Mortality will be higher in larvae when a stressful event occurs</a:t>
            </a:r>
          </a:p>
        </p:txBody>
      </p:sp>
      <p:sp>
        <p:nvSpPr>
          <p:cNvPr id="4" name="TextBox 3">
            <a:extLst>
              <a:ext uri="{FF2B5EF4-FFF2-40B4-BE49-F238E27FC236}">
                <a16:creationId xmlns:a16="http://schemas.microsoft.com/office/drawing/2014/main" id="{E3D6A368-0F87-325D-67C7-C96A025278E9}"/>
              </a:ext>
            </a:extLst>
          </p:cNvPr>
          <p:cNvSpPr txBox="1"/>
          <p:nvPr/>
        </p:nvSpPr>
        <p:spPr>
          <a:xfrm>
            <a:off x="1975675" y="5014584"/>
            <a:ext cx="1632857" cy="523220"/>
          </a:xfrm>
          <a:prstGeom prst="rect">
            <a:avLst/>
          </a:prstGeom>
          <a:noFill/>
        </p:spPr>
        <p:txBody>
          <a:bodyPr wrap="square" rtlCol="0">
            <a:spAutoFit/>
          </a:bodyPr>
          <a:lstStyle/>
          <a:p>
            <a:r>
              <a:rPr lang="en-US" sz="2800" dirty="0">
                <a:solidFill>
                  <a:schemeClr val="bg1"/>
                </a:solidFill>
              </a:rPr>
              <a:t>adult</a:t>
            </a:r>
          </a:p>
        </p:txBody>
      </p:sp>
      <p:sp>
        <p:nvSpPr>
          <p:cNvPr id="7" name="TextBox 6">
            <a:extLst>
              <a:ext uri="{FF2B5EF4-FFF2-40B4-BE49-F238E27FC236}">
                <a16:creationId xmlns:a16="http://schemas.microsoft.com/office/drawing/2014/main" id="{A64E3842-415B-2D5F-091C-8BCF9C49E1C8}"/>
              </a:ext>
            </a:extLst>
          </p:cNvPr>
          <p:cNvSpPr txBox="1"/>
          <p:nvPr/>
        </p:nvSpPr>
        <p:spPr>
          <a:xfrm>
            <a:off x="8583469" y="5018084"/>
            <a:ext cx="1632857" cy="523220"/>
          </a:xfrm>
          <a:prstGeom prst="rect">
            <a:avLst/>
          </a:prstGeom>
          <a:noFill/>
        </p:spPr>
        <p:txBody>
          <a:bodyPr wrap="square" rtlCol="0">
            <a:spAutoFit/>
          </a:bodyPr>
          <a:lstStyle/>
          <a:p>
            <a:r>
              <a:rPr lang="en-US" sz="2800" dirty="0">
                <a:solidFill>
                  <a:schemeClr val="bg1"/>
                </a:solidFill>
              </a:rPr>
              <a:t>larvae</a:t>
            </a:r>
          </a:p>
        </p:txBody>
      </p:sp>
    </p:spTree>
    <p:extLst>
      <p:ext uri="{BB962C8B-B14F-4D97-AF65-F5344CB8AC3E}">
        <p14:creationId xmlns:p14="http://schemas.microsoft.com/office/powerpoint/2010/main" val="364442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6F07D66-1A60-2A07-D030-6F024B4E73ED}"/>
              </a:ext>
            </a:extLst>
          </p:cNvPr>
          <p:cNvSpPr/>
          <p:nvPr/>
        </p:nvSpPr>
        <p:spPr>
          <a:xfrm>
            <a:off x="-150475" y="2496630"/>
            <a:ext cx="13016204" cy="464212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786D4-B7C0-663C-9FCD-880177E39944}"/>
              </a:ext>
            </a:extLst>
          </p:cNvPr>
          <p:cNvSpPr>
            <a:spLocks noGrp="1"/>
          </p:cNvSpPr>
          <p:nvPr>
            <p:ph type="title"/>
          </p:nvPr>
        </p:nvSpPr>
        <p:spPr/>
        <p:txBody>
          <a:bodyPr/>
          <a:lstStyle/>
          <a:p>
            <a:r>
              <a:rPr lang="en-US" dirty="0"/>
              <a:t>Parental Priming</a:t>
            </a:r>
          </a:p>
        </p:txBody>
      </p:sp>
      <p:pic>
        <p:nvPicPr>
          <p:cNvPr id="5" name="Content Placeholder 4">
            <a:extLst>
              <a:ext uri="{FF2B5EF4-FFF2-40B4-BE49-F238E27FC236}">
                <a16:creationId xmlns:a16="http://schemas.microsoft.com/office/drawing/2014/main" id="{DA7F7149-E43D-799D-8826-B1B44124674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360329" y="2837175"/>
            <a:ext cx="7018761" cy="3450894"/>
          </a:xfrm>
        </p:spPr>
      </p:pic>
      <p:sp>
        <p:nvSpPr>
          <p:cNvPr id="7" name="TextBox 6">
            <a:extLst>
              <a:ext uri="{FF2B5EF4-FFF2-40B4-BE49-F238E27FC236}">
                <a16:creationId xmlns:a16="http://schemas.microsoft.com/office/drawing/2014/main" id="{6FF0428C-9700-9472-2AF0-BB5357213CB1}"/>
              </a:ext>
            </a:extLst>
          </p:cNvPr>
          <p:cNvSpPr txBox="1"/>
          <p:nvPr/>
        </p:nvSpPr>
        <p:spPr>
          <a:xfrm>
            <a:off x="838200" y="1406341"/>
            <a:ext cx="10155382" cy="954107"/>
          </a:xfrm>
          <a:prstGeom prst="rect">
            <a:avLst/>
          </a:prstGeom>
          <a:noFill/>
        </p:spPr>
        <p:txBody>
          <a:bodyPr wrap="square" rtlCol="0">
            <a:spAutoFit/>
          </a:bodyPr>
          <a:lstStyle/>
          <a:p>
            <a:r>
              <a:rPr lang="en-US" sz="2800" dirty="0"/>
              <a:t>Parental priming involves exposing </a:t>
            </a:r>
            <a:r>
              <a:rPr lang="en-US" sz="2800" dirty="0" err="1"/>
              <a:t>broodstock</a:t>
            </a:r>
            <a:r>
              <a:rPr lang="en-US" sz="2800" dirty="0"/>
              <a:t> to a moderate stress before and/or during reproductive maturation</a:t>
            </a:r>
          </a:p>
        </p:txBody>
      </p:sp>
    </p:spTree>
    <p:extLst>
      <p:ext uri="{BB962C8B-B14F-4D97-AF65-F5344CB8AC3E}">
        <p14:creationId xmlns:p14="http://schemas.microsoft.com/office/powerpoint/2010/main" val="300839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94633EC-6A28-CCD2-671E-8EC4520EA6DD}"/>
              </a:ext>
            </a:extLst>
          </p:cNvPr>
          <p:cNvSpPr/>
          <p:nvPr/>
        </p:nvSpPr>
        <p:spPr>
          <a:xfrm>
            <a:off x="-150475" y="2496630"/>
            <a:ext cx="13016204" cy="464212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786D4-B7C0-663C-9FCD-880177E39944}"/>
              </a:ext>
            </a:extLst>
          </p:cNvPr>
          <p:cNvSpPr>
            <a:spLocks noGrp="1"/>
          </p:cNvSpPr>
          <p:nvPr>
            <p:ph type="title"/>
          </p:nvPr>
        </p:nvSpPr>
        <p:spPr/>
        <p:txBody>
          <a:bodyPr/>
          <a:lstStyle/>
          <a:p>
            <a:r>
              <a:rPr lang="en-US" dirty="0"/>
              <a:t>Parental Priming</a:t>
            </a:r>
          </a:p>
        </p:txBody>
      </p:sp>
      <p:pic>
        <p:nvPicPr>
          <p:cNvPr id="5" name="Content Placeholder 4">
            <a:extLst>
              <a:ext uri="{FF2B5EF4-FFF2-40B4-BE49-F238E27FC236}">
                <a16:creationId xmlns:a16="http://schemas.microsoft.com/office/drawing/2014/main" id="{DA7F7149-E43D-799D-8826-B1B44124674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365939" y="2604895"/>
            <a:ext cx="7963050" cy="3681997"/>
          </a:xfrm>
        </p:spPr>
      </p:pic>
      <p:sp>
        <p:nvSpPr>
          <p:cNvPr id="7" name="TextBox 6">
            <a:extLst>
              <a:ext uri="{FF2B5EF4-FFF2-40B4-BE49-F238E27FC236}">
                <a16:creationId xmlns:a16="http://schemas.microsoft.com/office/drawing/2014/main" id="{5582E7D1-712B-0FEF-3EAC-3523CA9D0F16}"/>
              </a:ext>
            </a:extLst>
          </p:cNvPr>
          <p:cNvSpPr txBox="1"/>
          <p:nvPr/>
        </p:nvSpPr>
        <p:spPr>
          <a:xfrm>
            <a:off x="838200" y="1488390"/>
            <a:ext cx="10722541" cy="954107"/>
          </a:xfrm>
          <a:prstGeom prst="rect">
            <a:avLst/>
          </a:prstGeom>
          <a:noFill/>
        </p:spPr>
        <p:txBody>
          <a:bodyPr wrap="square" rtlCol="0">
            <a:spAutoFit/>
          </a:bodyPr>
          <a:lstStyle/>
          <a:p>
            <a:r>
              <a:rPr lang="en-US" sz="2800" dirty="0"/>
              <a:t>Larval offspring from primed </a:t>
            </a:r>
            <a:r>
              <a:rPr lang="en-US" sz="2800" dirty="0" err="1"/>
              <a:t>broodstock</a:t>
            </a:r>
            <a:r>
              <a:rPr lang="en-US" sz="2800" dirty="0"/>
              <a:t> may have higher tolerance to stress and lower mortality</a:t>
            </a:r>
          </a:p>
        </p:txBody>
      </p:sp>
    </p:spTree>
    <p:extLst>
      <p:ext uri="{BB962C8B-B14F-4D97-AF65-F5344CB8AC3E}">
        <p14:creationId xmlns:p14="http://schemas.microsoft.com/office/powerpoint/2010/main" val="120163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D9E3-4EA6-3C78-9AE0-6982438D5A08}"/>
              </a:ext>
            </a:extLst>
          </p:cNvPr>
          <p:cNvSpPr>
            <a:spLocks noGrp="1"/>
          </p:cNvSpPr>
          <p:nvPr>
            <p:ph type="title"/>
          </p:nvPr>
        </p:nvSpPr>
        <p:spPr>
          <a:xfrm>
            <a:off x="688911" y="93758"/>
            <a:ext cx="10515600" cy="1325563"/>
          </a:xfrm>
        </p:spPr>
        <p:txBody>
          <a:bodyPr/>
          <a:lstStyle/>
          <a:p>
            <a:r>
              <a:rPr lang="en-US" dirty="0"/>
              <a:t>Acclimation  </a:t>
            </a:r>
          </a:p>
        </p:txBody>
      </p:sp>
      <p:sp>
        <p:nvSpPr>
          <p:cNvPr id="3" name="Rectangle 2">
            <a:extLst>
              <a:ext uri="{FF2B5EF4-FFF2-40B4-BE49-F238E27FC236}">
                <a16:creationId xmlns:a16="http://schemas.microsoft.com/office/drawing/2014/main" id="{09B01302-2724-B7D8-6916-20F60684881D}"/>
              </a:ext>
            </a:extLst>
          </p:cNvPr>
          <p:cNvSpPr/>
          <p:nvPr/>
        </p:nvSpPr>
        <p:spPr>
          <a:xfrm>
            <a:off x="-358814" y="1516284"/>
            <a:ext cx="12778578" cy="54516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B1CA9A31-B15A-4111-CB11-487A84C7C26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963380" y="1762718"/>
            <a:ext cx="8807848" cy="4806401"/>
          </a:xfrm>
        </p:spPr>
      </p:pic>
      <p:sp>
        <p:nvSpPr>
          <p:cNvPr id="10" name="TextBox 9">
            <a:extLst>
              <a:ext uri="{FF2B5EF4-FFF2-40B4-BE49-F238E27FC236}">
                <a16:creationId xmlns:a16="http://schemas.microsoft.com/office/drawing/2014/main" id="{EF741CEC-C923-3962-A0D3-031515950B77}"/>
              </a:ext>
            </a:extLst>
          </p:cNvPr>
          <p:cNvSpPr txBox="1"/>
          <p:nvPr/>
        </p:nvSpPr>
        <p:spPr>
          <a:xfrm>
            <a:off x="538843" y="1172887"/>
            <a:ext cx="11114313" cy="738664"/>
          </a:xfrm>
          <a:prstGeom prst="rect">
            <a:avLst/>
          </a:prstGeom>
          <a:noFill/>
        </p:spPr>
        <p:txBody>
          <a:bodyPr wrap="square" rtlCol="0">
            <a:spAutoFit/>
          </a:bodyPr>
          <a:lstStyle/>
          <a:p>
            <a:pPr marL="342900" indent="-342900">
              <a:buFontTx/>
              <a:buChar char="-"/>
            </a:pPr>
            <a:endParaRPr lang="en-US" sz="2400" dirty="0"/>
          </a:p>
          <a:p>
            <a:endParaRPr lang="en-US" dirty="0"/>
          </a:p>
        </p:txBody>
      </p:sp>
    </p:spTree>
    <p:extLst>
      <p:ext uri="{BB962C8B-B14F-4D97-AF65-F5344CB8AC3E}">
        <p14:creationId xmlns:p14="http://schemas.microsoft.com/office/powerpoint/2010/main" val="162501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descr="A group of measuring cups on a table&#10;&#10;Description automatically generated">
            <a:extLst>
              <a:ext uri="{FF2B5EF4-FFF2-40B4-BE49-F238E27FC236}">
                <a16:creationId xmlns:a16="http://schemas.microsoft.com/office/drawing/2014/main" id="{C8B9F334-BB08-7558-085B-1481D9A1A79E}"/>
              </a:ext>
            </a:extLst>
          </p:cNvPr>
          <p:cNvPicPr>
            <a:picLocks noChangeAspect="1"/>
          </p:cNvPicPr>
          <p:nvPr/>
        </p:nvPicPr>
        <p:blipFill rotWithShape="1">
          <a:blip r:embed="rId4">
            <a:extLst>
              <a:ext uri="{28A0092B-C50C-407E-A947-70E740481C1C}">
                <a14:useLocalDpi xmlns:a14="http://schemas.microsoft.com/office/drawing/2010/main" val="0"/>
              </a:ext>
            </a:extLst>
          </a:blip>
          <a:srcRect t="16815" b="32972"/>
          <a:stretch/>
        </p:blipFill>
        <p:spPr>
          <a:xfrm>
            <a:off x="7848600" y="3950054"/>
            <a:ext cx="4343400" cy="2907946"/>
          </a:xfrm>
          <a:prstGeom prst="rect">
            <a:avLst/>
          </a:prstGeom>
        </p:spPr>
      </p:pic>
      <p:pic>
        <p:nvPicPr>
          <p:cNvPr id="7" name="Picture 6" descr="A group of small stones with numbers on a mesh&#10;&#10;Description automatically generated">
            <a:extLst>
              <a:ext uri="{FF2B5EF4-FFF2-40B4-BE49-F238E27FC236}">
                <a16:creationId xmlns:a16="http://schemas.microsoft.com/office/drawing/2014/main" id="{531B6FC2-5734-A096-DD80-1C40139BD8B4}"/>
              </a:ext>
            </a:extLst>
          </p:cNvPr>
          <p:cNvPicPr>
            <a:picLocks noChangeAspect="1"/>
          </p:cNvPicPr>
          <p:nvPr/>
        </p:nvPicPr>
        <p:blipFill rotWithShape="1">
          <a:blip r:embed="rId5">
            <a:extLst>
              <a:ext uri="{28A0092B-C50C-407E-A947-70E740481C1C}">
                <a14:useLocalDpi xmlns:a14="http://schemas.microsoft.com/office/drawing/2010/main" val="0"/>
              </a:ext>
            </a:extLst>
          </a:blip>
          <a:srcRect t="18651" b="13141"/>
          <a:stretch/>
        </p:blipFill>
        <p:spPr>
          <a:xfrm>
            <a:off x="7848600" y="0"/>
            <a:ext cx="4343400" cy="3950043"/>
          </a:xfrm>
          <a:prstGeom prst="rect">
            <a:avLst/>
          </a:prstGeom>
        </p:spPr>
      </p:pic>
      <p:sp useBgFill="1">
        <p:nvSpPr>
          <p:cNvPr id="12" name="Rectangle 11">
            <a:extLst>
              <a:ext uri="{FF2B5EF4-FFF2-40B4-BE49-F238E27FC236}">
                <a16:creationId xmlns:a16="http://schemas.microsoft.com/office/drawing/2014/main" id="{F7F9F02B-DB04-4B60-859E-78BED6F40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48600"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198FE-FA39-767B-C012-16C7DECC3599}"/>
              </a:ext>
            </a:extLst>
          </p:cNvPr>
          <p:cNvSpPr>
            <a:spLocks noGrp="1"/>
          </p:cNvSpPr>
          <p:nvPr>
            <p:ph type="title"/>
          </p:nvPr>
        </p:nvSpPr>
        <p:spPr>
          <a:xfrm>
            <a:off x="723900" y="18255"/>
            <a:ext cx="6662057" cy="1325563"/>
          </a:xfrm>
        </p:spPr>
        <p:txBody>
          <a:bodyPr>
            <a:normAutofit/>
          </a:bodyPr>
          <a:lstStyle/>
          <a:p>
            <a:r>
              <a:rPr lang="en-US" dirty="0"/>
              <a:t>Spawning</a:t>
            </a:r>
          </a:p>
        </p:txBody>
      </p:sp>
      <p:sp>
        <p:nvSpPr>
          <p:cNvPr id="3" name="Content Placeholder 2">
            <a:extLst>
              <a:ext uri="{FF2B5EF4-FFF2-40B4-BE49-F238E27FC236}">
                <a16:creationId xmlns:a16="http://schemas.microsoft.com/office/drawing/2014/main" id="{FDEE9D71-F1D5-434B-C471-2C0DA4C876E5}"/>
              </a:ext>
            </a:extLst>
          </p:cNvPr>
          <p:cNvSpPr>
            <a:spLocks noGrp="1"/>
          </p:cNvSpPr>
          <p:nvPr>
            <p:ph idx="1"/>
          </p:nvPr>
        </p:nvSpPr>
        <p:spPr>
          <a:xfrm>
            <a:off x="653770" y="1362073"/>
            <a:ext cx="6802315" cy="4681538"/>
          </a:xfrm>
        </p:spPr>
        <p:txBody>
          <a:bodyPr>
            <a:normAutofit/>
          </a:bodyPr>
          <a:lstStyle/>
          <a:p>
            <a:pPr marL="0" indent="0">
              <a:buNone/>
            </a:pPr>
            <a:r>
              <a:rPr lang="en-US" sz="2600" dirty="0"/>
              <a:t>Spawning was induced by temperature shock with all clams of each sex/treatment held in a common tray </a:t>
            </a:r>
          </a:p>
          <a:p>
            <a:pPr marL="0" indent="0">
              <a:buNone/>
            </a:pPr>
            <a:endParaRPr lang="en-US" sz="2600" dirty="0"/>
          </a:p>
          <a:p>
            <a:pPr marL="0" indent="0">
              <a:buNone/>
            </a:pPr>
            <a:r>
              <a:rPr lang="en-US" sz="2600" dirty="0"/>
              <a:t>Once spawning initiated, individual clams was moved to a 1L container</a:t>
            </a:r>
          </a:p>
          <a:p>
            <a:pPr marL="0" indent="0">
              <a:buNone/>
            </a:pPr>
            <a:endParaRPr lang="en-US" sz="2600" dirty="0"/>
          </a:p>
          <a:p>
            <a:pPr marL="0" indent="0">
              <a:buNone/>
            </a:pPr>
            <a:r>
              <a:rPr lang="en-US" sz="2600" dirty="0"/>
              <a:t>5 Brood-groups were created for each </a:t>
            </a:r>
            <a:r>
              <a:rPr lang="en-US" sz="2600" dirty="0" err="1"/>
              <a:t>broodstock</a:t>
            </a:r>
            <a:r>
              <a:rPr lang="en-US" sz="2600" dirty="0"/>
              <a:t> treatment with eggs from 5 females and sperm from 4 males</a:t>
            </a:r>
          </a:p>
        </p:txBody>
      </p:sp>
    </p:spTree>
    <p:extLst>
      <p:ext uri="{BB962C8B-B14F-4D97-AF65-F5344CB8AC3E}">
        <p14:creationId xmlns:p14="http://schemas.microsoft.com/office/powerpoint/2010/main" val="54889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661C-811D-68FB-41FC-67EEA3E5AB00}"/>
              </a:ext>
            </a:extLst>
          </p:cNvPr>
          <p:cNvSpPr>
            <a:spLocks noGrp="1"/>
          </p:cNvSpPr>
          <p:nvPr>
            <p:ph type="title"/>
          </p:nvPr>
        </p:nvSpPr>
        <p:spPr>
          <a:xfrm>
            <a:off x="838200" y="655938"/>
            <a:ext cx="10515600" cy="1325563"/>
          </a:xfrm>
        </p:spPr>
        <p:txBody>
          <a:bodyPr>
            <a:normAutofit/>
          </a:bodyPr>
          <a:lstStyle/>
          <a:p>
            <a:r>
              <a:rPr lang="en-US" sz="3600" dirty="0"/>
              <a:t>Spawning rate increases in OA</a:t>
            </a:r>
          </a:p>
        </p:txBody>
      </p:sp>
      <p:pic>
        <p:nvPicPr>
          <p:cNvPr id="5" name="Content Placeholder 4" descr="A cartoon of a tornado&#10;&#10;Description automatically generated">
            <a:extLst>
              <a:ext uri="{FF2B5EF4-FFF2-40B4-BE49-F238E27FC236}">
                <a16:creationId xmlns:a16="http://schemas.microsoft.com/office/drawing/2014/main" id="{952E9329-CE1E-924D-E1F1-0FB2661582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7607" y="4145863"/>
            <a:ext cx="1720914" cy="2001879"/>
          </a:xfrm>
        </p:spPr>
      </p:pic>
      <p:sp>
        <p:nvSpPr>
          <p:cNvPr id="8" name="Rectangle 7">
            <a:extLst>
              <a:ext uri="{FF2B5EF4-FFF2-40B4-BE49-F238E27FC236}">
                <a16:creationId xmlns:a16="http://schemas.microsoft.com/office/drawing/2014/main" id="{03F9217B-F057-1204-485E-679B7C172925}"/>
              </a:ext>
            </a:extLst>
          </p:cNvPr>
          <p:cNvSpPr/>
          <p:nvPr/>
        </p:nvSpPr>
        <p:spPr>
          <a:xfrm>
            <a:off x="910318" y="1711197"/>
            <a:ext cx="1720914" cy="193675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shell&#10;&#10;Description automatically generated">
            <a:extLst>
              <a:ext uri="{FF2B5EF4-FFF2-40B4-BE49-F238E27FC236}">
                <a16:creationId xmlns:a16="http://schemas.microsoft.com/office/drawing/2014/main" id="{8CC50DE1-0109-5B68-E38F-DE9C99054D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952" y="2103437"/>
            <a:ext cx="1463284" cy="1325563"/>
          </a:xfrm>
          <a:prstGeom prst="rect">
            <a:avLst/>
          </a:prstGeom>
        </p:spPr>
      </p:pic>
      <p:graphicFrame>
        <p:nvGraphicFramePr>
          <p:cNvPr id="9" name="Table 9">
            <a:extLst>
              <a:ext uri="{FF2B5EF4-FFF2-40B4-BE49-F238E27FC236}">
                <a16:creationId xmlns:a16="http://schemas.microsoft.com/office/drawing/2014/main" id="{57C45612-808B-7DAB-011E-019B41D179E7}"/>
              </a:ext>
            </a:extLst>
          </p:cNvPr>
          <p:cNvGraphicFramePr>
            <a:graphicFrameLocks noGrp="1"/>
          </p:cNvGraphicFramePr>
          <p:nvPr>
            <p:extLst>
              <p:ext uri="{D42A27DB-BD31-4B8C-83A1-F6EECF244321}">
                <p14:modId xmlns:p14="http://schemas.microsoft.com/office/powerpoint/2010/main" val="1843099521"/>
              </p:ext>
            </p:extLst>
          </p:nvPr>
        </p:nvGraphicFramePr>
        <p:xfrm>
          <a:off x="3375608" y="1731574"/>
          <a:ext cx="3995576" cy="1916378"/>
        </p:xfrm>
        <a:graphic>
          <a:graphicData uri="http://schemas.openxmlformats.org/drawingml/2006/table">
            <a:tbl>
              <a:tblPr firstRow="1" bandRow="1">
                <a:tableStyleId>{5C22544A-7EE6-4342-B048-85BDC9FD1C3A}</a:tableStyleId>
              </a:tblPr>
              <a:tblGrid>
                <a:gridCol w="998894">
                  <a:extLst>
                    <a:ext uri="{9D8B030D-6E8A-4147-A177-3AD203B41FA5}">
                      <a16:colId xmlns:a16="http://schemas.microsoft.com/office/drawing/2014/main" val="2778723146"/>
                    </a:ext>
                  </a:extLst>
                </a:gridCol>
                <a:gridCol w="998894">
                  <a:extLst>
                    <a:ext uri="{9D8B030D-6E8A-4147-A177-3AD203B41FA5}">
                      <a16:colId xmlns:a16="http://schemas.microsoft.com/office/drawing/2014/main" val="3946592129"/>
                    </a:ext>
                  </a:extLst>
                </a:gridCol>
                <a:gridCol w="998894">
                  <a:extLst>
                    <a:ext uri="{9D8B030D-6E8A-4147-A177-3AD203B41FA5}">
                      <a16:colId xmlns:a16="http://schemas.microsoft.com/office/drawing/2014/main" val="2248658277"/>
                    </a:ext>
                  </a:extLst>
                </a:gridCol>
                <a:gridCol w="998894">
                  <a:extLst>
                    <a:ext uri="{9D8B030D-6E8A-4147-A177-3AD203B41FA5}">
                      <a16:colId xmlns:a16="http://schemas.microsoft.com/office/drawing/2014/main" val="1343015537"/>
                    </a:ext>
                  </a:extLst>
                </a:gridCol>
              </a:tblGrid>
              <a:tr h="397252">
                <a:tc rowSpan="2">
                  <a:txBody>
                    <a:bodyPr/>
                    <a:lstStyle/>
                    <a:p>
                      <a:r>
                        <a:rPr lang="en-US" dirty="0"/>
                        <a:t>Sex</a:t>
                      </a:r>
                    </a:p>
                  </a:txBody>
                  <a:tcPr>
                    <a:solidFill>
                      <a:srgbClr val="0070C0"/>
                    </a:solidFill>
                  </a:tcPr>
                </a:tc>
                <a:tc gridSpan="2">
                  <a:txBody>
                    <a:bodyPr/>
                    <a:lstStyle/>
                    <a:p>
                      <a:r>
                        <a:rPr lang="en-US" dirty="0"/>
                        <a:t>Spawned</a:t>
                      </a:r>
                    </a:p>
                  </a:txBody>
                  <a:tcPr>
                    <a:lnB w="12700" cap="flat" cmpd="sng" algn="ctr">
                      <a:solidFill>
                        <a:schemeClr val="tx1"/>
                      </a:solidFill>
                      <a:prstDash val="solid"/>
                      <a:round/>
                      <a:headEnd type="none" w="med" len="med"/>
                      <a:tailEnd type="none" w="med" len="med"/>
                    </a:lnB>
                    <a:solidFill>
                      <a:srgbClr val="0070C0"/>
                    </a:solidFill>
                  </a:tcPr>
                </a:tc>
                <a:tc hMerge="1">
                  <a:txBody>
                    <a:bodyPr/>
                    <a:lstStyle/>
                    <a:p>
                      <a:r>
                        <a:rPr lang="en-US" dirty="0"/>
                        <a:t>Non-spawner</a:t>
                      </a:r>
                    </a:p>
                  </a:txBody>
                  <a:tcPr/>
                </a:tc>
                <a:tc rowSpan="2">
                  <a:txBody>
                    <a:bodyPr/>
                    <a:lstStyle/>
                    <a:p>
                      <a:r>
                        <a:rPr lang="en-US" sz="2000" dirty="0"/>
                        <a:t>Spawn Rate</a:t>
                      </a:r>
                    </a:p>
                  </a:txBody>
                  <a:tcPr>
                    <a:solidFill>
                      <a:srgbClr val="0070C0"/>
                    </a:solidFill>
                  </a:tcPr>
                </a:tc>
                <a:extLst>
                  <a:ext uri="{0D108BD9-81ED-4DB2-BD59-A6C34878D82A}">
                    <a16:rowId xmlns:a16="http://schemas.microsoft.com/office/drawing/2014/main" val="485181779"/>
                  </a:ext>
                </a:extLst>
              </a:tr>
              <a:tr h="397252">
                <a:tc vMerge="1">
                  <a:txBody>
                    <a:bodyPr/>
                    <a:lstStyle/>
                    <a:p>
                      <a:endParaRPr lang="en-US"/>
                    </a:p>
                  </a:txBody>
                  <a:tcPr/>
                </a:tc>
                <a:tc>
                  <a:txBody>
                    <a:bodyPr/>
                    <a:lstStyle/>
                    <a:p>
                      <a:r>
                        <a:rPr lang="en-US" dirty="0">
                          <a:solidFill>
                            <a:schemeClr val="tx1"/>
                          </a:solidFil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r>
                        <a:rPr lang="en-US"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vMerge="1">
                  <a:txBody>
                    <a:bodyPr/>
                    <a:lstStyle/>
                    <a:p>
                      <a:endParaRPr lang="en-US"/>
                    </a:p>
                  </a:txBody>
                  <a:tcPr/>
                </a:tc>
                <a:extLst>
                  <a:ext uri="{0D108BD9-81ED-4DB2-BD59-A6C34878D82A}">
                    <a16:rowId xmlns:a16="http://schemas.microsoft.com/office/drawing/2014/main" val="3082279857"/>
                  </a:ext>
                </a:extLst>
              </a:tr>
              <a:tr h="560937">
                <a:tc>
                  <a:txBody>
                    <a:bodyPr/>
                    <a:lstStyle/>
                    <a:p>
                      <a:r>
                        <a:rPr lang="en-US" dirty="0"/>
                        <a:t>Males</a:t>
                      </a:r>
                    </a:p>
                  </a:txBody>
                  <a:tcPr/>
                </a:tc>
                <a:tc>
                  <a:txBody>
                    <a:bodyPr/>
                    <a:lstStyle/>
                    <a:p>
                      <a:r>
                        <a:rPr lang="en-US" dirty="0"/>
                        <a:t>24</a:t>
                      </a:r>
                    </a:p>
                  </a:txBody>
                  <a:tcPr>
                    <a:lnT w="28575" cap="flat" cmpd="sng" algn="ctr">
                      <a:solidFill>
                        <a:schemeClr val="tx1"/>
                      </a:solidFill>
                      <a:prstDash val="solid"/>
                      <a:round/>
                      <a:headEnd type="none" w="med" len="med"/>
                      <a:tailEnd type="none" w="med" len="med"/>
                    </a:lnT>
                  </a:tcPr>
                </a:tc>
                <a:tc>
                  <a:txBody>
                    <a:bodyPr/>
                    <a:lstStyle/>
                    <a:p>
                      <a:r>
                        <a:rPr lang="en-US" dirty="0"/>
                        <a:t>18</a:t>
                      </a:r>
                    </a:p>
                  </a:txBody>
                  <a:tcPr>
                    <a:lnT w="28575" cap="flat" cmpd="sng" algn="ctr">
                      <a:solidFill>
                        <a:schemeClr val="tx1"/>
                      </a:solidFill>
                      <a:prstDash val="solid"/>
                      <a:round/>
                      <a:headEnd type="none" w="med" len="med"/>
                      <a:tailEnd type="none" w="med" len="med"/>
                    </a:lnT>
                  </a:tcPr>
                </a:tc>
                <a:tc>
                  <a:txBody>
                    <a:bodyPr/>
                    <a:lstStyle/>
                    <a:p>
                      <a:r>
                        <a:rPr lang="en-US" sz="2000" b="1" dirty="0"/>
                        <a:t>57.1%</a:t>
                      </a:r>
                    </a:p>
                  </a:txBody>
                  <a:tcPr/>
                </a:tc>
                <a:extLst>
                  <a:ext uri="{0D108BD9-81ED-4DB2-BD59-A6C34878D82A}">
                    <a16:rowId xmlns:a16="http://schemas.microsoft.com/office/drawing/2014/main" val="1273528447"/>
                  </a:ext>
                </a:extLst>
              </a:tr>
              <a:tr h="560937">
                <a:tc>
                  <a:txBody>
                    <a:bodyPr/>
                    <a:lstStyle/>
                    <a:p>
                      <a:r>
                        <a:rPr lang="en-US" dirty="0"/>
                        <a:t>Females</a:t>
                      </a:r>
                    </a:p>
                  </a:txBody>
                  <a:tcPr/>
                </a:tc>
                <a:tc>
                  <a:txBody>
                    <a:bodyPr/>
                    <a:lstStyle/>
                    <a:p>
                      <a:r>
                        <a:rPr lang="en-US" dirty="0"/>
                        <a:t>29</a:t>
                      </a:r>
                    </a:p>
                  </a:txBody>
                  <a:tcPr/>
                </a:tc>
                <a:tc>
                  <a:txBody>
                    <a:bodyPr/>
                    <a:lstStyle/>
                    <a:p>
                      <a:r>
                        <a:rPr lang="en-US" dirty="0"/>
                        <a:t>45</a:t>
                      </a:r>
                    </a:p>
                  </a:txBody>
                  <a:tcPr/>
                </a:tc>
                <a:tc>
                  <a:txBody>
                    <a:bodyPr/>
                    <a:lstStyle/>
                    <a:p>
                      <a:r>
                        <a:rPr lang="en-US" sz="2000" b="1" dirty="0"/>
                        <a:t>32.9%</a:t>
                      </a:r>
                    </a:p>
                  </a:txBody>
                  <a:tcPr/>
                </a:tc>
                <a:extLst>
                  <a:ext uri="{0D108BD9-81ED-4DB2-BD59-A6C34878D82A}">
                    <a16:rowId xmlns:a16="http://schemas.microsoft.com/office/drawing/2014/main" val="1193872590"/>
                  </a:ext>
                </a:extLst>
              </a:tr>
            </a:tbl>
          </a:graphicData>
        </a:graphic>
      </p:graphicFrame>
      <p:graphicFrame>
        <p:nvGraphicFramePr>
          <p:cNvPr id="10" name="Table 9">
            <a:extLst>
              <a:ext uri="{FF2B5EF4-FFF2-40B4-BE49-F238E27FC236}">
                <a16:creationId xmlns:a16="http://schemas.microsoft.com/office/drawing/2014/main" id="{A986E2B0-9C13-87A7-B801-CFD835AA1D1A}"/>
              </a:ext>
            </a:extLst>
          </p:cNvPr>
          <p:cNvGraphicFramePr>
            <a:graphicFrameLocks noGrp="1"/>
          </p:cNvGraphicFramePr>
          <p:nvPr>
            <p:extLst>
              <p:ext uri="{D42A27DB-BD31-4B8C-83A1-F6EECF244321}">
                <p14:modId xmlns:p14="http://schemas.microsoft.com/office/powerpoint/2010/main" val="3579752845"/>
              </p:ext>
            </p:extLst>
          </p:nvPr>
        </p:nvGraphicFramePr>
        <p:xfrm>
          <a:off x="3375608" y="4145863"/>
          <a:ext cx="3995576" cy="2001878"/>
        </p:xfrm>
        <a:graphic>
          <a:graphicData uri="http://schemas.openxmlformats.org/drawingml/2006/table">
            <a:tbl>
              <a:tblPr firstRow="1" bandRow="1">
                <a:tableStyleId>{5C22544A-7EE6-4342-B048-85BDC9FD1C3A}</a:tableStyleId>
              </a:tblPr>
              <a:tblGrid>
                <a:gridCol w="998894">
                  <a:extLst>
                    <a:ext uri="{9D8B030D-6E8A-4147-A177-3AD203B41FA5}">
                      <a16:colId xmlns:a16="http://schemas.microsoft.com/office/drawing/2014/main" val="2778723146"/>
                    </a:ext>
                  </a:extLst>
                </a:gridCol>
                <a:gridCol w="998894">
                  <a:extLst>
                    <a:ext uri="{9D8B030D-6E8A-4147-A177-3AD203B41FA5}">
                      <a16:colId xmlns:a16="http://schemas.microsoft.com/office/drawing/2014/main" val="3946592129"/>
                    </a:ext>
                  </a:extLst>
                </a:gridCol>
                <a:gridCol w="998894">
                  <a:extLst>
                    <a:ext uri="{9D8B030D-6E8A-4147-A177-3AD203B41FA5}">
                      <a16:colId xmlns:a16="http://schemas.microsoft.com/office/drawing/2014/main" val="2248658277"/>
                    </a:ext>
                  </a:extLst>
                </a:gridCol>
                <a:gridCol w="998894">
                  <a:extLst>
                    <a:ext uri="{9D8B030D-6E8A-4147-A177-3AD203B41FA5}">
                      <a16:colId xmlns:a16="http://schemas.microsoft.com/office/drawing/2014/main" val="1343015537"/>
                    </a:ext>
                  </a:extLst>
                </a:gridCol>
              </a:tblGrid>
              <a:tr h="414976">
                <a:tc rowSpan="2">
                  <a:txBody>
                    <a:bodyPr/>
                    <a:lstStyle/>
                    <a:p>
                      <a:r>
                        <a:rPr lang="en-US" dirty="0"/>
                        <a:t>Sex</a:t>
                      </a:r>
                    </a:p>
                  </a:txBody>
                  <a:tcPr>
                    <a:solidFill>
                      <a:srgbClr val="FF0000"/>
                    </a:solidFill>
                  </a:tcPr>
                </a:tc>
                <a:tc gridSpan="2">
                  <a:txBody>
                    <a:bodyPr/>
                    <a:lstStyle/>
                    <a:p>
                      <a:r>
                        <a:rPr lang="en-US" dirty="0"/>
                        <a:t>Spawned</a:t>
                      </a:r>
                    </a:p>
                  </a:txBody>
                  <a:tcPr>
                    <a:lnB w="12700" cap="flat" cmpd="sng" algn="ctr">
                      <a:solidFill>
                        <a:schemeClr val="tx1"/>
                      </a:solidFill>
                      <a:prstDash val="solid"/>
                      <a:round/>
                      <a:headEnd type="none" w="med" len="med"/>
                      <a:tailEnd type="none" w="med" len="med"/>
                    </a:lnB>
                    <a:solidFill>
                      <a:srgbClr val="FF0000"/>
                    </a:solidFill>
                  </a:tcPr>
                </a:tc>
                <a:tc hMerge="1">
                  <a:txBody>
                    <a:bodyPr/>
                    <a:lstStyle/>
                    <a:p>
                      <a:r>
                        <a:rPr lang="en-US" dirty="0"/>
                        <a:t>Non-spawner</a:t>
                      </a:r>
                    </a:p>
                  </a:txBody>
                  <a:tcPr/>
                </a:tc>
                <a:tc rowSpan="2">
                  <a:txBody>
                    <a:bodyPr/>
                    <a:lstStyle/>
                    <a:p>
                      <a:r>
                        <a:rPr lang="en-US" sz="2000" dirty="0"/>
                        <a:t>Spawn Rate</a:t>
                      </a:r>
                    </a:p>
                  </a:txBody>
                  <a:tcPr>
                    <a:solidFill>
                      <a:srgbClr val="FF0000"/>
                    </a:solidFill>
                  </a:tcPr>
                </a:tc>
                <a:extLst>
                  <a:ext uri="{0D108BD9-81ED-4DB2-BD59-A6C34878D82A}">
                    <a16:rowId xmlns:a16="http://schemas.microsoft.com/office/drawing/2014/main" val="485181779"/>
                  </a:ext>
                </a:extLst>
              </a:tr>
              <a:tr h="414976">
                <a:tc vMerge="1">
                  <a:txBody>
                    <a:bodyPr/>
                    <a:lstStyle/>
                    <a:p>
                      <a:endParaRPr lang="en-US"/>
                    </a:p>
                  </a:txBody>
                  <a:tcPr/>
                </a:tc>
                <a:tc>
                  <a:txBody>
                    <a:bodyPr/>
                    <a:lstStyle/>
                    <a:p>
                      <a:r>
                        <a:rPr lang="en-US" dirty="0">
                          <a:solidFill>
                            <a:schemeClr val="tx1"/>
                          </a:solidFill>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endParaRPr lang="en-US"/>
                    </a:p>
                  </a:txBody>
                  <a:tcPr/>
                </a:tc>
                <a:extLst>
                  <a:ext uri="{0D108BD9-81ED-4DB2-BD59-A6C34878D82A}">
                    <a16:rowId xmlns:a16="http://schemas.microsoft.com/office/drawing/2014/main" val="3082279857"/>
                  </a:ext>
                </a:extLst>
              </a:tr>
              <a:tr h="585963">
                <a:tc>
                  <a:txBody>
                    <a:bodyPr/>
                    <a:lstStyle/>
                    <a:p>
                      <a:r>
                        <a:rPr lang="en-US" dirty="0"/>
                        <a:t>Males</a:t>
                      </a:r>
                    </a:p>
                  </a:txBody>
                  <a:tcPr/>
                </a:tc>
                <a:tc>
                  <a:txBody>
                    <a:bodyPr/>
                    <a:lstStyle/>
                    <a:p>
                      <a:r>
                        <a:rPr lang="en-US" dirty="0"/>
                        <a:t>33</a:t>
                      </a:r>
                    </a:p>
                  </a:txBody>
                  <a:tcPr>
                    <a:lnT w="28575" cap="flat" cmpd="sng" algn="ctr">
                      <a:solidFill>
                        <a:schemeClr val="tx1"/>
                      </a:solidFill>
                      <a:prstDash val="solid"/>
                      <a:round/>
                      <a:headEnd type="none" w="med" len="med"/>
                      <a:tailEnd type="none" w="med" len="med"/>
                    </a:lnT>
                  </a:tcPr>
                </a:tc>
                <a:tc>
                  <a:txBody>
                    <a:bodyPr/>
                    <a:lstStyle/>
                    <a:p>
                      <a:r>
                        <a:rPr lang="en-US" dirty="0"/>
                        <a:t>3</a:t>
                      </a:r>
                    </a:p>
                  </a:txBody>
                  <a:tcPr>
                    <a:lnT w="28575" cap="flat" cmpd="sng" algn="ctr">
                      <a:solidFill>
                        <a:schemeClr val="tx1"/>
                      </a:solidFill>
                      <a:prstDash val="solid"/>
                      <a:round/>
                      <a:headEnd type="none" w="med" len="med"/>
                      <a:tailEnd type="none" w="med" len="med"/>
                    </a:lnT>
                  </a:tcPr>
                </a:tc>
                <a:tc>
                  <a:txBody>
                    <a:bodyPr/>
                    <a:lstStyle/>
                    <a:p>
                      <a:r>
                        <a:rPr lang="en-US" sz="2000" b="1" dirty="0"/>
                        <a:t>91.7%</a:t>
                      </a:r>
                    </a:p>
                  </a:txBody>
                  <a:tcPr/>
                </a:tc>
                <a:extLst>
                  <a:ext uri="{0D108BD9-81ED-4DB2-BD59-A6C34878D82A}">
                    <a16:rowId xmlns:a16="http://schemas.microsoft.com/office/drawing/2014/main" val="1273528447"/>
                  </a:ext>
                </a:extLst>
              </a:tr>
              <a:tr h="585963">
                <a:tc>
                  <a:txBody>
                    <a:bodyPr/>
                    <a:lstStyle/>
                    <a:p>
                      <a:r>
                        <a:rPr lang="en-US" dirty="0"/>
                        <a:t>Females</a:t>
                      </a:r>
                    </a:p>
                  </a:txBody>
                  <a:tcPr/>
                </a:tc>
                <a:tc>
                  <a:txBody>
                    <a:bodyPr/>
                    <a:lstStyle/>
                    <a:p>
                      <a:r>
                        <a:rPr lang="en-US" dirty="0"/>
                        <a:t>47</a:t>
                      </a:r>
                    </a:p>
                  </a:txBody>
                  <a:tcPr/>
                </a:tc>
                <a:tc>
                  <a:txBody>
                    <a:bodyPr/>
                    <a:lstStyle/>
                    <a:p>
                      <a:r>
                        <a:rPr lang="en-US" dirty="0"/>
                        <a:t>24</a:t>
                      </a:r>
                    </a:p>
                  </a:txBody>
                  <a:tcPr/>
                </a:tc>
                <a:tc>
                  <a:txBody>
                    <a:bodyPr/>
                    <a:lstStyle/>
                    <a:p>
                      <a:r>
                        <a:rPr lang="en-US" sz="2000" b="1" dirty="0"/>
                        <a:t>66.2%</a:t>
                      </a:r>
                    </a:p>
                  </a:txBody>
                  <a:tcPr/>
                </a:tc>
                <a:extLst>
                  <a:ext uri="{0D108BD9-81ED-4DB2-BD59-A6C34878D82A}">
                    <a16:rowId xmlns:a16="http://schemas.microsoft.com/office/drawing/2014/main" val="1193872590"/>
                  </a:ext>
                </a:extLst>
              </a:tr>
            </a:tbl>
          </a:graphicData>
        </a:graphic>
      </p:graphicFrame>
      <p:sp>
        <p:nvSpPr>
          <p:cNvPr id="11" name="TextBox 10">
            <a:extLst>
              <a:ext uri="{FF2B5EF4-FFF2-40B4-BE49-F238E27FC236}">
                <a16:creationId xmlns:a16="http://schemas.microsoft.com/office/drawing/2014/main" id="{4321F6DF-1E66-C51E-6D3C-049A0183464C}"/>
              </a:ext>
            </a:extLst>
          </p:cNvPr>
          <p:cNvSpPr txBox="1"/>
          <p:nvPr/>
        </p:nvSpPr>
        <p:spPr>
          <a:xfrm>
            <a:off x="8115560" y="1711197"/>
            <a:ext cx="3166122" cy="3046988"/>
          </a:xfrm>
          <a:prstGeom prst="rect">
            <a:avLst/>
          </a:prstGeom>
          <a:noFill/>
        </p:spPr>
        <p:txBody>
          <a:bodyPr wrap="square" rtlCol="0">
            <a:spAutoFit/>
          </a:bodyPr>
          <a:lstStyle/>
          <a:p>
            <a:r>
              <a:rPr lang="en-US" sz="2400" dirty="0"/>
              <a:t>Spawning rate was significantly higher for </a:t>
            </a:r>
            <a:r>
              <a:rPr lang="en-US" sz="2400" dirty="0" err="1"/>
              <a:t>broodstock</a:t>
            </a:r>
            <a:r>
              <a:rPr lang="en-US" sz="2400" dirty="0"/>
              <a:t> in the OA priming treatment</a:t>
            </a:r>
          </a:p>
          <a:p>
            <a:endParaRPr lang="en-US" sz="2400" dirty="0"/>
          </a:p>
          <a:p>
            <a:r>
              <a:rPr lang="en-US" sz="2400" dirty="0"/>
              <a:t>Egg size was not different between treatments</a:t>
            </a:r>
          </a:p>
        </p:txBody>
      </p:sp>
      <p:sp>
        <p:nvSpPr>
          <p:cNvPr id="12" name="TextBox 11">
            <a:extLst>
              <a:ext uri="{FF2B5EF4-FFF2-40B4-BE49-F238E27FC236}">
                <a16:creationId xmlns:a16="http://schemas.microsoft.com/office/drawing/2014/main" id="{0F92FAA9-E8F5-64BC-239E-F0A2EA51CE84}"/>
              </a:ext>
            </a:extLst>
          </p:cNvPr>
          <p:cNvSpPr txBox="1"/>
          <p:nvPr/>
        </p:nvSpPr>
        <p:spPr>
          <a:xfrm>
            <a:off x="438538" y="219372"/>
            <a:ext cx="6193756" cy="923330"/>
          </a:xfrm>
          <a:prstGeom prst="rect">
            <a:avLst/>
          </a:prstGeom>
          <a:noFill/>
        </p:spPr>
        <p:txBody>
          <a:bodyPr wrap="square" rtlCol="0">
            <a:spAutoFit/>
          </a:bodyPr>
          <a:lstStyle/>
          <a:p>
            <a:r>
              <a:rPr lang="en-US" sz="5400" dirty="0"/>
              <a:t>Spawning Results</a:t>
            </a:r>
            <a:r>
              <a:rPr lang="en-US" dirty="0"/>
              <a:t> </a:t>
            </a:r>
          </a:p>
        </p:txBody>
      </p:sp>
    </p:spTree>
    <p:extLst>
      <p:ext uri="{BB962C8B-B14F-4D97-AF65-F5344CB8AC3E}">
        <p14:creationId xmlns:p14="http://schemas.microsoft.com/office/powerpoint/2010/main" val="352809697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6729</TotalTime>
  <Words>932</Words>
  <Application>Microsoft Office PowerPoint</Application>
  <PresentationFormat>Widescreen</PresentationFormat>
  <Paragraphs>159</Paragraphs>
  <Slides>20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Corbel</vt:lpstr>
      <vt:lpstr>Google Sans</vt:lpstr>
      <vt:lpstr>Depth</vt:lpstr>
      <vt:lpstr>Parental Priming of Manila Clams for Ocean Acidification</vt:lpstr>
      <vt:lpstr>Ocean Acidification and  Shellfish Aquaculture</vt:lpstr>
      <vt:lpstr>Parental Priming</vt:lpstr>
      <vt:lpstr>Parental Priming</vt:lpstr>
      <vt:lpstr>Parental Priming</vt:lpstr>
      <vt:lpstr>Parental Priming</vt:lpstr>
      <vt:lpstr>Acclimation  </vt:lpstr>
      <vt:lpstr>Spawning</vt:lpstr>
      <vt:lpstr>Spawning rate increases in OA</vt:lpstr>
      <vt:lpstr>Larval rearing</vt:lpstr>
      <vt:lpstr>PowerPoint Presentation</vt:lpstr>
      <vt:lpstr>PowerPoint Presentation</vt:lpstr>
      <vt:lpstr>PowerPoint Presentation</vt:lpstr>
      <vt:lpstr>Priming increases larval size</vt:lpstr>
      <vt:lpstr>PowerPoint Presentation</vt:lpstr>
      <vt:lpstr>PowerPoint Presentation</vt:lpstr>
      <vt:lpstr>PowerPoint Presentation</vt:lpstr>
      <vt:lpstr>Takeaways</vt:lpstr>
      <vt:lpstr>Ongoing research</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parental priming improve resilience of clams to ocean acidification?</dc:title>
  <dc:creator>larken root</dc:creator>
  <cp:lastModifiedBy>larken root</cp:lastModifiedBy>
  <cp:revision>15</cp:revision>
  <dcterms:created xsi:type="dcterms:W3CDTF">2023-07-12T17:55:05Z</dcterms:created>
  <dcterms:modified xsi:type="dcterms:W3CDTF">2023-09-28T22:22:07Z</dcterms:modified>
</cp:coreProperties>
</file>