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1F43B-1F45-D446-A3A9-DABBBC672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Sqrt-</a:t>
            </a:r>
            <a:r>
              <a:rPr lang="ru-RU" dirty="0"/>
              <a:t>декомпозиция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362FE-39DD-4241-A332-9216E0DE3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Кибенко Эмилия, ПЗПИ-17-2</a:t>
            </a:r>
          </a:p>
        </p:txBody>
      </p:sp>
    </p:spTree>
    <p:extLst>
      <p:ext uri="{BB962C8B-B14F-4D97-AF65-F5344CB8AC3E}">
        <p14:creationId xmlns:p14="http://schemas.microsoft.com/office/powerpoint/2010/main" val="341945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6C3FB-A7B3-7B4C-88E3-23A5FD18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2644"/>
          </a:xfrm>
        </p:spPr>
        <p:txBody>
          <a:bodyPr/>
          <a:lstStyle/>
          <a:p>
            <a:r>
              <a:rPr lang="ru-RU" dirty="0"/>
              <a:t>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BA952-00B4-1E46-91F9-D44E50A6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562582"/>
            <a:ext cx="9282273" cy="4348640"/>
          </a:xfrm>
        </p:spPr>
        <p:txBody>
          <a:bodyPr>
            <a:normAutofit/>
          </a:bodyPr>
          <a:lstStyle/>
          <a:p>
            <a:r>
              <a:rPr lang="ru-RU" sz="3200" dirty="0"/>
              <a:t>Если операцией является максимум, а значение, на которые элементы изменяются </a:t>
            </a:r>
            <a:r>
              <a:rPr lang="en-US" sz="3200" dirty="0"/>
              <a:t>&lt; </a:t>
            </a:r>
            <a:r>
              <a:rPr lang="ru-RU" sz="3200" dirty="0"/>
              <a:t>0, нужно дополнительно пройтись по блоку, который попадает частично и обновить максимум для него. Либо договориться, что значение всегда будет </a:t>
            </a:r>
            <a:r>
              <a:rPr lang="en-US" sz="3200" dirty="0"/>
              <a:t>&gt; 0 </a:t>
            </a:r>
            <a:r>
              <a:rPr lang="en-US" sz="3200" dirty="0">
                <a:sym typeface="Wingdings" pitchFamily="2" charset="2"/>
              </a:rPr>
              <a:t></a:t>
            </a:r>
            <a:r>
              <a:rPr lang="en-US" sz="3200" dirty="0"/>
              <a:t>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   Аналогично для минимума.</a:t>
            </a:r>
          </a:p>
        </p:txBody>
      </p:sp>
    </p:spTree>
    <p:extLst>
      <p:ext uri="{BB962C8B-B14F-4D97-AF65-F5344CB8AC3E}">
        <p14:creationId xmlns:p14="http://schemas.microsoft.com/office/powerpoint/2010/main" val="344315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B3B0A7-82DB-9440-B511-3FCEA1D88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8" y="753510"/>
            <a:ext cx="8673094" cy="4802625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405DC3-4FC2-694B-BA51-BE876D1E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745" y="5671594"/>
            <a:ext cx="8911687" cy="78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Асимптотика </a:t>
            </a:r>
            <a:r>
              <a:rPr lang="en-US" sz="3200" dirty="0"/>
              <a:t>O(√n).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332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7D911-6C56-F64D-9DB5-E40A228E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43" y="624110"/>
            <a:ext cx="9374870" cy="1112093"/>
          </a:xfrm>
        </p:spPr>
        <p:txBody>
          <a:bodyPr/>
          <a:lstStyle/>
          <a:p>
            <a:r>
              <a:rPr lang="ru-RU" dirty="0"/>
              <a:t>Пример другой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B0F36-4A8F-974A-A027-FBDFA386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742" y="1574157"/>
            <a:ext cx="9374870" cy="4337065"/>
          </a:xfrm>
        </p:spPr>
        <p:txBody>
          <a:bodyPr>
            <a:normAutofit/>
          </a:bodyPr>
          <a:lstStyle/>
          <a:p>
            <a:r>
              <a:rPr lang="ru-RU" sz="3200" dirty="0"/>
              <a:t>Дан массив </a:t>
            </a:r>
            <a:r>
              <a:rPr lang="en-US" sz="3200" dirty="0"/>
              <a:t>A </a:t>
            </a:r>
            <a:r>
              <a:rPr lang="ru-RU" sz="3200" dirty="0"/>
              <a:t>размером </a:t>
            </a:r>
            <a:r>
              <a:rPr lang="en-US" sz="3200" dirty="0"/>
              <a:t>n</a:t>
            </a:r>
            <a:r>
              <a:rPr lang="ru-RU" sz="3200" dirty="0"/>
              <a:t>. Есть два вида запросов: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Количество элементов </a:t>
            </a:r>
            <a:r>
              <a:rPr lang="en-US" sz="3200" dirty="0"/>
              <a:t>&lt;= value </a:t>
            </a:r>
            <a:r>
              <a:rPr lang="ru-RU" sz="3200" dirty="0"/>
              <a:t>на подотрезке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Обновление элементов на подотрезке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[l, r] </a:t>
            </a:r>
            <a:r>
              <a:rPr lang="ru-RU" sz="3200" dirty="0"/>
              <a:t>на </a:t>
            </a:r>
            <a:r>
              <a:rPr lang="en-US" sz="3200" dirty="0"/>
              <a:t>value.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8806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85F6B0-91F4-7547-8E50-0CB4C75B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6527"/>
            <a:ext cx="8915400" cy="5054695"/>
          </a:xfrm>
        </p:spPr>
        <p:txBody>
          <a:bodyPr>
            <a:normAutofit/>
          </a:bodyPr>
          <a:lstStyle/>
          <a:p>
            <a:r>
              <a:rPr lang="ru-RU" sz="3200" dirty="0"/>
              <a:t>Так же, как и для предыдущей задачи разобьем исходный массив на блоки размером </a:t>
            </a:r>
            <a:r>
              <a:rPr lang="en-US" sz="3200" i="1" dirty="0" err="1"/>
              <a:t>sqrtSize</a:t>
            </a:r>
            <a:r>
              <a:rPr lang="en-US" sz="3200" i="1" dirty="0"/>
              <a:t> = </a:t>
            </a:r>
            <a:r>
              <a:rPr lang="en-US" sz="3200" dirty="0"/>
              <a:t>[√n]</a:t>
            </a:r>
            <a:r>
              <a:rPr lang="ru-RU" sz="3200" dirty="0"/>
              <a:t> и создадим массив обещаний для блоков.</a:t>
            </a:r>
          </a:p>
          <a:p>
            <a:r>
              <a:rPr lang="ru-RU" sz="3200" dirty="0"/>
              <a:t>Для того, чтобы быстро отвечать за запрос количества элементов, создадим массив исходного размера, в котором элементы будут отсортированы по блокам.</a:t>
            </a:r>
          </a:p>
        </p:txBody>
      </p:sp>
    </p:spTree>
    <p:extLst>
      <p:ext uri="{BB962C8B-B14F-4D97-AF65-F5344CB8AC3E}">
        <p14:creationId xmlns:p14="http://schemas.microsoft.com/office/powerpoint/2010/main" val="410115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D2244D-361F-6540-9FB3-29FC0CA5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6527"/>
            <a:ext cx="8915400" cy="5054695"/>
          </a:xfrm>
        </p:spPr>
        <p:txBody>
          <a:bodyPr>
            <a:normAutofit/>
          </a:bodyPr>
          <a:lstStyle/>
          <a:p>
            <a:r>
              <a:rPr lang="ru-RU" sz="3200" dirty="0"/>
              <a:t>Теперь, когда поступают запросы на количество элементов </a:t>
            </a:r>
            <a:r>
              <a:rPr lang="en-US" sz="3200" dirty="0"/>
              <a:t>&lt;= value</a:t>
            </a:r>
            <a:r>
              <a:rPr lang="ru-RU" sz="3200" dirty="0"/>
              <a:t>, в каждом кусочке бинарным поиском ищем границу с учетом массива ожиданий в это блоке. </a:t>
            </a:r>
          </a:p>
          <a:p>
            <a:r>
              <a:rPr lang="ru-RU" sz="3200" dirty="0"/>
              <a:t>В крайних отрезках честно проходим по всем элементам.</a:t>
            </a:r>
          </a:p>
        </p:txBody>
      </p:sp>
    </p:spTree>
    <p:extLst>
      <p:ext uri="{BB962C8B-B14F-4D97-AF65-F5344CB8AC3E}">
        <p14:creationId xmlns:p14="http://schemas.microsoft.com/office/powerpoint/2010/main" val="89792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D43D0-E774-8844-8A01-7DCA120C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3196"/>
          </a:xfrm>
        </p:spPr>
        <p:txBody>
          <a:bodyPr>
            <a:normAutofit/>
          </a:bodyPr>
          <a:lstStyle/>
          <a:p>
            <a:r>
              <a:rPr lang="ru-RU" sz="4000" dirty="0"/>
              <a:t>Асимптотика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34A43-3C3C-F94F-AB07-DAC2B58F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7306"/>
            <a:ext cx="8915400" cy="4313917"/>
          </a:xfrm>
        </p:spPr>
        <p:txBody>
          <a:bodyPr>
            <a:normAutofit fontScale="92500"/>
          </a:bodyPr>
          <a:lstStyle/>
          <a:p>
            <a:r>
              <a:rPr lang="ru-RU" sz="3200" dirty="0"/>
              <a:t>Теперь запрос на добавление работает за </a:t>
            </a:r>
            <a:r>
              <a:rPr lang="en-US" sz="3200" dirty="0"/>
              <a:t>O(√n log(√n)). </a:t>
            </a:r>
            <a:r>
              <a:rPr lang="ru-RU" sz="3200" dirty="0"/>
              <a:t>Нужно обновить блоки, которые входят частично и, для поддержания структуры, их отсортировать.</a:t>
            </a:r>
          </a:p>
          <a:p>
            <a:r>
              <a:rPr lang="ru-RU" sz="3200" dirty="0"/>
              <a:t>Запрос количества элементов так же работает за </a:t>
            </a:r>
            <a:r>
              <a:rPr lang="en-US" sz="3200" dirty="0"/>
              <a:t>O(√n log(√n))</a:t>
            </a:r>
            <a:r>
              <a:rPr lang="ru-RU" sz="3200" dirty="0"/>
              <a:t>, поскольку в каждом блоке, который входит полностью, нужно сделать бинарный поиск.</a:t>
            </a:r>
          </a:p>
        </p:txBody>
      </p:sp>
    </p:spTree>
    <p:extLst>
      <p:ext uri="{BB962C8B-B14F-4D97-AF65-F5344CB8AC3E}">
        <p14:creationId xmlns:p14="http://schemas.microsoft.com/office/powerpoint/2010/main" val="353611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E1F03-F609-1148-9160-2EF6B5CB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11" y="566234"/>
            <a:ext cx="9178101" cy="1054219"/>
          </a:xfrm>
        </p:spPr>
        <p:txBody>
          <a:bodyPr>
            <a:noAutofit/>
          </a:bodyPr>
          <a:lstStyle/>
          <a:p>
            <a:r>
              <a:rPr lang="en-US" dirty="0"/>
              <a:t>Sqrt-</a:t>
            </a:r>
            <a:r>
              <a:rPr lang="ru-RU" dirty="0"/>
              <a:t>декомпозиция с добавлением и удалением элементов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9F1F0-D656-DB4E-A29B-5D127CD7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15" y="2349662"/>
            <a:ext cx="9270698" cy="3345084"/>
          </a:xfrm>
        </p:spPr>
        <p:txBody>
          <a:bodyPr>
            <a:normAutofit/>
          </a:bodyPr>
          <a:lstStyle/>
          <a:p>
            <a:r>
              <a:rPr lang="ru-RU" sz="3200" dirty="0"/>
              <a:t>Все так же у нас есть массив А и запрос, например, суммы на отрезке </a:t>
            </a:r>
            <a:r>
              <a:rPr lang="en-US" sz="3200" dirty="0"/>
              <a:t>[l, r]. </a:t>
            </a:r>
            <a:r>
              <a:rPr lang="ru-RU" sz="3200" dirty="0"/>
              <a:t>Только теперь добавляются запросы: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Вставка элемента </a:t>
            </a:r>
            <a:r>
              <a:rPr lang="en-US" sz="3200" i="1" dirty="0"/>
              <a:t>value </a:t>
            </a:r>
            <a:r>
              <a:rPr lang="ru-RU" sz="3200" dirty="0"/>
              <a:t>на позицию </a:t>
            </a:r>
            <a:r>
              <a:rPr lang="en-US" sz="3200" i="1" dirty="0"/>
              <a:t>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Удаление элемента на позиции </a:t>
            </a:r>
            <a:r>
              <a:rPr lang="en-US" sz="3200" i="1" dirty="0"/>
              <a:t>index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29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7A27FE-C2E5-354E-BD05-71DB5CB7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52354"/>
            <a:ext cx="8915400" cy="5706319"/>
          </a:xfrm>
        </p:spPr>
        <p:txBody>
          <a:bodyPr>
            <a:normAutofit/>
          </a:bodyPr>
          <a:lstStyle/>
          <a:p>
            <a:r>
              <a:rPr lang="ru-RU" sz="3200" dirty="0"/>
              <a:t>Для начала, посчитаем суммы на префиксе.</a:t>
            </a:r>
          </a:p>
          <a:p>
            <a:r>
              <a:rPr lang="ru-RU" sz="3200" dirty="0"/>
              <a:t>В любой момент времени, мы будем поддерживать некоторое разбиение входного массива на диапазоны             </a:t>
            </a:r>
            <a:r>
              <a:rPr lang="en-US" sz="3200" dirty="0"/>
              <a:t>T = [R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…, R</a:t>
            </a:r>
            <a:r>
              <a:rPr lang="en-US" sz="3200" baseline="-25000" dirty="0"/>
              <a:t>m</a:t>
            </a:r>
            <a:r>
              <a:rPr lang="en-US" sz="3200" dirty="0"/>
              <a:t>]</a:t>
            </a:r>
            <a:r>
              <a:rPr lang="ru-RU" sz="3200" dirty="0"/>
              <a:t>, где </a:t>
            </a:r>
            <a:r>
              <a:rPr lang="en-US" sz="3200" dirty="0"/>
              <a:t>R</a:t>
            </a:r>
            <a:r>
              <a:rPr lang="en-US" sz="3200" baseline="-25000" dirty="0"/>
              <a:t>i</a:t>
            </a:r>
            <a:r>
              <a:rPr lang="en-US" sz="3200" dirty="0"/>
              <a:t> </a:t>
            </a:r>
            <a:r>
              <a:rPr lang="ru-RU" sz="3200" dirty="0"/>
              <a:t>– это структура, состоящая из индексов первого и последнего элементов этого блока. Изначально размер каждого диапазона равен </a:t>
            </a:r>
            <a:r>
              <a:rPr lang="en-US" sz="3200" dirty="0"/>
              <a:t>[√n].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39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96410F-FAEE-8F40-AA6F-27DD8E21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44952"/>
            <a:ext cx="8915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Основной операцией в данной структуре будет </a:t>
            </a:r>
            <a:r>
              <a:rPr lang="en-US" sz="3200" i="1" dirty="0"/>
              <a:t>Split(</a:t>
            </a:r>
            <a:r>
              <a:rPr lang="en-US" sz="3200" i="1" dirty="0" err="1"/>
              <a:t>i</a:t>
            </a:r>
            <a:r>
              <a:rPr lang="en-US" sz="3200" i="1" dirty="0"/>
              <a:t>)</a:t>
            </a:r>
            <a:r>
              <a:rPr lang="ru-RU" sz="3200" i="1" dirty="0"/>
              <a:t>, </a:t>
            </a:r>
            <a:r>
              <a:rPr lang="ru-RU" sz="3200" dirty="0"/>
              <a:t>которая возвращает такой индекс </a:t>
            </a:r>
            <a:r>
              <a:rPr lang="en-US" sz="3200" i="1" dirty="0"/>
              <a:t>j</a:t>
            </a:r>
            <a:r>
              <a:rPr lang="ru-RU" sz="3200" i="1" dirty="0"/>
              <a:t>, </a:t>
            </a:r>
            <a:r>
              <a:rPr lang="ru-RU" sz="3200" dirty="0"/>
              <a:t>что </a:t>
            </a:r>
            <a:r>
              <a:rPr lang="en-US" sz="3200" dirty="0" err="1"/>
              <a:t>i</a:t>
            </a:r>
            <a:r>
              <a:rPr lang="en-US" sz="3200" dirty="0"/>
              <a:t>-</a:t>
            </a:r>
            <a:r>
              <a:rPr lang="ru-RU" sz="3200" dirty="0" err="1"/>
              <a:t>ый</a:t>
            </a:r>
            <a:r>
              <a:rPr lang="ru-RU" sz="3200" dirty="0"/>
              <a:t> элемент</a:t>
            </a:r>
            <a:r>
              <a:rPr lang="en-US" sz="3200" dirty="0"/>
              <a:t> </a:t>
            </a:r>
            <a:r>
              <a:rPr lang="ru-RU" sz="3200" dirty="0"/>
              <a:t>массива А – это начало диапазона </a:t>
            </a:r>
            <a:r>
              <a:rPr lang="en-US" sz="3200" i="1" dirty="0"/>
              <a:t>j. </a:t>
            </a:r>
            <a:endParaRPr lang="ru-RU" sz="3200" i="1" dirty="0"/>
          </a:p>
          <a:p>
            <a:pPr marL="0" indent="0">
              <a:buNone/>
            </a:pPr>
            <a:r>
              <a:rPr lang="ru-RU" sz="3200" dirty="0"/>
              <a:t>Если </a:t>
            </a:r>
            <a:r>
              <a:rPr lang="en-US" sz="3200" dirty="0" err="1"/>
              <a:t>i</a:t>
            </a:r>
            <a:r>
              <a:rPr lang="en-US" sz="3200" dirty="0"/>
              <a:t>-</a:t>
            </a:r>
            <a:r>
              <a:rPr lang="ru-RU" sz="3200" dirty="0" err="1"/>
              <a:t>ый</a:t>
            </a:r>
            <a:r>
              <a:rPr lang="ru-RU" sz="3200" dirty="0"/>
              <a:t> элемент не является началом диапазона, найдем 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dirty="0"/>
              <a:t> = [l, r)</a:t>
            </a:r>
            <a:r>
              <a:rPr lang="ru-RU" sz="3200" dirty="0"/>
              <a:t>, для которого</a:t>
            </a:r>
            <a:r>
              <a:rPr lang="en-US" sz="3200" dirty="0"/>
              <a:t> l &lt; </a:t>
            </a:r>
            <a:r>
              <a:rPr lang="en-US" sz="3200" dirty="0" err="1"/>
              <a:t>i</a:t>
            </a:r>
            <a:r>
              <a:rPr lang="en-US" sz="3200" dirty="0"/>
              <a:t> &lt; r</a:t>
            </a:r>
            <a:r>
              <a:rPr lang="ru-RU" sz="3200" dirty="0"/>
              <a:t>, и разобьем его на </a:t>
            </a:r>
            <a:r>
              <a:rPr lang="en-US" sz="3200" dirty="0"/>
              <a:t>B = [l, 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  <a:r>
              <a:rPr lang="ru-RU" sz="3200" dirty="0"/>
              <a:t> и </a:t>
            </a:r>
            <a:r>
              <a:rPr lang="en-US" sz="3200" dirty="0"/>
              <a:t>           C = [</a:t>
            </a:r>
            <a:r>
              <a:rPr lang="en-US" sz="3200" dirty="0" err="1"/>
              <a:t>i</a:t>
            </a:r>
            <a:r>
              <a:rPr lang="en-US" sz="3200" dirty="0"/>
              <a:t>, r). </a:t>
            </a:r>
          </a:p>
          <a:p>
            <a:pPr marL="0" indent="0">
              <a:buNone/>
            </a:pPr>
            <a:r>
              <a:rPr lang="ru-RU" sz="3200" dirty="0"/>
              <a:t>В итоге получим </a:t>
            </a:r>
            <a:r>
              <a:rPr lang="en-US" sz="3200" dirty="0"/>
              <a:t>T = [R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…, R</a:t>
            </a:r>
            <a:r>
              <a:rPr lang="en-US" sz="3200" baseline="-25000" dirty="0"/>
              <a:t>j-1</a:t>
            </a:r>
            <a:r>
              <a:rPr lang="en-US" sz="3200" dirty="0"/>
              <a:t>, B, C, R</a:t>
            </a:r>
            <a:r>
              <a:rPr lang="en-US" sz="3200" baseline="-25000" dirty="0"/>
              <a:t>j+1</a:t>
            </a:r>
            <a:r>
              <a:rPr lang="en-US" sz="3200" dirty="0"/>
              <a:t>, …, R</a:t>
            </a:r>
            <a:r>
              <a:rPr lang="en-US" sz="3200" baseline="-25000" dirty="0"/>
              <a:t>m</a:t>
            </a:r>
            <a:r>
              <a:rPr lang="en-US" sz="3200" dirty="0"/>
              <a:t>]</a:t>
            </a:r>
            <a:r>
              <a:rPr lang="en-US" sz="3200" baseline="-250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597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FFD18-D06B-0243-9D06-2A5CD18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11" y="624110"/>
            <a:ext cx="9178101" cy="845875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Вставка элемента </a:t>
            </a:r>
            <a:r>
              <a:rPr lang="en-US" i="1" dirty="0"/>
              <a:t>value</a:t>
            </a:r>
            <a:r>
              <a:rPr lang="en-US" dirty="0"/>
              <a:t> </a:t>
            </a:r>
            <a:r>
              <a:rPr lang="ru-RU" dirty="0"/>
              <a:t>на позицию </a:t>
            </a:r>
            <a:r>
              <a:rPr lang="en-US" i="1" dirty="0"/>
              <a:t>index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5720C-4F28-6D43-9C2E-446B2570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851951"/>
            <a:ext cx="9282273" cy="4224759"/>
          </a:xfrm>
        </p:spPr>
        <p:txBody>
          <a:bodyPr>
            <a:normAutofit/>
          </a:bodyPr>
          <a:lstStyle/>
          <a:p>
            <a:r>
              <a:rPr lang="ru-RU" sz="3200" dirty="0"/>
              <a:t>Вставим элемент в конец исходного массива </a:t>
            </a:r>
            <a:r>
              <a:rPr lang="en-US" sz="3200" dirty="0"/>
              <a:t>A. </a:t>
            </a:r>
            <a:endParaRPr lang="ru-RU" sz="3200" dirty="0"/>
          </a:p>
          <a:p>
            <a:r>
              <a:rPr lang="ru-RU" sz="3200" dirty="0"/>
              <a:t>Вызовем </a:t>
            </a:r>
            <a:r>
              <a:rPr lang="en-US" sz="3200" dirty="0"/>
              <a:t>Split(</a:t>
            </a:r>
            <a:r>
              <a:rPr lang="en-US" sz="3200" i="1" dirty="0"/>
              <a:t>index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  <a:p>
            <a:r>
              <a:rPr lang="ru-RU" sz="3200" dirty="0"/>
              <a:t>Вставим в массив Т новый диапазон          </a:t>
            </a:r>
            <a:r>
              <a:rPr lang="en-US" sz="3200" dirty="0"/>
              <a:t>R =</a:t>
            </a:r>
            <a:r>
              <a:rPr lang="ru-RU" sz="3200" dirty="0"/>
              <a:t> </a:t>
            </a:r>
            <a:r>
              <a:rPr lang="en-US" sz="3200" dirty="0"/>
              <a:t>[n – 1, n - 1]</a:t>
            </a:r>
            <a:r>
              <a:rPr lang="ru-RU" sz="3200" dirty="0"/>
              <a:t> по индексу, который вернет </a:t>
            </a:r>
            <a:r>
              <a:rPr lang="en-US" sz="3200" dirty="0"/>
              <a:t>Split(</a:t>
            </a:r>
            <a:r>
              <a:rPr lang="en-US" sz="3200" i="1" dirty="0"/>
              <a:t>index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289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6A37D-1F6D-FD4F-9461-382C5D46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0AE11-3FA3-CD40-921F-FDB0CA57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14" y="2700760"/>
            <a:ext cx="9270698" cy="2403676"/>
          </a:xfrm>
        </p:spPr>
        <p:txBody>
          <a:bodyPr>
            <a:normAutofit/>
          </a:bodyPr>
          <a:lstStyle/>
          <a:p>
            <a:r>
              <a:rPr lang="en-US" sz="3200" dirty="0"/>
              <a:t>Sqrt-</a:t>
            </a:r>
            <a:r>
              <a:rPr lang="ru-RU" sz="3200" dirty="0"/>
              <a:t>декомпозиция (корневая эвристика) –</a:t>
            </a:r>
          </a:p>
          <a:p>
            <a:pPr marL="0" indent="0">
              <a:buNone/>
            </a:pPr>
            <a:r>
              <a:rPr lang="ru-RU" sz="3200" dirty="0"/>
              <a:t> это алгоритмический подход, который позволяет снизить сложность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408064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E3C02-8FEF-A040-8004-001BE51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024"/>
          </a:xfrm>
        </p:spPr>
        <p:txBody>
          <a:bodyPr/>
          <a:lstStyle/>
          <a:p>
            <a:r>
              <a:rPr lang="ru-RU" dirty="0"/>
              <a:t>Удаление элемента с позиции </a:t>
            </a:r>
            <a:r>
              <a:rPr lang="en-US" i="1" dirty="0"/>
              <a:t>index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62046-C1D9-674B-8823-9991F92B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787" y="2187615"/>
            <a:ext cx="9212825" cy="3460832"/>
          </a:xfrm>
        </p:spPr>
        <p:txBody>
          <a:bodyPr>
            <a:normAutofit/>
          </a:bodyPr>
          <a:lstStyle/>
          <a:p>
            <a:r>
              <a:rPr lang="ru-RU" sz="3200" dirty="0"/>
              <a:t>Двумя вызовами функции </a:t>
            </a:r>
            <a:r>
              <a:rPr lang="en-US" sz="3200" dirty="0"/>
              <a:t>Split(index) </a:t>
            </a:r>
            <a:r>
              <a:rPr lang="ru-RU" sz="3200" dirty="0"/>
              <a:t>и </a:t>
            </a:r>
            <a:r>
              <a:rPr lang="en-US" sz="3200" dirty="0"/>
              <a:t>Split(index + 1)</a:t>
            </a:r>
            <a:r>
              <a:rPr lang="ru-RU" sz="3200" dirty="0"/>
              <a:t> добьемся того, чтобы</a:t>
            </a:r>
            <a:r>
              <a:rPr lang="en-US" sz="3200" dirty="0"/>
              <a:t> </a:t>
            </a:r>
            <a:r>
              <a:rPr lang="ru-RU" sz="3200" dirty="0"/>
              <a:t>в массиве </a:t>
            </a:r>
            <a:r>
              <a:rPr lang="en-US" sz="3200" dirty="0"/>
              <a:t>T </a:t>
            </a:r>
            <a:r>
              <a:rPr lang="ru-RU" sz="3200" dirty="0"/>
              <a:t>был диапазон </a:t>
            </a:r>
            <a:r>
              <a:rPr lang="en-US" sz="3200" dirty="0"/>
              <a:t>R = [index, index]</a:t>
            </a:r>
          </a:p>
          <a:p>
            <a:r>
              <a:rPr lang="ru-RU" sz="3200" dirty="0"/>
              <a:t>Удалим этот диапазон </a:t>
            </a:r>
          </a:p>
        </p:txBody>
      </p:sp>
    </p:spTree>
    <p:extLst>
      <p:ext uri="{BB962C8B-B14F-4D97-AF65-F5344CB8AC3E}">
        <p14:creationId xmlns:p14="http://schemas.microsoft.com/office/powerpoint/2010/main" val="67175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26009-0783-6F4F-AE9F-1D22B7F8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85" y="624110"/>
            <a:ext cx="9120227" cy="1280890"/>
          </a:xfrm>
        </p:spPr>
        <p:txBody>
          <a:bodyPr/>
          <a:lstStyle/>
          <a:p>
            <a:r>
              <a:rPr lang="ru-RU" dirty="0"/>
              <a:t>Сумма элементов на подотрезке </a:t>
            </a:r>
            <a:r>
              <a:rPr lang="en-US" dirty="0"/>
              <a:t>[l, r]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37B91-55E0-F046-993A-62BBA182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85" y="1782501"/>
            <a:ext cx="9120227" cy="4128721"/>
          </a:xfrm>
        </p:spPr>
        <p:txBody>
          <a:bodyPr>
            <a:normAutofit/>
          </a:bodyPr>
          <a:lstStyle/>
          <a:p>
            <a:r>
              <a:rPr lang="ru-RU" sz="3200" dirty="0"/>
              <a:t>Совершим два вызова функции           </a:t>
            </a:r>
            <a:r>
              <a:rPr lang="en-US" sz="3200" dirty="0"/>
              <a:t>      l = Split(l) </a:t>
            </a:r>
            <a:r>
              <a:rPr lang="ru-RU" sz="3200" dirty="0"/>
              <a:t>и </a:t>
            </a:r>
            <a:r>
              <a:rPr lang="en-US" sz="3200" dirty="0"/>
              <a:t>r = Split(r + 1)</a:t>
            </a:r>
            <a:r>
              <a:rPr lang="ru-RU" sz="3200" dirty="0"/>
              <a:t>, тем самым отделив этот </a:t>
            </a:r>
            <a:r>
              <a:rPr lang="ru-RU" sz="3200" dirty="0" err="1"/>
              <a:t>подотрезок</a:t>
            </a:r>
            <a:r>
              <a:rPr lang="ru-RU" sz="3200" dirty="0"/>
              <a:t> от других элементов.</a:t>
            </a:r>
            <a:endParaRPr lang="en-US" sz="3200" dirty="0"/>
          </a:p>
          <a:p>
            <a:r>
              <a:rPr lang="ru-RU" sz="3200" dirty="0"/>
              <a:t>За константу можем находить результат для каждого </a:t>
            </a:r>
            <a:r>
              <a:rPr lang="en-US" sz="3200" dirty="0" err="1"/>
              <a:t>i</a:t>
            </a:r>
            <a:r>
              <a:rPr lang="en-US" sz="3200" dirty="0"/>
              <a:t>-</a:t>
            </a:r>
            <a:r>
              <a:rPr lang="ru-RU" sz="3200" dirty="0" err="1"/>
              <a:t>го</a:t>
            </a:r>
            <a:r>
              <a:rPr lang="ru-RU" sz="3200" dirty="0"/>
              <a:t> диапазона с помощью префиксных сумм, где </a:t>
            </a:r>
            <a:r>
              <a:rPr lang="en-US" sz="3200" dirty="0"/>
              <a:t>l &lt;= </a:t>
            </a:r>
            <a:r>
              <a:rPr lang="en-US" sz="3200" dirty="0" err="1"/>
              <a:t>i</a:t>
            </a:r>
            <a:r>
              <a:rPr lang="en-US" sz="3200" dirty="0"/>
              <a:t> &lt;= r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21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E8F6-6740-1449-850C-79983165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6346"/>
          </a:xfrm>
        </p:spPr>
        <p:txBody>
          <a:bodyPr/>
          <a:lstStyle/>
          <a:p>
            <a:r>
              <a:rPr lang="ru-RU" dirty="0"/>
              <a:t>Замечание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7699D-F10F-2B4A-A6FE-690556E2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14" y="1724628"/>
            <a:ext cx="9270698" cy="4375230"/>
          </a:xfrm>
        </p:spPr>
        <p:txBody>
          <a:bodyPr>
            <a:normAutofit/>
          </a:bodyPr>
          <a:lstStyle/>
          <a:p>
            <a:r>
              <a:rPr lang="ru-RU" sz="3200" dirty="0"/>
              <a:t>В самом начале у нас было </a:t>
            </a:r>
            <a:r>
              <a:rPr lang="en-US" sz="3200" dirty="0"/>
              <a:t>k = [√n] </a:t>
            </a:r>
            <a:r>
              <a:rPr lang="ru-RU" sz="3200" dirty="0"/>
              <a:t>диапазонов, но при каждом запросе их количество может увеличиться не больше, чем на 2. После </a:t>
            </a:r>
            <a:r>
              <a:rPr lang="en-US" sz="3200" dirty="0"/>
              <a:t>k </a:t>
            </a:r>
            <a:r>
              <a:rPr lang="ru-RU" sz="3200" dirty="0"/>
              <a:t>запросов будет не более </a:t>
            </a:r>
            <a:r>
              <a:rPr lang="en-US" sz="3200" dirty="0"/>
              <a:t>3k </a:t>
            </a:r>
            <a:r>
              <a:rPr lang="ru-RU" sz="3200" dirty="0"/>
              <a:t>диапазонов. В этот момент перестроим нашу структура за </a:t>
            </a:r>
            <a:r>
              <a:rPr lang="en-US" sz="3200" dirty="0"/>
              <a:t>O(n).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652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A256F-7B88-EC45-B58E-3295899F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409" y="624110"/>
            <a:ext cx="9039204" cy="1280890"/>
          </a:xfrm>
        </p:spPr>
        <p:txBody>
          <a:bodyPr/>
          <a:lstStyle/>
          <a:p>
            <a:r>
              <a:rPr lang="ru-RU" sz="4000" dirty="0"/>
              <a:t>Асимптотика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7BD98-B4D8-E34D-8DEB-5944E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086" y="2133600"/>
            <a:ext cx="9166526" cy="3537995"/>
          </a:xfrm>
        </p:spPr>
        <p:txBody>
          <a:bodyPr>
            <a:normAutofit/>
          </a:bodyPr>
          <a:lstStyle/>
          <a:p>
            <a:r>
              <a:rPr lang="ru-RU" sz="3200" dirty="0"/>
              <a:t>Амортизированное время работы каждого запроса составляет </a:t>
            </a:r>
            <a:r>
              <a:rPr lang="en-US" sz="3200" dirty="0"/>
              <a:t>O(√n)</a:t>
            </a:r>
            <a:r>
              <a:rPr lang="ru-RU" sz="3200" dirty="0"/>
              <a:t>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85784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7C3A-7D51-354D-8191-AE87FC0E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5" y="624110"/>
            <a:ext cx="9073928" cy="776427"/>
          </a:xfrm>
        </p:spPr>
        <p:txBody>
          <a:bodyPr/>
          <a:lstStyle/>
          <a:p>
            <a:pPr algn="ctr"/>
            <a:r>
              <a:rPr lang="ru-RU" dirty="0"/>
              <a:t>Доказательство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195408-2314-8D4A-A47E-0B1FA8BDC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0684" y="1539433"/>
                <a:ext cx="9073928" cy="49886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3600" baseline="-25000" dirty="0" err="1"/>
                  <a:t>i</a:t>
                </a:r>
                <a:r>
                  <a:rPr lang="en-US" sz="3600" baseline="-25000" dirty="0"/>
                  <a:t> </a:t>
                </a:r>
                <a:r>
                  <a:rPr lang="ru-RU" sz="3600" dirty="0"/>
                  <a:t>, </a:t>
                </a:r>
                <a:r>
                  <a:rPr lang="ru-RU" sz="3200" dirty="0"/>
                  <a:t>где </a:t>
                </a:r>
                <a:r>
                  <a:rPr lang="en-US" sz="3200" dirty="0"/>
                  <a:t>m – </a:t>
                </a:r>
                <a:r>
                  <a:rPr lang="ru-RU" sz="3200" dirty="0"/>
                  <a:t>количество запросов</a:t>
                </a:r>
                <a:endParaRPr lang="en-US" sz="3600" baseline="-25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i="1" baseline="-25000" dirty="0"/>
                  <a:t>1 </a:t>
                </a:r>
                <a:r>
                  <a:rPr lang="en-US" sz="3600" i="1" dirty="0"/>
                  <a:t>= √n</a:t>
                </a:r>
                <a:r>
                  <a:rPr lang="ru-RU" sz="3600" i="1" dirty="0"/>
                  <a:t>,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uk-UA" sz="3600" i="1" baseline="-25000" dirty="0"/>
                  <a:t>2</a:t>
                </a:r>
                <a:r>
                  <a:rPr lang="uk-UA" sz="3600" i="1" dirty="0"/>
                  <a:t> = </a:t>
                </a:r>
                <a:r>
                  <a:rPr lang="en-US" sz="3600" i="1" dirty="0"/>
                  <a:t>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600" i="1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ad>
                              <m:radPr>
                                <m:degHide m:val="on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√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600" i="1" dirty="0"/>
                  <a:t> =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600" i="1" dirty="0"/>
                  <a:t> = </a:t>
                </a:r>
              </a:p>
              <a:p>
                <a:pPr marL="0" indent="0" algn="ctr">
                  <a:buNone/>
                </a:pPr>
                <a:r>
                  <a:rPr lang="en-US" sz="3600" b="0" i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+1=2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b="0" i="1" dirty="0"/>
                  <a:t> 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3600" b="0" i="1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195408-2314-8D4A-A47E-0B1FA8BDC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0684" y="1539433"/>
                <a:ext cx="9073928" cy="4988689"/>
              </a:xfrm>
              <a:blipFill>
                <a:blip r:embed="rId2"/>
                <a:stretch>
                  <a:fillRect t="-18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171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F4A18-E93B-4848-BFE9-116894B0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9495"/>
          </a:xfrm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4F9AE-7D9C-DE47-A7CC-605E4706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605"/>
            <a:ext cx="8915400" cy="4676172"/>
          </a:xfrm>
        </p:spPr>
        <p:txBody>
          <a:bodyPr>
            <a:normAutofit/>
          </a:bodyPr>
          <a:lstStyle/>
          <a:p>
            <a:r>
              <a:rPr lang="en" sz="3200" dirty="0"/>
              <a:t>http://e-maxx.ru/algo/sqrt_decomposition</a:t>
            </a:r>
            <a:endParaRPr lang="ru-RU" sz="3200" dirty="0"/>
          </a:p>
          <a:p>
            <a:r>
              <a:rPr lang="en" sz="3200" dirty="0"/>
              <a:t>http://acm.math.spbu.ru/~sk1/mm/lections/mipt2016-sqrt/mipt-2016-burunduk1-sqrt.en.pdf</a:t>
            </a:r>
            <a:endParaRPr lang="ru-RU" sz="3200" dirty="0"/>
          </a:p>
          <a:p>
            <a:r>
              <a:rPr lang="en" sz="3200" dirty="0"/>
              <a:t>https://archive.lksh.ru/2018/august/B/lectures/sqrt.pdf</a:t>
            </a:r>
            <a:endParaRPr lang="ru-RU" sz="3200" dirty="0"/>
          </a:p>
          <a:p>
            <a:r>
              <a:rPr lang="ru-RU" sz="3200" dirty="0"/>
              <a:t>Наши лекции </a:t>
            </a:r>
            <a:r>
              <a:rPr lang="ru-RU" sz="3200" dirty="0">
                <a:sym typeface="Wingdings" pitchFamily="2" charset="2"/>
              </a:rPr>
              <a:t>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4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ED681-C888-B147-B94D-CA3DB8C8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Вариации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2A8EC-DD19-1641-9385-81251105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14" y="2133600"/>
            <a:ext cx="9270698" cy="3777622"/>
          </a:xfrm>
        </p:spPr>
        <p:txBody>
          <a:bodyPr>
            <a:normAutofit/>
          </a:bodyPr>
          <a:lstStyle/>
          <a:p>
            <a:r>
              <a:rPr lang="en-US" sz="3200" dirty="0"/>
              <a:t>Sqrt-</a:t>
            </a:r>
            <a:r>
              <a:rPr lang="ru-RU" sz="3200" dirty="0"/>
              <a:t>декомпозицию можно применять для разных задач и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Sqrt-</a:t>
            </a:r>
            <a:r>
              <a:rPr lang="ru-RU" sz="3200" dirty="0"/>
              <a:t>декомпозиция на массиве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Sqrt-</a:t>
            </a:r>
            <a:r>
              <a:rPr lang="ru-RU" sz="3200" dirty="0"/>
              <a:t>декомпозиция на графах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Sqrt-</a:t>
            </a:r>
            <a:r>
              <a:rPr lang="ru-RU" sz="3200" dirty="0"/>
              <a:t>декомпозиция на строках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Sqrt-</a:t>
            </a:r>
            <a:r>
              <a:rPr lang="ru-RU" sz="3200" dirty="0"/>
              <a:t>декомпозиция по запросам</a:t>
            </a:r>
          </a:p>
        </p:txBody>
      </p:sp>
    </p:spTree>
    <p:extLst>
      <p:ext uri="{BB962C8B-B14F-4D97-AF65-F5344CB8AC3E}">
        <p14:creationId xmlns:p14="http://schemas.microsoft.com/office/powerpoint/2010/main" val="17616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02331-8C8C-2D4B-9B1B-E727178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938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Sqrt-</a:t>
            </a:r>
            <a:r>
              <a:rPr lang="ru-RU" sz="4000" dirty="0"/>
              <a:t>декомпозиция на массиве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BF293-1621-664D-B08B-86562BA4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489" y="1867380"/>
            <a:ext cx="9259123" cy="3777622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Формальная постановка задачи</a:t>
            </a:r>
          </a:p>
          <a:p>
            <a:pPr marL="0" indent="0">
              <a:buNone/>
            </a:pPr>
            <a:r>
              <a:rPr lang="ru-RU" sz="3200" dirty="0"/>
              <a:t>Пусть дань массив </a:t>
            </a:r>
            <a:r>
              <a:rPr lang="en-US" sz="3200" dirty="0"/>
              <a:t>A</a:t>
            </a:r>
            <a:r>
              <a:rPr lang="ru-RU" sz="3200" dirty="0"/>
              <a:t>, состоящий из </a:t>
            </a:r>
            <a:r>
              <a:rPr lang="en-US" sz="3200" dirty="0"/>
              <a:t>n </a:t>
            </a:r>
            <a:r>
              <a:rPr lang="ru-RU" sz="3200" dirty="0"/>
              <a:t>элементов. Есть два вида запросов: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Ассоциативная операция на подотрезке</a:t>
            </a:r>
            <a:r>
              <a:rPr lang="en-US" sz="3200" dirty="0"/>
              <a:t> [l, r]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Обновление элементов на подотрезке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[l, r] </a:t>
            </a:r>
            <a:r>
              <a:rPr lang="ru-RU" sz="3200" dirty="0"/>
              <a:t>на </a:t>
            </a:r>
            <a:r>
              <a:rPr lang="en-US" sz="3200" dirty="0"/>
              <a:t>value.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3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8E32-C312-5847-9A3E-E8024B6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85213"/>
            <a:ext cx="8911687" cy="1280890"/>
          </a:xfrm>
        </p:spPr>
        <p:txBody>
          <a:bodyPr>
            <a:normAutofit/>
          </a:bodyPr>
          <a:lstStyle/>
          <a:p>
            <a:r>
              <a:rPr lang="ru-RU" sz="4000" dirty="0"/>
              <a:t>Построение 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BE996-5275-A348-B852-BC85E2E6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017" y="1601163"/>
            <a:ext cx="8915400" cy="4771623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Разделим входной массив на блоки длины </a:t>
            </a:r>
            <a:r>
              <a:rPr lang="en-US" sz="3200" i="1" dirty="0" err="1"/>
              <a:t>sqrtSize</a:t>
            </a:r>
            <a:r>
              <a:rPr lang="en-US" sz="3200" dirty="0"/>
              <a:t> = [√n].</a:t>
            </a:r>
          </a:p>
          <a:p>
            <a:r>
              <a:rPr lang="ru-RU" sz="3200" dirty="0"/>
              <a:t>Сделаем </a:t>
            </a:r>
            <a:r>
              <a:rPr lang="ru-RU" sz="3200" dirty="0" err="1"/>
              <a:t>предпосчет</a:t>
            </a:r>
            <a:r>
              <a:rPr lang="ru-RU" sz="3200" dirty="0"/>
              <a:t> необходимой</a:t>
            </a:r>
            <a:r>
              <a:rPr lang="en-US" sz="3200" dirty="0"/>
              <a:t> </a:t>
            </a:r>
            <a:r>
              <a:rPr lang="ru-RU" sz="3200" dirty="0"/>
              <a:t>операции для каждого блока, записав результаты в массив </a:t>
            </a:r>
            <a:r>
              <a:rPr lang="en-US" sz="3200" b="1" dirty="0"/>
              <a:t>B</a:t>
            </a:r>
            <a:r>
              <a:rPr lang="en-US" sz="3200" dirty="0"/>
              <a:t>, </a:t>
            </a:r>
            <a:r>
              <a:rPr lang="ru-RU" sz="3200" dirty="0"/>
              <a:t>размерности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i="1" dirty="0"/>
              <a:t>length</a:t>
            </a:r>
            <a:r>
              <a:rPr lang="en-US" sz="3200" dirty="0"/>
              <a:t> = [n / </a:t>
            </a:r>
            <a:r>
              <a:rPr lang="en-US" sz="3200" i="1" dirty="0" err="1"/>
              <a:t>sqrtSize</a:t>
            </a:r>
            <a:r>
              <a:rPr lang="en-US" sz="3200" dirty="0"/>
              <a:t>].</a:t>
            </a:r>
            <a:r>
              <a:rPr lang="ru-RU" sz="3200" dirty="0"/>
              <a:t> </a:t>
            </a:r>
          </a:p>
          <a:p>
            <a:r>
              <a:rPr lang="ru-RU" sz="3200" dirty="0"/>
              <a:t>Заведем массив обещаний </a:t>
            </a:r>
            <a:r>
              <a:rPr lang="en-US" sz="3200" b="1" dirty="0"/>
              <a:t>C</a:t>
            </a:r>
            <a:r>
              <a:rPr lang="en-US" sz="3200" dirty="0"/>
              <a:t> </a:t>
            </a:r>
            <a:r>
              <a:rPr lang="ru-RU" sz="3200" dirty="0"/>
              <a:t>размером </a:t>
            </a:r>
            <a:r>
              <a:rPr lang="en-US" sz="3200" i="1" dirty="0" err="1"/>
              <a:t>lenght</a:t>
            </a:r>
            <a:r>
              <a:rPr lang="ru-RU" sz="3200" i="1" dirty="0"/>
              <a:t>, куда будем сохранять обновление для подотрезка.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62856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7F89DCF-7607-D04C-95BE-5407B6C1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751" y="438915"/>
            <a:ext cx="8911687" cy="1280890"/>
          </a:xfrm>
        </p:spPr>
        <p:txBody>
          <a:bodyPr/>
          <a:lstStyle/>
          <a:p>
            <a:r>
              <a:rPr lang="ru-RU" dirty="0"/>
              <a:t>Тогда наша структура примет вид: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9D02AA0-0483-6545-B0E0-845F1D33C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235" y="1329847"/>
            <a:ext cx="8693808" cy="4307024"/>
          </a:xfrm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91E10CE9-6BCD-4B4F-89DA-DC3C44470D80}"/>
              </a:ext>
            </a:extLst>
          </p:cNvPr>
          <p:cNvSpPr txBox="1">
            <a:spLocks/>
          </p:cNvSpPr>
          <p:nvPr/>
        </p:nvSpPr>
        <p:spPr>
          <a:xfrm>
            <a:off x="2488751" y="5829411"/>
            <a:ext cx="8911687" cy="698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Построение происходит за </a:t>
            </a:r>
            <a:r>
              <a:rPr lang="en-US" sz="3200" dirty="0"/>
              <a:t>O(n) </a:t>
            </a:r>
            <a:r>
              <a:rPr lang="ru-RU" sz="3200" dirty="0"/>
              <a:t>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60465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3DFA8-D23A-5F40-80EC-69EF824A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59" y="624110"/>
            <a:ext cx="9062354" cy="1280890"/>
          </a:xfrm>
        </p:spPr>
        <p:txBody>
          <a:bodyPr/>
          <a:lstStyle/>
          <a:p>
            <a:r>
              <a:rPr lang="ru-RU" dirty="0"/>
              <a:t>Запрос ассоциативной операции на подотрезке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4948E-CEB8-E243-AAB5-9347164F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14" y="2133600"/>
            <a:ext cx="9270698" cy="3777622"/>
          </a:xfrm>
        </p:spPr>
        <p:txBody>
          <a:bodyPr>
            <a:normAutofit/>
          </a:bodyPr>
          <a:lstStyle/>
          <a:p>
            <a:r>
              <a:rPr lang="ru-RU" sz="3200" dirty="0"/>
              <a:t>Если блок попадает полностью, возьмем </a:t>
            </a:r>
            <a:r>
              <a:rPr lang="ru-RU" sz="3200" dirty="0" err="1"/>
              <a:t>предпосчитанный</a:t>
            </a:r>
            <a:r>
              <a:rPr lang="ru-RU" sz="3200" dirty="0"/>
              <a:t> результат для него.</a:t>
            </a:r>
          </a:p>
          <a:p>
            <a:r>
              <a:rPr lang="ru-RU" sz="3200" dirty="0"/>
              <a:t>Если блок попадает частично, выполним операцию вручную, не забывая о значении в массиве ожиданий. Таких блоков будет не больше 2.</a:t>
            </a:r>
          </a:p>
        </p:txBody>
      </p:sp>
    </p:spTree>
    <p:extLst>
      <p:ext uri="{BB962C8B-B14F-4D97-AF65-F5344CB8AC3E}">
        <p14:creationId xmlns:p14="http://schemas.microsoft.com/office/powerpoint/2010/main" val="197726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405DC3-4FC2-694B-BA51-BE876D1E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745" y="5671594"/>
            <a:ext cx="8911687" cy="78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Асимптотика </a:t>
            </a:r>
            <a:r>
              <a:rPr lang="en-US" sz="3200" dirty="0"/>
              <a:t>O(√n).</a:t>
            </a:r>
            <a:endParaRPr lang="ru-RU" sz="32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30970DD-3D0C-5840-BE07-CABDF7013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711" y="757234"/>
            <a:ext cx="8617842" cy="4772029"/>
          </a:xfrm>
        </p:spPr>
      </p:pic>
    </p:spTree>
    <p:extLst>
      <p:ext uri="{BB962C8B-B14F-4D97-AF65-F5344CB8AC3E}">
        <p14:creationId xmlns:p14="http://schemas.microsoft.com/office/powerpoint/2010/main" val="341810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BF174-C1FD-654B-BFFE-137A00D4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915" y="624110"/>
            <a:ext cx="9270698" cy="1280890"/>
          </a:xfrm>
        </p:spPr>
        <p:txBody>
          <a:bodyPr/>
          <a:lstStyle/>
          <a:p>
            <a:r>
              <a:rPr lang="ru-RU" dirty="0"/>
              <a:t>Изменение элементов на подотрезке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C4635-F6AA-724F-8F40-2B0F4B06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14" y="1817225"/>
            <a:ext cx="9270698" cy="4416665"/>
          </a:xfrm>
        </p:spPr>
        <p:txBody>
          <a:bodyPr>
            <a:normAutofit/>
          </a:bodyPr>
          <a:lstStyle/>
          <a:p>
            <a:r>
              <a:rPr lang="ru-RU" sz="3200" dirty="0"/>
              <a:t> Если блок попадает полностью, за О(1) обновим массив ожиданий и результат для блока.</a:t>
            </a:r>
          </a:p>
          <a:p>
            <a:r>
              <a:rPr lang="ru-RU" sz="3200" dirty="0"/>
              <a:t>Если блок попадает частично, вручную будем обновлять элемент и результат для блока.</a:t>
            </a:r>
          </a:p>
        </p:txBody>
      </p:sp>
    </p:spTree>
    <p:extLst>
      <p:ext uri="{BB962C8B-B14F-4D97-AF65-F5344CB8AC3E}">
        <p14:creationId xmlns:p14="http://schemas.microsoft.com/office/powerpoint/2010/main" val="72319566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994</TotalTime>
  <Words>986</Words>
  <Application>Microsoft Macintosh PowerPoint</Application>
  <PresentationFormat>Широкоэкранный</PresentationFormat>
  <Paragraphs>81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Gothic</vt:lpstr>
      <vt:lpstr>Wingdings 3</vt:lpstr>
      <vt:lpstr>Легкий дым</vt:lpstr>
      <vt:lpstr>Sqrt-декомпозиция</vt:lpstr>
      <vt:lpstr>Описание</vt:lpstr>
      <vt:lpstr>Вариации задач</vt:lpstr>
      <vt:lpstr>Sqrt-декомпозиция на массиве</vt:lpstr>
      <vt:lpstr>Построение структуры</vt:lpstr>
      <vt:lpstr>Тогда наша структура примет вид:</vt:lpstr>
      <vt:lpstr>Запрос ассоциативной операции на подотрезке</vt:lpstr>
      <vt:lpstr>Асимптотика O(√n).</vt:lpstr>
      <vt:lpstr>Изменение элементов на подотрезке</vt:lpstr>
      <vt:lpstr>Замечания</vt:lpstr>
      <vt:lpstr>Асимптотика O(√n).</vt:lpstr>
      <vt:lpstr>Пример другой задачи </vt:lpstr>
      <vt:lpstr>Презентация PowerPoint</vt:lpstr>
      <vt:lpstr>Презентация PowerPoint</vt:lpstr>
      <vt:lpstr>Асимптотика</vt:lpstr>
      <vt:lpstr>Sqrt-декомпозиция с добавлением и удалением элементов </vt:lpstr>
      <vt:lpstr>Презентация PowerPoint</vt:lpstr>
      <vt:lpstr>Презентация PowerPoint</vt:lpstr>
      <vt:lpstr>Вставка элемента value на позицию index</vt:lpstr>
      <vt:lpstr>Удаление элемента с позиции index</vt:lpstr>
      <vt:lpstr>Сумма элементов на подотрезке [l, r]</vt:lpstr>
      <vt:lpstr>Замечание</vt:lpstr>
      <vt:lpstr>Асимптотика </vt:lpstr>
      <vt:lpstr>Доказательство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Sqrt-декомпозиция</dc:title>
  <dc:creator>Эмилия</dc:creator>
  <cp:lastModifiedBy>Эмилия</cp:lastModifiedBy>
  <cp:revision>26</cp:revision>
  <dcterms:created xsi:type="dcterms:W3CDTF">2019-01-25T09:36:30Z</dcterms:created>
  <dcterms:modified xsi:type="dcterms:W3CDTF">2019-01-26T02:11:05Z</dcterms:modified>
</cp:coreProperties>
</file>