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4"/>
    <p:sldMasterId id="2147483662" r:id="rId5"/>
  </p:sldMasterIdLst>
  <p:notesMasterIdLst>
    <p:notesMasterId r:id="rId5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305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303" r:id="rId32"/>
    <p:sldId id="307" r:id="rId33"/>
    <p:sldId id="281" r:id="rId34"/>
    <p:sldId id="306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4" r:id="rId57"/>
  </p:sldIdLst>
  <p:sldSz cx="12192000" cy="6858000"/>
  <p:notesSz cx="6858000" cy="9144000"/>
  <p:embeddedFontLst>
    <p:embeddedFont>
      <p:font typeface="Open Sans" panose="020B0604020202020204" charset="0"/>
      <p:regular r:id="rId59"/>
      <p:bold r:id="rId60"/>
      <p:italic r:id="rId61"/>
      <p:boldItalic r:id="rId62"/>
    </p:embeddedFont>
    <p:embeddedFont>
      <p:font typeface="Open Sans Medium" panose="020B0604020202020204" charset="0"/>
      <p:regular r:id="rId63"/>
      <p:bold r:id="rId64"/>
      <p:italic r:id="rId65"/>
      <p:boldItalic r:id="rId66"/>
    </p:embeddedFont>
    <p:embeddedFont>
      <p:font typeface="Play" panose="020B0604020202020204" charset="0"/>
      <p:regular r:id="rId67"/>
      <p:bold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69" roundtripDataSignature="AMtx7mh+UrxU67q3/3tmtuLME/ak1t39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5EBFB-231C-DA0A-ADD5-FFC4ACDF0421}" v="7" dt="2025-07-25T00:55:10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5.fntdata"/><Relationship Id="rId68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7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61" Type="http://schemas.openxmlformats.org/officeDocument/2006/relationships/font" Target="fonts/font3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font" Target="fonts/font6.fntdata"/><Relationship Id="rId69" Type="http://customschemas.google.com/relationships/presentationmetadata" Target="meta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1.fntdata"/><Relationship Id="rId67" Type="http://schemas.openxmlformats.org/officeDocument/2006/relationships/font" Target="fonts/font9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4.fntdata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Giordano" userId="S::natalia.giordano@fi365.ort.edu.uy::8b0a869b-cb36-4489-8672-e4594bb3bde6" providerId="AD" clId="Web-{517AB3F8-4289-7275-AC91-EC02641274AC}"/>
    <pc:docChg chg="addSld modSld">
      <pc:chgData name="Natalia Giordano" userId="S::natalia.giordano@fi365.ort.edu.uy::8b0a869b-cb36-4489-8672-e4594bb3bde6" providerId="AD" clId="Web-{517AB3F8-4289-7275-AC91-EC02641274AC}" dt="2025-07-08T22:58:51.176" v="76"/>
      <pc:docMkLst>
        <pc:docMk/>
      </pc:docMkLst>
      <pc:sldChg chg="modSp">
        <pc:chgData name="Natalia Giordano" userId="S::natalia.giordano@fi365.ort.edu.uy::8b0a869b-cb36-4489-8672-e4594bb3bde6" providerId="AD" clId="Web-{517AB3F8-4289-7275-AC91-EC02641274AC}" dt="2025-07-08T22:57:39.517" v="59" actId="20577"/>
        <pc:sldMkLst>
          <pc:docMk/>
          <pc:sldMk cId="0" sldId="280"/>
        </pc:sldMkLst>
        <pc:spChg chg="mod">
          <ac:chgData name="Natalia Giordano" userId="S::natalia.giordano@fi365.ort.edu.uy::8b0a869b-cb36-4489-8672-e4594bb3bde6" providerId="AD" clId="Web-{517AB3F8-4289-7275-AC91-EC02641274AC}" dt="2025-07-08T22:57:39.517" v="59" actId="20577"/>
          <ac:spMkLst>
            <pc:docMk/>
            <pc:sldMk cId="0" sldId="280"/>
            <ac:spMk id="428" creationId="{00000000-0000-0000-0000-000000000000}"/>
          </ac:spMkLst>
        </pc:spChg>
      </pc:sldChg>
      <pc:sldChg chg="modSp new">
        <pc:chgData name="Natalia Giordano" userId="S::natalia.giordano@fi365.ort.edu.uy::8b0a869b-cb36-4489-8672-e4594bb3bde6" providerId="AD" clId="Web-{517AB3F8-4289-7275-AC91-EC02641274AC}" dt="2025-07-08T22:57:57.690" v="66" actId="20577"/>
        <pc:sldMkLst>
          <pc:docMk/>
          <pc:sldMk cId="4183616200" sldId="303"/>
        </pc:sldMkLst>
        <pc:spChg chg="mod">
          <ac:chgData name="Natalia Giordano" userId="S::natalia.giordano@fi365.ort.edu.uy::8b0a869b-cb36-4489-8672-e4594bb3bde6" providerId="AD" clId="Web-{517AB3F8-4289-7275-AC91-EC02641274AC}" dt="2025-07-08T22:57:57.690" v="66" actId="20577"/>
          <ac:spMkLst>
            <pc:docMk/>
            <pc:sldMk cId="4183616200" sldId="303"/>
            <ac:spMk id="2" creationId="{0EFFAAD1-4D82-C8A4-B77A-2673D7182DCA}"/>
          </ac:spMkLst>
        </pc:spChg>
      </pc:sldChg>
      <pc:sldChg chg="delSp modSp new">
        <pc:chgData name="Natalia Giordano" userId="S::natalia.giordano@fi365.ort.edu.uy::8b0a869b-cb36-4489-8672-e4594bb3bde6" providerId="AD" clId="Web-{517AB3F8-4289-7275-AC91-EC02641274AC}" dt="2025-07-08T22:58:51.176" v="76"/>
        <pc:sldMkLst>
          <pc:docMk/>
          <pc:sldMk cId="3583847126" sldId="304"/>
        </pc:sldMkLst>
        <pc:spChg chg="mod">
          <ac:chgData name="Natalia Giordano" userId="S::natalia.giordano@fi365.ort.edu.uy::8b0a869b-cb36-4489-8672-e4594bb3bde6" providerId="AD" clId="Web-{517AB3F8-4289-7275-AC91-EC02641274AC}" dt="2025-07-08T22:58:41.723" v="74" actId="20577"/>
          <ac:spMkLst>
            <pc:docMk/>
            <pc:sldMk cId="3583847126" sldId="304"/>
            <ac:spMk id="3" creationId="{C7F920D1-45DE-79C7-726A-42F138D2B1F4}"/>
          </ac:spMkLst>
        </pc:spChg>
      </pc:sldChg>
    </pc:docChg>
  </pc:docChgLst>
  <pc:docChgLst>
    <pc:chgData name="Natalia Giordano" userId="S::natalia.giordano@fi365.ort.edu.uy::8b0a869b-cb36-4489-8672-e4594bb3bde6" providerId="AD" clId="Web-{65A5C102-C946-306A-3D94-ECBA5479471E}"/>
    <pc:docChg chg="modSld">
      <pc:chgData name="Natalia Giordano" userId="S::natalia.giordano@fi365.ort.edu.uy::8b0a869b-cb36-4489-8672-e4594bb3bde6" providerId="AD" clId="Web-{65A5C102-C946-306A-3D94-ECBA5479471E}" dt="2025-07-15T20:21:36.981" v="1"/>
      <pc:docMkLst>
        <pc:docMk/>
      </pc:docMkLst>
      <pc:sldChg chg="modNotes">
        <pc:chgData name="Natalia Giordano" userId="S::natalia.giordano@fi365.ort.edu.uy::8b0a869b-cb36-4489-8672-e4594bb3bde6" providerId="AD" clId="Web-{65A5C102-C946-306A-3D94-ECBA5479471E}" dt="2025-07-15T20:21:36.981" v="1"/>
        <pc:sldMkLst>
          <pc:docMk/>
          <pc:sldMk cId="0" sldId="260"/>
        </pc:sldMkLst>
      </pc:sldChg>
    </pc:docChg>
  </pc:docChgLst>
  <pc:docChgLst>
    <pc:chgData name="Valentina Coggan" userId="S::valentina.coggan@fi365.ort.edu.uy::39392ec8-dfeb-47e6-9bef-4ab5124865db" providerId="AD" clId="Web-{50FEB35E-33B2-924A-B921-A8CE433782A3}"/>
    <pc:docChg chg="addSld modSld">
      <pc:chgData name="Valentina Coggan" userId="S::valentina.coggan@fi365.ort.edu.uy::39392ec8-dfeb-47e6-9bef-4ab5124865db" providerId="AD" clId="Web-{50FEB35E-33B2-924A-B921-A8CE433782A3}" dt="2025-07-14T13:39:15.709" v="72" actId="20577"/>
      <pc:docMkLst>
        <pc:docMk/>
      </pc:docMkLst>
      <pc:sldChg chg="modSp">
        <pc:chgData name="Valentina Coggan" userId="S::valentina.coggan@fi365.ort.edu.uy::39392ec8-dfeb-47e6-9bef-4ab5124865db" providerId="AD" clId="Web-{50FEB35E-33B2-924A-B921-A8CE433782A3}" dt="2025-07-13T23:23:54.706" v="41"/>
        <pc:sldMkLst>
          <pc:docMk/>
          <pc:sldMk cId="0" sldId="258"/>
        </pc:sldMkLst>
        <pc:graphicFrameChg chg="mod modGraphic">
          <ac:chgData name="Valentina Coggan" userId="S::valentina.coggan@fi365.ort.edu.uy::39392ec8-dfeb-47e6-9bef-4ab5124865db" providerId="AD" clId="Web-{50FEB35E-33B2-924A-B921-A8CE433782A3}" dt="2025-07-13T23:23:54.706" v="41"/>
          <ac:graphicFrameMkLst>
            <pc:docMk/>
            <pc:sldMk cId="0" sldId="258"/>
            <ac:graphicFrameMk id="3" creationId="{92B854A2-9434-EDA4-AC20-EF4EC16694DD}"/>
          </ac:graphicFrameMkLst>
        </pc:graphicFrameChg>
      </pc:sldChg>
      <pc:sldChg chg="modSp">
        <pc:chgData name="Valentina Coggan" userId="S::valentina.coggan@fi365.ort.edu.uy::39392ec8-dfeb-47e6-9bef-4ab5124865db" providerId="AD" clId="Web-{50FEB35E-33B2-924A-B921-A8CE433782A3}" dt="2025-07-13T23:04:20.975" v="2" actId="20577"/>
        <pc:sldMkLst>
          <pc:docMk/>
          <pc:sldMk cId="0" sldId="276"/>
        </pc:sldMkLst>
        <pc:spChg chg="mod">
          <ac:chgData name="Valentina Coggan" userId="S::valentina.coggan@fi365.ort.edu.uy::39392ec8-dfeb-47e6-9bef-4ab5124865db" providerId="AD" clId="Web-{50FEB35E-33B2-924A-B921-A8CE433782A3}" dt="2025-07-13T23:04:20.975" v="2" actId="20577"/>
          <ac:spMkLst>
            <pc:docMk/>
            <pc:sldMk cId="0" sldId="276"/>
            <ac:spMk id="383" creationId="{00000000-0000-0000-0000-000000000000}"/>
          </ac:spMkLst>
        </pc:spChg>
      </pc:sldChg>
      <pc:sldChg chg="modSp new">
        <pc:chgData name="Valentina Coggan" userId="S::valentina.coggan@fi365.ort.edu.uy::39392ec8-dfeb-47e6-9bef-4ab5124865db" providerId="AD" clId="Web-{50FEB35E-33B2-924A-B921-A8CE433782A3}" dt="2025-07-14T13:39:15.709" v="72" actId="20577"/>
        <pc:sldMkLst>
          <pc:docMk/>
          <pc:sldMk cId="2052939696" sldId="307"/>
        </pc:sldMkLst>
        <pc:spChg chg="mod">
          <ac:chgData name="Valentina Coggan" userId="S::valentina.coggan@fi365.ort.edu.uy::39392ec8-dfeb-47e6-9bef-4ab5124865db" providerId="AD" clId="Web-{50FEB35E-33B2-924A-B921-A8CE433782A3}" dt="2025-07-14T13:37:02.659" v="47" actId="20577"/>
          <ac:spMkLst>
            <pc:docMk/>
            <pc:sldMk cId="2052939696" sldId="307"/>
            <ac:spMk id="2" creationId="{25825889-053F-5815-1C88-21F3C9B607A9}"/>
          </ac:spMkLst>
        </pc:spChg>
        <pc:spChg chg="mod">
          <ac:chgData name="Valentina Coggan" userId="S::valentina.coggan@fi365.ort.edu.uy::39392ec8-dfeb-47e6-9bef-4ab5124865db" providerId="AD" clId="Web-{50FEB35E-33B2-924A-B921-A8CE433782A3}" dt="2025-07-14T13:37:14.972" v="55" actId="20577"/>
          <ac:spMkLst>
            <pc:docMk/>
            <pc:sldMk cId="2052939696" sldId="307"/>
            <ac:spMk id="3" creationId="{493DECE3-E37D-38FE-D988-68AF922AA34D}"/>
          </ac:spMkLst>
        </pc:spChg>
        <pc:spChg chg="mod">
          <ac:chgData name="Valentina Coggan" userId="S::valentina.coggan@fi365.ort.edu.uy::39392ec8-dfeb-47e6-9bef-4ab5124865db" providerId="AD" clId="Web-{50FEB35E-33B2-924A-B921-A8CE433782A3}" dt="2025-07-14T13:39:15.709" v="72" actId="20577"/>
          <ac:spMkLst>
            <pc:docMk/>
            <pc:sldMk cId="2052939696" sldId="307"/>
            <ac:spMk id="4" creationId="{7560E1B0-83B2-7D99-C448-AF596DDC8F9F}"/>
          </ac:spMkLst>
        </pc:spChg>
      </pc:sldChg>
    </pc:docChg>
  </pc:docChgLst>
  <pc:docChgLst>
    <pc:chgData name="Valentina Cabrera" userId="S::valentina.cabrera@fi365.ort.edu.uy::5835d5b8-d765-4685-8dac-ca32afdc9667" providerId="AD" clId="Web-{45F812A9-A8EC-6D60-F546-F35C6D1FF6D7}"/>
    <pc:docChg chg="modSld">
      <pc:chgData name="Valentina Cabrera" userId="S::valentina.cabrera@fi365.ort.edu.uy::5835d5b8-d765-4685-8dac-ca32afdc9667" providerId="AD" clId="Web-{45F812A9-A8EC-6D60-F546-F35C6D1FF6D7}" dt="2025-07-22T23:13:56.259" v="0" actId="1076"/>
      <pc:docMkLst>
        <pc:docMk/>
      </pc:docMkLst>
      <pc:sldChg chg="modSp">
        <pc:chgData name="Valentina Cabrera" userId="S::valentina.cabrera@fi365.ort.edu.uy::5835d5b8-d765-4685-8dac-ca32afdc9667" providerId="AD" clId="Web-{45F812A9-A8EC-6D60-F546-F35C6D1FF6D7}" dt="2025-07-22T23:13:56.259" v="0" actId="1076"/>
        <pc:sldMkLst>
          <pc:docMk/>
          <pc:sldMk cId="0" sldId="302"/>
        </pc:sldMkLst>
        <pc:picChg chg="mod">
          <ac:chgData name="Valentina Cabrera" userId="S::valentina.cabrera@fi365.ort.edu.uy::5835d5b8-d765-4685-8dac-ca32afdc9667" providerId="AD" clId="Web-{45F812A9-A8EC-6D60-F546-F35C6D1FF6D7}" dt="2025-07-22T23:13:56.259" v="0" actId="1076"/>
          <ac:picMkLst>
            <pc:docMk/>
            <pc:sldMk cId="0" sldId="302"/>
            <ac:picMk id="601" creationId="{00000000-0000-0000-0000-000000000000}"/>
          </ac:picMkLst>
        </pc:picChg>
      </pc:sldChg>
    </pc:docChg>
  </pc:docChgLst>
  <pc:docChgLst>
    <pc:chgData name="Sebastian Pombo" userId="S::sebastian.pombo@fi365.ort.edu.uy::8d09aeac-c1a8-4999-ab29-64845f6d5a4c" providerId="AD" clId="Web-{4E1796D4-D94F-61DA-DFB7-578B02A56C01}"/>
    <pc:docChg chg="modSld">
      <pc:chgData name="Sebastian Pombo" userId="S::sebastian.pombo@fi365.ort.edu.uy::8d09aeac-c1a8-4999-ab29-64845f6d5a4c" providerId="AD" clId="Web-{4E1796D4-D94F-61DA-DFB7-578B02A56C01}" dt="2025-07-13T23:24:18.653" v="176"/>
      <pc:docMkLst>
        <pc:docMk/>
      </pc:docMkLst>
      <pc:sldChg chg="addSp modSp">
        <pc:chgData name="Sebastian Pombo" userId="S::sebastian.pombo@fi365.ort.edu.uy::8d09aeac-c1a8-4999-ab29-64845f6d5a4c" providerId="AD" clId="Web-{4E1796D4-D94F-61DA-DFB7-578B02A56C01}" dt="2025-07-13T23:24:18.653" v="176"/>
        <pc:sldMkLst>
          <pc:docMk/>
          <pc:sldMk cId="0" sldId="258"/>
        </pc:sldMkLst>
        <pc:spChg chg="mod">
          <ac:chgData name="Sebastian Pombo" userId="S::sebastian.pombo@fi365.ort.edu.uy::8d09aeac-c1a8-4999-ab29-64845f6d5a4c" providerId="AD" clId="Web-{4E1796D4-D94F-61DA-DFB7-578B02A56C01}" dt="2025-07-13T23:23:32.104" v="173" actId="1076"/>
          <ac:spMkLst>
            <pc:docMk/>
            <pc:sldMk cId="0" sldId="258"/>
            <ac:spMk id="174" creationId="{00000000-0000-0000-0000-000000000000}"/>
          </ac:spMkLst>
        </pc:spChg>
        <pc:graphicFrameChg chg="add mod modGraphic">
          <ac:chgData name="Sebastian Pombo" userId="S::sebastian.pombo@fi365.ort.edu.uy::8d09aeac-c1a8-4999-ab29-64845f6d5a4c" providerId="AD" clId="Web-{4E1796D4-D94F-61DA-DFB7-578B02A56C01}" dt="2025-07-13T23:24:18.653" v="176"/>
          <ac:graphicFrameMkLst>
            <pc:docMk/>
            <pc:sldMk cId="0" sldId="258"/>
            <ac:graphicFrameMk id="3" creationId="{92B854A2-9434-EDA4-AC20-EF4EC16694DD}"/>
          </ac:graphicFrameMkLst>
        </pc:graphicFrameChg>
      </pc:sldChg>
      <pc:sldChg chg="modSp">
        <pc:chgData name="Sebastian Pombo" userId="S::sebastian.pombo@fi365.ort.edu.uy::8d09aeac-c1a8-4999-ab29-64845f6d5a4c" providerId="AD" clId="Web-{4E1796D4-D94F-61DA-DFB7-578B02A56C01}" dt="2025-07-13T23:01:12.558" v="0" actId="1076"/>
        <pc:sldMkLst>
          <pc:docMk/>
          <pc:sldMk cId="0" sldId="269"/>
        </pc:sldMkLst>
        <pc:grpChg chg="mod">
          <ac:chgData name="Sebastian Pombo" userId="S::sebastian.pombo@fi365.ort.edu.uy::8d09aeac-c1a8-4999-ab29-64845f6d5a4c" providerId="AD" clId="Web-{4E1796D4-D94F-61DA-DFB7-578B02A56C01}" dt="2025-07-13T23:01:12.558" v="0" actId="1076"/>
          <ac:grpSpMkLst>
            <pc:docMk/>
            <pc:sldMk cId="0" sldId="269"/>
            <ac:grpSpMk id="281" creationId="{00000000-0000-0000-0000-000000000000}"/>
          </ac:grpSpMkLst>
        </pc:grpChg>
      </pc:sldChg>
    </pc:docChg>
  </pc:docChgLst>
  <pc:docChgLst>
    <pc:chgData name="Sebastian Pombo" userId="S::sebastian.pombo@fi365.ort.edu.uy::8d09aeac-c1a8-4999-ab29-64845f6d5a4c" providerId="AD" clId="Web-{79821A22-CD06-092B-2CF7-0E00B2504B07}"/>
    <pc:docChg chg="addSld modSld">
      <pc:chgData name="Sebastian Pombo" userId="S::sebastian.pombo@fi365.ort.edu.uy::8d09aeac-c1a8-4999-ab29-64845f6d5a4c" providerId="AD" clId="Web-{79821A22-CD06-092B-2CF7-0E00B2504B07}" dt="2025-07-13T23:39:49.724" v="38" actId="20577"/>
      <pc:docMkLst>
        <pc:docMk/>
      </pc:docMkLst>
      <pc:sldChg chg="modSp new">
        <pc:chgData name="Sebastian Pombo" userId="S::sebastian.pombo@fi365.ort.edu.uy::8d09aeac-c1a8-4999-ab29-64845f6d5a4c" providerId="AD" clId="Web-{79821A22-CD06-092B-2CF7-0E00B2504B07}" dt="2025-07-13T23:38:43.656" v="21" actId="20577"/>
        <pc:sldMkLst>
          <pc:docMk/>
          <pc:sldMk cId="3945040957" sldId="305"/>
        </pc:sldMkLst>
        <pc:spChg chg="mod">
          <ac:chgData name="Sebastian Pombo" userId="S::sebastian.pombo@fi365.ort.edu.uy::8d09aeac-c1a8-4999-ab29-64845f6d5a4c" providerId="AD" clId="Web-{79821A22-CD06-092B-2CF7-0E00B2504B07}" dt="2025-07-13T23:38:36.593" v="6" actId="20577"/>
          <ac:spMkLst>
            <pc:docMk/>
            <pc:sldMk cId="3945040957" sldId="305"/>
            <ac:spMk id="2" creationId="{02F714CA-9375-47BD-19EB-56B2726DB50B}"/>
          </ac:spMkLst>
        </pc:spChg>
        <pc:spChg chg="mod">
          <ac:chgData name="Sebastian Pombo" userId="S::sebastian.pombo@fi365.ort.edu.uy::8d09aeac-c1a8-4999-ab29-64845f6d5a4c" providerId="AD" clId="Web-{79821A22-CD06-092B-2CF7-0E00B2504B07}" dt="2025-07-13T23:38:43.656" v="21" actId="20577"/>
          <ac:spMkLst>
            <pc:docMk/>
            <pc:sldMk cId="3945040957" sldId="305"/>
            <ac:spMk id="3" creationId="{C81969DD-620D-BAEA-9D6A-B986A012322F}"/>
          </ac:spMkLst>
        </pc:spChg>
      </pc:sldChg>
      <pc:sldChg chg="modSp new">
        <pc:chgData name="Sebastian Pombo" userId="S::sebastian.pombo@fi365.ort.edu.uy::8d09aeac-c1a8-4999-ab29-64845f6d5a4c" providerId="AD" clId="Web-{79821A22-CD06-092B-2CF7-0E00B2504B07}" dt="2025-07-13T23:39:49.724" v="38" actId="20577"/>
        <pc:sldMkLst>
          <pc:docMk/>
          <pc:sldMk cId="1720539970" sldId="306"/>
        </pc:sldMkLst>
        <pc:spChg chg="mod">
          <ac:chgData name="Sebastian Pombo" userId="S::sebastian.pombo@fi365.ort.edu.uy::8d09aeac-c1a8-4999-ab29-64845f6d5a4c" providerId="AD" clId="Web-{79821A22-CD06-092B-2CF7-0E00B2504B07}" dt="2025-07-13T23:39:45.239" v="28" actId="20577"/>
          <ac:spMkLst>
            <pc:docMk/>
            <pc:sldMk cId="1720539970" sldId="306"/>
            <ac:spMk id="2" creationId="{64D717E9-8E16-D626-E9AC-6D2DA536250A}"/>
          </ac:spMkLst>
        </pc:spChg>
        <pc:spChg chg="mod">
          <ac:chgData name="Sebastian Pombo" userId="S::sebastian.pombo@fi365.ort.edu.uy::8d09aeac-c1a8-4999-ab29-64845f6d5a4c" providerId="AD" clId="Web-{79821A22-CD06-092B-2CF7-0E00B2504B07}" dt="2025-07-13T23:39:49.724" v="38" actId="20577"/>
          <ac:spMkLst>
            <pc:docMk/>
            <pc:sldMk cId="1720539970" sldId="306"/>
            <ac:spMk id="3" creationId="{A30FA4B4-1C2E-B1C6-A163-C448F5ACA4EE}"/>
          </ac:spMkLst>
        </pc:spChg>
      </pc:sldChg>
    </pc:docChg>
  </pc:docChgLst>
  <pc:docChgLst>
    <pc:chgData name="Lia  Candelaria Ponce De Leon  Cespedes" userId="S::lp219490@fi365.ort.edu.uy::2072dba9-0a6a-4fe6-9b69-b839b63cef8b" providerId="AD" clId="Web-{CDE5EBFB-231C-DA0A-ADD5-FFC4ACDF0421}"/>
    <pc:docChg chg="sldOrd">
      <pc:chgData name="Lia  Candelaria Ponce De Leon  Cespedes" userId="S::lp219490@fi365.ort.edu.uy::2072dba9-0a6a-4fe6-9b69-b839b63cef8b" providerId="AD" clId="Web-{CDE5EBFB-231C-DA0A-ADD5-FFC4ACDF0421}" dt="2025-07-25T00:55:10.676" v="6"/>
      <pc:docMkLst>
        <pc:docMk/>
      </pc:docMkLst>
      <pc:sldChg chg="ord">
        <pc:chgData name="Lia  Candelaria Ponce De Leon  Cespedes" userId="S::lp219490@fi365.ort.edu.uy::2072dba9-0a6a-4fe6-9b69-b839b63cef8b" providerId="AD" clId="Web-{CDE5EBFB-231C-DA0A-ADD5-FFC4ACDF0421}" dt="2025-07-25T00:55:10.676" v="6"/>
        <pc:sldMkLst>
          <pc:docMk/>
          <pc:sldMk cId="0" sldId="295"/>
        </pc:sldMkLst>
      </pc:sldChg>
      <pc:sldChg chg="ord">
        <pc:chgData name="Lia  Candelaria Ponce De Leon  Cespedes" userId="S::lp219490@fi365.ort.edu.uy::2072dba9-0a6a-4fe6-9b69-b839b63cef8b" providerId="AD" clId="Web-{CDE5EBFB-231C-DA0A-ADD5-FFC4ACDF0421}" dt="2025-07-25T00:53:28.001" v="2"/>
        <pc:sldMkLst>
          <pc:docMk/>
          <pc:sldMk cId="0" sldId="298"/>
        </pc:sldMkLst>
      </pc:sldChg>
      <pc:sldChg chg="ord">
        <pc:chgData name="Lia  Candelaria Ponce De Leon  Cespedes" userId="S::lp219490@fi365.ort.edu.uy::2072dba9-0a6a-4fe6-9b69-b839b63cef8b" providerId="AD" clId="Web-{CDE5EBFB-231C-DA0A-ADD5-FFC4ACDF0421}" dt="2025-07-25T00:53:34.251" v="4"/>
        <pc:sldMkLst>
          <pc:docMk/>
          <pc:sldMk cId="0" sldId="301"/>
        </pc:sldMkLst>
      </pc:sldChg>
      <pc:sldChg chg="ord">
        <pc:chgData name="Lia  Candelaria Ponce De Leon  Cespedes" userId="S::lp219490@fi365.ort.edu.uy::2072dba9-0a6a-4fe6-9b69-b839b63cef8b" providerId="AD" clId="Web-{CDE5EBFB-231C-DA0A-ADD5-FFC4ACDF0421}" dt="2025-07-25T00:51:21.732" v="0"/>
        <pc:sldMkLst>
          <pc:docMk/>
          <pc:sldMk cId="4183616200" sldId="303"/>
        </pc:sldMkLst>
      </pc:sldChg>
    </pc:docChg>
  </pc:docChgLst>
  <pc:docChgLst>
    <pc:chgData name="Valentina Cabrera" userId="S::valentina.cabrera@fi365.ort.edu.uy::5835d5b8-d765-4685-8dac-ca32afdc9667" providerId="AD" clId="Web-{6C9309F5-4CCD-8672-E498-CC1C1FC431B0}"/>
    <pc:docChg chg="modSld">
      <pc:chgData name="Valentina Cabrera" userId="S::valentina.cabrera@fi365.ort.edu.uy::5835d5b8-d765-4685-8dac-ca32afdc9667" providerId="AD" clId="Web-{6C9309F5-4CCD-8672-E498-CC1C1FC431B0}" dt="2025-07-14T19:28:47.218" v="0" actId="1076"/>
      <pc:docMkLst>
        <pc:docMk/>
      </pc:docMkLst>
      <pc:sldChg chg="modSp">
        <pc:chgData name="Valentina Cabrera" userId="S::valentina.cabrera@fi365.ort.edu.uy::5835d5b8-d765-4685-8dac-ca32afdc9667" providerId="AD" clId="Web-{6C9309F5-4CCD-8672-E498-CC1C1FC431B0}" dt="2025-07-14T19:28:47.218" v="0" actId="1076"/>
        <pc:sldMkLst>
          <pc:docMk/>
          <pc:sldMk cId="0" sldId="257"/>
        </pc:sldMkLst>
        <pc:spChg chg="mod">
          <ac:chgData name="Valentina Cabrera" userId="S::valentina.cabrera@fi365.ort.edu.uy::5835d5b8-d765-4685-8dac-ca32afdc9667" providerId="AD" clId="Web-{6C9309F5-4CCD-8672-E498-CC1C1FC431B0}" dt="2025-07-14T19:28:47.218" v="0" actId="1076"/>
          <ac:spMkLst>
            <pc:docMk/>
            <pc:sldMk cId="0" sldId="257"/>
            <ac:spMk id="168" creationId="{00000000-0000-0000-0000-000000000000}"/>
          </ac:spMkLst>
        </pc:spChg>
      </pc:sldChg>
    </pc:docChg>
  </pc:docChgLst>
  <pc:docChgLst>
    <pc:chgData name="Valentina Cabrera" userId="S::valentina.cabrera@fi365.ort.edu.uy::5835d5b8-d765-4685-8dac-ca32afdc9667" providerId="AD" clId="Web-{67DE512F-1035-CB1D-1247-CB079B6B3698}"/>
    <pc:docChg chg="modSld">
      <pc:chgData name="Valentina Cabrera" userId="S::valentina.cabrera@fi365.ort.edu.uy::5835d5b8-d765-4685-8dac-ca32afdc9667" providerId="AD" clId="Web-{67DE512F-1035-CB1D-1247-CB079B6B3698}" dt="2025-07-15T21:02:40.494" v="1"/>
      <pc:docMkLst>
        <pc:docMk/>
      </pc:docMkLst>
      <pc:sldChg chg="modSp">
        <pc:chgData name="Valentina Cabrera" userId="S::valentina.cabrera@fi365.ort.edu.uy::5835d5b8-d765-4685-8dac-ca32afdc9667" providerId="AD" clId="Web-{67DE512F-1035-CB1D-1247-CB079B6B3698}" dt="2025-07-15T21:02:40.494" v="1"/>
        <pc:sldMkLst>
          <pc:docMk/>
          <pc:sldMk cId="0" sldId="264"/>
        </pc:sldMkLst>
        <pc:spChg chg="mod">
          <ac:chgData name="Valentina Cabrera" userId="S::valentina.cabrera@fi365.ort.edu.uy::5835d5b8-d765-4685-8dac-ca32afdc9667" providerId="AD" clId="Web-{67DE512F-1035-CB1D-1247-CB079B6B3698}" dt="2025-07-15T21:02:40.494" v="1"/>
          <ac:spMkLst>
            <pc:docMk/>
            <pc:sldMk cId="0" sldId="264"/>
            <ac:spMk id="218" creationId="{00000000-0000-0000-0000-000000000000}"/>
          </ac:spMkLst>
        </pc:spChg>
      </pc:sldChg>
    </pc:docChg>
  </pc:docChgLst>
  <pc:docChgLst>
    <pc:chgData name="Valentina Cabrera" userId="S::valentina.cabrera@fi365.ort.edu.uy::5835d5b8-d765-4685-8dac-ca32afdc9667" providerId="AD" clId="Web-{B75CDB76-9AF9-19F9-2611-2643A9F99F70}"/>
    <pc:docChg chg="modSld">
      <pc:chgData name="Valentina Cabrera" userId="S::valentina.cabrera@fi365.ort.edu.uy::5835d5b8-d765-4685-8dac-ca32afdc9667" providerId="AD" clId="Web-{B75CDB76-9AF9-19F9-2611-2643A9F99F70}" dt="2025-07-17T23:29:04.270" v="1" actId="14100"/>
      <pc:docMkLst>
        <pc:docMk/>
      </pc:docMkLst>
      <pc:sldChg chg="modSp">
        <pc:chgData name="Valentina Cabrera" userId="S::valentina.cabrera@fi365.ort.edu.uy::5835d5b8-d765-4685-8dac-ca32afdc9667" providerId="AD" clId="Web-{B75CDB76-9AF9-19F9-2611-2643A9F99F70}" dt="2025-07-17T23:27:40.564" v="0" actId="14100"/>
        <pc:sldMkLst>
          <pc:docMk/>
          <pc:sldMk cId="0" sldId="275"/>
        </pc:sldMkLst>
        <pc:spChg chg="mod">
          <ac:chgData name="Valentina Cabrera" userId="S::valentina.cabrera@fi365.ort.edu.uy::5835d5b8-d765-4685-8dac-ca32afdc9667" providerId="AD" clId="Web-{B75CDB76-9AF9-19F9-2611-2643A9F99F70}" dt="2025-07-17T23:27:40.564" v="0" actId="14100"/>
          <ac:spMkLst>
            <pc:docMk/>
            <pc:sldMk cId="0" sldId="275"/>
            <ac:spMk id="377" creationId="{00000000-0000-0000-0000-000000000000}"/>
          </ac:spMkLst>
        </pc:spChg>
      </pc:sldChg>
      <pc:sldChg chg="modSp">
        <pc:chgData name="Valentina Cabrera" userId="S::valentina.cabrera@fi365.ort.edu.uy::5835d5b8-d765-4685-8dac-ca32afdc9667" providerId="AD" clId="Web-{B75CDB76-9AF9-19F9-2611-2643A9F99F70}" dt="2025-07-17T23:29:04.270" v="1" actId="14100"/>
        <pc:sldMkLst>
          <pc:docMk/>
          <pc:sldMk cId="0" sldId="276"/>
        </pc:sldMkLst>
        <pc:spChg chg="mod">
          <ac:chgData name="Valentina Cabrera" userId="S::valentina.cabrera@fi365.ort.edu.uy::5835d5b8-d765-4685-8dac-ca32afdc9667" providerId="AD" clId="Web-{B75CDB76-9AF9-19F9-2611-2643A9F99F70}" dt="2025-07-17T23:29:04.270" v="1" actId="14100"/>
          <ac:spMkLst>
            <pc:docMk/>
            <pc:sldMk cId="0" sldId="276"/>
            <ac:spMk id="383" creationId="{00000000-0000-0000-0000-000000000000}"/>
          </ac:spMkLst>
        </pc:spChg>
      </pc:sldChg>
    </pc:docChg>
  </pc:docChgLst>
  <pc:docChgLst>
    <pc:chgData name="Laura Pedreira Olivera" userId="467fbd2b-ea9f-466d-b421-33941eb128de" providerId="ADAL" clId="{3D40560B-F975-434B-9549-E6310AAD3CD4}"/>
    <pc:docChg chg="custSel modSld">
      <pc:chgData name="Laura Pedreira Olivera" userId="467fbd2b-ea9f-466d-b421-33941eb128de" providerId="ADAL" clId="{3D40560B-F975-434B-9549-E6310AAD3CD4}" dt="2025-07-22T22:34:48.350" v="7" actId="27636"/>
      <pc:docMkLst>
        <pc:docMk/>
      </pc:docMkLst>
      <pc:sldChg chg="modSp mod">
        <pc:chgData name="Laura Pedreira Olivera" userId="467fbd2b-ea9f-466d-b421-33941eb128de" providerId="ADAL" clId="{3D40560B-F975-434B-9549-E6310AAD3CD4}" dt="2025-07-22T22:34:48.221" v="0" actId="27636"/>
        <pc:sldMkLst>
          <pc:docMk/>
          <pc:sldMk cId="0" sldId="262"/>
        </pc:sldMkLst>
        <pc:spChg chg="mod">
          <ac:chgData name="Laura Pedreira Olivera" userId="467fbd2b-ea9f-466d-b421-33941eb128de" providerId="ADAL" clId="{3D40560B-F975-434B-9549-E6310AAD3CD4}" dt="2025-07-22T22:34:48.221" v="0" actId="27636"/>
          <ac:spMkLst>
            <pc:docMk/>
            <pc:sldMk cId="0" sldId="262"/>
            <ac:spMk id="204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240" v="1" actId="27636"/>
        <pc:sldMkLst>
          <pc:docMk/>
          <pc:sldMk cId="0" sldId="268"/>
        </pc:sldMkLst>
        <pc:spChg chg="mod">
          <ac:chgData name="Laura Pedreira Olivera" userId="467fbd2b-ea9f-466d-b421-33941eb128de" providerId="ADAL" clId="{3D40560B-F975-434B-9549-E6310AAD3CD4}" dt="2025-07-22T22:34:48.240" v="1" actId="27636"/>
          <ac:spMkLst>
            <pc:docMk/>
            <pc:sldMk cId="0" sldId="268"/>
            <ac:spMk id="274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248" v="2" actId="27636"/>
        <pc:sldMkLst>
          <pc:docMk/>
          <pc:sldMk cId="0" sldId="271"/>
        </pc:sldMkLst>
        <pc:spChg chg="mod">
          <ac:chgData name="Laura Pedreira Olivera" userId="467fbd2b-ea9f-466d-b421-33941eb128de" providerId="ADAL" clId="{3D40560B-F975-434B-9549-E6310AAD3CD4}" dt="2025-07-22T22:34:48.248" v="2" actId="27636"/>
          <ac:spMkLst>
            <pc:docMk/>
            <pc:sldMk cId="0" sldId="271"/>
            <ac:spMk id="335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253" v="3" actId="27636"/>
        <pc:sldMkLst>
          <pc:docMk/>
          <pc:sldMk cId="0" sldId="273"/>
        </pc:sldMkLst>
        <pc:spChg chg="mod">
          <ac:chgData name="Laura Pedreira Olivera" userId="467fbd2b-ea9f-466d-b421-33941eb128de" providerId="ADAL" clId="{3D40560B-F975-434B-9549-E6310AAD3CD4}" dt="2025-07-22T22:34:48.253" v="3" actId="27636"/>
          <ac:spMkLst>
            <pc:docMk/>
            <pc:sldMk cId="0" sldId="273"/>
            <ac:spMk id="347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309" v="4" actId="27636"/>
        <pc:sldMkLst>
          <pc:docMk/>
          <pc:sldMk cId="0" sldId="284"/>
        </pc:sldMkLst>
        <pc:spChg chg="mod">
          <ac:chgData name="Laura Pedreira Olivera" userId="467fbd2b-ea9f-466d-b421-33941eb128de" providerId="ADAL" clId="{3D40560B-F975-434B-9549-E6310AAD3CD4}" dt="2025-07-22T22:34:48.309" v="4" actId="27636"/>
          <ac:spMkLst>
            <pc:docMk/>
            <pc:sldMk cId="0" sldId="284"/>
            <ac:spMk id="470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316" v="5" actId="27636"/>
        <pc:sldMkLst>
          <pc:docMk/>
          <pc:sldMk cId="0" sldId="287"/>
        </pc:sldMkLst>
        <pc:spChg chg="mod">
          <ac:chgData name="Laura Pedreira Olivera" userId="467fbd2b-ea9f-466d-b421-33941eb128de" providerId="ADAL" clId="{3D40560B-F975-434B-9549-E6310AAD3CD4}" dt="2025-07-22T22:34:48.316" v="5" actId="27636"/>
          <ac:spMkLst>
            <pc:docMk/>
            <pc:sldMk cId="0" sldId="287"/>
            <ac:spMk id="496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326" v="6" actId="27636"/>
        <pc:sldMkLst>
          <pc:docMk/>
          <pc:sldMk cId="0" sldId="295"/>
        </pc:sldMkLst>
        <pc:spChg chg="mod">
          <ac:chgData name="Laura Pedreira Olivera" userId="467fbd2b-ea9f-466d-b421-33941eb128de" providerId="ADAL" clId="{3D40560B-F975-434B-9549-E6310AAD3CD4}" dt="2025-07-22T22:34:48.326" v="6" actId="27636"/>
          <ac:spMkLst>
            <pc:docMk/>
            <pc:sldMk cId="0" sldId="295"/>
            <ac:spMk id="553" creationId="{00000000-0000-0000-0000-000000000000}"/>
          </ac:spMkLst>
        </pc:spChg>
      </pc:sldChg>
      <pc:sldChg chg="modSp mod">
        <pc:chgData name="Laura Pedreira Olivera" userId="467fbd2b-ea9f-466d-b421-33941eb128de" providerId="ADAL" clId="{3D40560B-F975-434B-9549-E6310AAD3CD4}" dt="2025-07-22T22:34:48.350" v="7" actId="27636"/>
        <pc:sldMkLst>
          <pc:docMk/>
          <pc:sldMk cId="0" sldId="300"/>
        </pc:sldMkLst>
        <pc:spChg chg="mod">
          <ac:chgData name="Laura Pedreira Olivera" userId="467fbd2b-ea9f-466d-b421-33941eb128de" providerId="ADAL" clId="{3D40560B-F975-434B-9549-E6310AAD3CD4}" dt="2025-07-22T22:34:48.350" v="7" actId="27636"/>
          <ac:spMkLst>
            <pc:docMk/>
            <pc:sldMk cId="0" sldId="300"/>
            <ac:spMk id="589" creationId="{00000000-0000-0000-0000-000000000000}"/>
          </ac:spMkLst>
        </pc:spChg>
      </pc:sldChg>
    </pc:docChg>
  </pc:docChgLst>
  <pc:docChgLst>
    <pc:chgData name="Natalia Giordano" userId="S::natalia.giordano@fi365.ort.edu.uy::8b0a869b-cb36-4489-8672-e4594bb3bde6" providerId="AD" clId="Web-{F0C024EC-05D3-F49B-4959-C61AAD75F4AF}"/>
    <pc:docChg chg="modSld">
      <pc:chgData name="Natalia Giordano" userId="S::natalia.giordano@fi365.ort.edu.uy::8b0a869b-cb36-4489-8672-e4594bb3bde6" providerId="AD" clId="Web-{F0C024EC-05D3-F49B-4959-C61AAD75F4AF}" dt="2025-07-14T17:02:24.862" v="0"/>
      <pc:docMkLst>
        <pc:docMk/>
      </pc:docMkLst>
      <pc:sldChg chg="delSp">
        <pc:chgData name="Natalia Giordano" userId="S::natalia.giordano@fi365.ort.edu.uy::8b0a869b-cb36-4489-8672-e4594bb3bde6" providerId="AD" clId="Web-{F0C024EC-05D3-F49B-4959-C61AAD75F4AF}" dt="2025-07-14T17:02:24.862" v="0"/>
        <pc:sldMkLst>
          <pc:docMk/>
          <pc:sldMk cId="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29ae187a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3629ae187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2b6753a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362b6753a99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Los requerimientos, en el contexto del desarrollo de software, son declaraciones formales de lo que un sistema de software debe hacer o cómo debe comportarse.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Son descripciones detalladas de las funcionalidades, características, restricciones y criterios de calidad que deben ser cumplidos para satisfacer las necesidades y expectativas de los usuarios finales y otras partes interesadas.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Funcionalidades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Restricciones de Calidad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Reglas de Negocio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Restricciones de Dominio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Los requerimientos sirven como base para el diseño, desarrollo, implementación y pruebas del software, y actúan como una guía para todos los aspectos del ciclo de vida del desarrollo de software.</a:t>
            </a:r>
            <a:endParaRPr/>
          </a:p>
        </p:txBody>
      </p:sp>
      <p:sp>
        <p:nvSpPr>
          <p:cNvPr id="231" name="Google Shape;231;g362b6753a99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29ae187ac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29ae187ac_0_5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629ae187ac_0_5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29ae187ac_0_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g3629ae187a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29ae187ac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g3629ae187a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29ae187ac_0_3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" name="Google Shape;277;g3629ae187ac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29ae187ac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3629ae187ac_0_5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g3629ae187ac_0_5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29ae187ac_0_6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2" name="Google Shape;332;g3629ae187ac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29ae187ac_0_7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3629ae187ac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29ae187ac_0_7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3629ae187ac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29ae187ac_0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" name="Google Shape;351;g3629ae187ac_0_8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3629ae187ac_0_8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29ae187a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3629ae187ac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Los requerimientos, en el contexto del desarrollo de software, son declaraciones formales de lo que un sistema de software debe hacer o cómo debe comportarse.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Son descripciones detalladas de las funcionalidades, características, restricciones y criterios de calidad que deben ser cumplidos para satisfacer las necesidades y expectativas de los usuarios finales y otras partes interesadas.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Funcionalidades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Restricciones de Calidad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Reglas de Negocio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Restricciones de Dominio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Los requerimientos sirven como base para el diseño, desarrollo, implementación y pruebas del software, y actúan como una guía para todos los aspectos del ciclo de vida del desarrollo de software.</a:t>
            </a:r>
            <a:endParaRPr/>
          </a:p>
        </p:txBody>
      </p:sp>
      <p:sp>
        <p:nvSpPr>
          <p:cNvPr id="165" name="Google Shape;165;g3629ae187ac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29ae187ac_0_9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g3629ae187ac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629ae187ac_0_9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g3629ae187ac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29ae187ac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3629ae187ac_0_10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7" name="Google Shape;387;g3629ae187ac_0_10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29ae187ac_0_1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3629ae187ac_0_1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629ae187ac_0_1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g3629ae187ac_0_12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Los bosquejos de interfaz de usuario, también conocidos como wireframes, son representaciones visuales básicas y simplificadas de una interfaz de usuario.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/>
              <a:t>Se utilizan para planificar y diseñar la estructura y el diseño de una aplicación o sitio web antes de que se inicie el desarrollo detallado. Los wireframes se centran en la disposición de los elementos de la interfaz y la navegación, sin entrar en detalles de estilo o gráficos.</a:t>
            </a:r>
            <a:endParaRPr/>
          </a:p>
        </p:txBody>
      </p:sp>
      <p:sp>
        <p:nvSpPr>
          <p:cNvPr id="417" name="Google Shape;417;g3629ae187ac_0_12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2b6753a9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62b6753a9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362b6753a9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26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29ae187ac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g3629ae187ac_0_12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g3629ae187ac_0_1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29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29ae187ac_0_13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4" name="Google Shape;454;g3629ae187ac_0_1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629ae187ac_0_13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g3629ae187ac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629ae187ac_0_13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7" name="Google Shape;467;g3629ae187a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e415475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e4154751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6e4154751e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29ae187ac_0_13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g3629ae187ac_0_1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29ae187ac_0_14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g3629ae187ac_0_1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629ae187ac_0_14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g3629ae187ac_0_1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29ae187ac_0_14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0" name="Google Shape;500;g3629ae187ac_0_1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29ae187ac_0_14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7" name="Google Shape;507;g3629ae187ac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629ae187ac_0_14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5" name="Google Shape;515;g3629ae187ac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29ae187ac_0_14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2" name="Google Shape;522;g3629ae187ac_0_1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29ae187ac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629ae187ac_0_14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3629ae187ac_0_14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41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629ae187ac_0_14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4" name="Google Shape;534;g3629ae187ac_0_1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29ae187ac_0_14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2" name="Google Shape;542;g3629ae187ac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e415475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e4154751e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6e4154751e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29ae187ac_0_14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0" name="Google Shape;550;g3629ae187ac_0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629ae187ac_0_14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g3629ae187ac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629ae187ac_0_14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6" name="Google Shape;566;g3629ae187ac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629ae187ac_0_14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4" name="Google Shape;574;g3629ae187ac_0_1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29ae187ac_0_14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0" name="Google Shape;580;g3629ae187ac_0_1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629ae187ac_0_14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6" name="Google Shape;586;g3629ae187ac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629ae187ac_0_15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g3629ae187ac_0_1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629ae187ac_0_15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8" name="Google Shape;598;g3629ae187ac_0_1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e415475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e4154751e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86" name="Google Shape;186;g36e4154751e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e41547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e4154751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6e4154751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2ca15357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2ca153577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62ca153577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UY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2b6753a99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362b6753a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29ae187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3629ae187ac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En el contexto del desarrollo de software, los problemas, las necesidades y los requerimientos están intrínsecamente relacionados y se pueden entender de la siguiente manera: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lang="es-UY" b="1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Los problemas son situaciones o condiciones que requieren una solución. Estos pueden surgir debido a deficiencias en sistemas existentes, oportunidades de mejora, cambios en el entorno, o cualquier otra situación que requiera una acción para resolverla o mejorarla.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lang="es-UY" b="1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Necesidades</a:t>
            </a: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Las necesidades son los requisitos subyacentes que deben satisfacerse para resolver un problema o abordar una situación específica. Representan lo que realmente se requiere para satisfacer las expectativas del usuario o del cliente y lograr una solución satisfactoria.</a:t>
            </a:r>
            <a:endParaRPr/>
          </a:p>
          <a:p>
            <a:pPr marL="17145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Arial"/>
              <a:buChar char="•"/>
            </a:pPr>
            <a:r>
              <a:rPr lang="es-UY" b="1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Requerimientos</a:t>
            </a:r>
            <a:r>
              <a:rPr lang="es-UY" b="0" i="0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: Los requerimientos son las especificaciones detalladas y concretas que describen cómo deben ser abordadas las necesidades y problemas identificados. Estos pueden incluir funcionalidades específicas, características del sistema, restricciones técnicas, requisitos de rendimiento, y otros criterios que deben cumplirse para satisfacer las necesidades del usuario.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g3629ae187ac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UY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9" name="Google Shape;29;p60" descr="Interfaz de usuario gráfica, Tex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107" y="5656502"/>
            <a:ext cx="3850531" cy="105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ca153577_0_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362ca153577_0_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7" name="Google Shape;97;g362ca153577_0_86" descr="Interfaz de usuario gráfica, Tex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107" y="5656502"/>
            <a:ext cx="3850531" cy="105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2ca153577_0_9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62ca153577_0_9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g362ca153577_0_9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362ca153577_0_9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362ca153577_0_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362ca153577_0_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62ca153577_0_97" descr="Edificios y direcciones - Universidad ORT Uruguay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62ca153577_0_97"/>
          <p:cNvSpPr txBox="1">
            <a:spLocks noGrp="1"/>
          </p:cNvSpPr>
          <p:nvPr>
            <p:ph type="ctrTitle"/>
          </p:nvPr>
        </p:nvSpPr>
        <p:spPr>
          <a:xfrm>
            <a:off x="1466850" y="18653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362ca153577_0_97"/>
          <p:cNvSpPr txBox="1">
            <a:spLocks noGrp="1"/>
          </p:cNvSpPr>
          <p:nvPr>
            <p:ph type="subTitle" idx="1"/>
          </p:nvPr>
        </p:nvSpPr>
        <p:spPr>
          <a:xfrm>
            <a:off x="1409700" y="48164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09" name="Google Shape;109;g362ca153577_0_97" descr="Interfaz de usuario gráfica, Tex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6700" y="279588"/>
            <a:ext cx="7873000" cy="215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2ca153577_0_102"/>
          <p:cNvSpPr txBox="1">
            <a:spLocks noGrp="1"/>
          </p:cNvSpPr>
          <p:nvPr>
            <p:ph type="title"/>
          </p:nvPr>
        </p:nvSpPr>
        <p:spPr>
          <a:xfrm>
            <a:off x="755903" y="3399769"/>
            <a:ext cx="106407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362ca153577_0_102"/>
          <p:cNvSpPr txBox="1">
            <a:spLocks noGrp="1"/>
          </p:cNvSpPr>
          <p:nvPr>
            <p:ph type="body" idx="1"/>
          </p:nvPr>
        </p:nvSpPr>
        <p:spPr>
          <a:xfrm>
            <a:off x="1514121" y="4171528"/>
            <a:ext cx="91638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3" name="Google Shape;113;g362ca153577_0_102" descr="Interfaz de usuario gráfica, Tex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886" y="320231"/>
            <a:ext cx="10314775" cy="283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2ca153577_0_10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362ca153577_0_10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g362ca153577_0_10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g362ca153577_0_10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g362ca153577_0_10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g362ca153577_0_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362ca153577_0_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g362ca153577_0_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2ca153577_0_1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362ca153577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362ca153577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362ca153577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62ca153577_0_120" descr="Interfaz de usuario gráfica, Tex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107" y="5656502"/>
            <a:ext cx="3850531" cy="1055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2ca153577_0_1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g362ca153577_0_1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3" name="Google Shape;133;g362ca153577_0_1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g362ca153577_0_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362ca153577_0_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g362ca153577_0_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2ca153577_0_1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362ca153577_0_1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g362ca153577_0_1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1" name="Google Shape;141;g362ca153577_0_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362ca153577_0_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g362ca153577_0_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2ca153577_0_1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362ca153577_0_13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g362ca153577_0_1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362ca153577_0_1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362ca153577_0_1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2ca153577_0_14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362ca153577_0_14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362ca153577_0_1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362ca153577_0_1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362ca153577_0_1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62" descr="Interfaz de usuario gráfica, Tex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81107" y="5656502"/>
            <a:ext cx="3850531" cy="1055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58" descr="Edificios y direcciones - Universidad ORT Uruguay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8"/>
          <p:cNvSpPr txBox="1">
            <a:spLocks noGrp="1"/>
          </p:cNvSpPr>
          <p:nvPr>
            <p:ph type="ctrTitle"/>
          </p:nvPr>
        </p:nvSpPr>
        <p:spPr>
          <a:xfrm>
            <a:off x="1466850" y="186531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8"/>
          <p:cNvSpPr txBox="1">
            <a:spLocks noGrp="1"/>
          </p:cNvSpPr>
          <p:nvPr>
            <p:ph type="subTitle" idx="1"/>
          </p:nvPr>
        </p:nvSpPr>
        <p:spPr>
          <a:xfrm>
            <a:off x="1409700" y="481647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3" name="Google Shape;43;p58" descr="Interfaz de usuario gráfica, Text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6700" y="279588"/>
            <a:ext cx="7873000" cy="215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3"/>
          <p:cNvSpPr txBox="1">
            <a:spLocks noGrp="1"/>
          </p:cNvSpPr>
          <p:nvPr>
            <p:ph type="body" idx="1"/>
          </p:nvPr>
        </p:nvSpPr>
        <p:spPr>
          <a:xfrm>
            <a:off x="1514121" y="4171528"/>
            <a:ext cx="9163757" cy="45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7" name="Google Shape;47;p63" descr="Interfaz de usuario gráfica, Text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886" y="320231"/>
            <a:ext cx="10314775" cy="283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6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6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6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6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2ca153577_0_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g362ca153577_0_8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g362ca153577_0_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g362ca153577_0_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g362ca153577_0_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ra.com/scrum-artifact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ira.com/scrum-artifac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29ae187ac_0_0"/>
          <p:cNvSpPr txBox="1">
            <a:spLocks noGrp="1"/>
          </p:cNvSpPr>
          <p:nvPr>
            <p:ph type="ctrTitle"/>
          </p:nvPr>
        </p:nvSpPr>
        <p:spPr>
          <a:xfrm>
            <a:off x="1524000" y="145978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Introducción</a:t>
            </a:r>
            <a:endParaRPr/>
          </a:p>
        </p:txBody>
      </p:sp>
      <p:sp>
        <p:nvSpPr>
          <p:cNvPr id="161" name="Google Shape;161;g3629ae187ac_0_0"/>
          <p:cNvSpPr txBox="1">
            <a:spLocks noGrp="1"/>
          </p:cNvSpPr>
          <p:nvPr>
            <p:ph type="subTitle" idx="1"/>
          </p:nvPr>
        </p:nvSpPr>
        <p:spPr>
          <a:xfrm>
            <a:off x="1524000" y="420820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UY" sz="2700"/>
              <a:t>Taller de Ingeniería de Software</a:t>
            </a:r>
            <a:endParaRPr sz="2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2b6753a99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Los requerimientos son…</a:t>
            </a:r>
            <a:endParaRPr/>
          </a:p>
        </p:txBody>
      </p:sp>
      <p:sp>
        <p:nvSpPr>
          <p:cNvPr id="234" name="Google Shape;234;g362b6753a99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Servicios y restricciones que el sistema debe cumplir.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Funcionalidades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Restricciones de Calidad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Reglas de Negocio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Restricciones de Dominio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29ae187ac_0_5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Los requerimientos son…</a:t>
            </a:r>
            <a:endParaRPr/>
          </a:p>
        </p:txBody>
      </p:sp>
      <p:grpSp>
        <p:nvGrpSpPr>
          <p:cNvPr id="242" name="Google Shape;242;g3629ae187ac_0_529"/>
          <p:cNvGrpSpPr/>
          <p:nvPr/>
        </p:nvGrpSpPr>
        <p:grpSpPr>
          <a:xfrm>
            <a:off x="579800" y="2473161"/>
            <a:ext cx="2685450" cy="3881840"/>
            <a:chOff x="437825" y="1568580"/>
            <a:chExt cx="2685450" cy="2805000"/>
          </a:xfrm>
        </p:grpSpPr>
        <p:sp>
          <p:nvSpPr>
            <p:cNvPr id="243" name="Google Shape;243;g3629ae187ac_0_529"/>
            <p:cNvSpPr/>
            <p:nvPr/>
          </p:nvSpPr>
          <p:spPr>
            <a:xfrm>
              <a:off x="440075" y="1568580"/>
              <a:ext cx="2683200" cy="2805000"/>
            </a:xfrm>
            <a:prstGeom prst="rect">
              <a:avLst/>
            </a:prstGeom>
            <a:noFill/>
            <a:ln w="9525" cap="flat" cmpd="sng">
              <a:solidFill>
                <a:srgbClr val="CCA6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3629ae187ac_0_529"/>
            <p:cNvSpPr txBox="1"/>
            <p:nvPr/>
          </p:nvSpPr>
          <p:spPr>
            <a:xfrm>
              <a:off x="437825" y="1568589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g3629ae187ac_0_529"/>
          <p:cNvSpPr txBox="1"/>
          <p:nvPr/>
        </p:nvSpPr>
        <p:spPr>
          <a:xfrm>
            <a:off x="658600" y="2391221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Funcionalidades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g3629ae187ac_0_529"/>
          <p:cNvSpPr txBox="1"/>
          <p:nvPr/>
        </p:nvSpPr>
        <p:spPr>
          <a:xfrm>
            <a:off x="659975" y="2995825"/>
            <a:ext cx="2494500" cy="3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UY" sz="1800">
                <a:solidFill>
                  <a:schemeClr val="dk1"/>
                </a:solidFill>
              </a:rPr>
              <a:t>Capacidades o servicios que el sistema debe ofrecer a los usuarios.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UY" sz="1800">
                <a:solidFill>
                  <a:schemeClr val="dk1"/>
                </a:solidFill>
              </a:rPr>
              <a:t>Responden a  "</a:t>
            </a:r>
            <a:r>
              <a:rPr lang="es-UY" sz="1800" b="1">
                <a:solidFill>
                  <a:schemeClr val="dk1"/>
                </a:solidFill>
              </a:rPr>
              <a:t>¿Qué debe hacer el sistema?</a:t>
            </a:r>
            <a:r>
              <a:rPr lang="es-UY" sz="1800">
                <a:solidFill>
                  <a:schemeClr val="dk1"/>
                </a:solidFill>
              </a:rPr>
              <a:t>"  Incluyen interacciones, procesamiento de datos y generación de resultados.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47" name="Google Shape;247;g3629ae187ac_0_529"/>
          <p:cNvGrpSpPr/>
          <p:nvPr/>
        </p:nvGrpSpPr>
        <p:grpSpPr>
          <a:xfrm>
            <a:off x="3372375" y="2473119"/>
            <a:ext cx="2683200" cy="3881840"/>
            <a:chOff x="3230400" y="1568580"/>
            <a:chExt cx="2683200" cy="2805000"/>
          </a:xfrm>
        </p:grpSpPr>
        <p:sp>
          <p:nvSpPr>
            <p:cNvPr id="248" name="Google Shape;248;g3629ae187ac_0_529"/>
            <p:cNvSpPr/>
            <p:nvPr/>
          </p:nvSpPr>
          <p:spPr>
            <a:xfrm>
              <a:off x="3230400" y="1568580"/>
              <a:ext cx="2683200" cy="2805000"/>
            </a:xfrm>
            <a:prstGeom prst="rect">
              <a:avLst/>
            </a:prstGeom>
            <a:noFill/>
            <a:ln w="9525" cap="flat" cmpd="sng">
              <a:solidFill>
                <a:srgbClr val="CCA6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g3629ae187ac_0_529"/>
            <p:cNvSpPr txBox="1"/>
            <p:nvPr/>
          </p:nvSpPr>
          <p:spPr>
            <a:xfrm>
              <a:off x="3230400" y="1568600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g3629ae187ac_0_529"/>
          <p:cNvSpPr txBox="1"/>
          <p:nvPr/>
        </p:nvSpPr>
        <p:spPr>
          <a:xfrm>
            <a:off x="3458775" y="2367564"/>
            <a:ext cx="24843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no funcionales</a:t>
            </a:r>
            <a:endParaRPr sz="17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g3629ae187ac_0_529"/>
          <p:cNvSpPr txBox="1"/>
          <p:nvPr/>
        </p:nvSpPr>
        <p:spPr>
          <a:xfrm>
            <a:off x="3458800" y="2995822"/>
            <a:ext cx="24843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sz="1800">
                <a:solidFill>
                  <a:schemeClr val="dk1"/>
                </a:solidFill>
              </a:rPr>
              <a:t>Son criterios que definen </a:t>
            </a:r>
            <a:r>
              <a:rPr lang="es-UY" sz="1800" b="1">
                <a:solidFill>
                  <a:schemeClr val="dk1"/>
                </a:solidFill>
              </a:rPr>
              <a:t>cómo debe funcionar </a:t>
            </a:r>
            <a:r>
              <a:rPr lang="es-UY" sz="1800">
                <a:solidFill>
                  <a:schemeClr val="dk1"/>
                </a:solidFill>
              </a:rPr>
              <a:t>el sistema en términos de rendimiento, usabilidad, seguridad, disponibilidad, entre otros. No describen lo que hace, sino </a:t>
            </a:r>
            <a:r>
              <a:rPr lang="es-UY" sz="1800" b="1">
                <a:solidFill>
                  <a:schemeClr val="dk1"/>
                </a:solidFill>
              </a:rPr>
              <a:t>cómo lo hace.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2" name="Google Shape;252;g3629ae187ac_0_529"/>
          <p:cNvGrpSpPr/>
          <p:nvPr/>
        </p:nvGrpSpPr>
        <p:grpSpPr>
          <a:xfrm>
            <a:off x="6164950" y="2473133"/>
            <a:ext cx="2685450" cy="3881839"/>
            <a:chOff x="6022975" y="1568580"/>
            <a:chExt cx="2685450" cy="2805000"/>
          </a:xfrm>
        </p:grpSpPr>
        <p:sp>
          <p:nvSpPr>
            <p:cNvPr id="253" name="Google Shape;253;g3629ae187ac_0_529"/>
            <p:cNvSpPr/>
            <p:nvPr/>
          </p:nvSpPr>
          <p:spPr>
            <a:xfrm>
              <a:off x="6022975" y="1568580"/>
              <a:ext cx="2683200" cy="2805000"/>
            </a:xfrm>
            <a:prstGeom prst="rect">
              <a:avLst/>
            </a:prstGeom>
            <a:noFill/>
            <a:ln w="9525" cap="flat" cmpd="sng">
              <a:solidFill>
                <a:srgbClr val="CCA6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g3629ae187ac_0_529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g3629ae187ac_0_529"/>
          <p:cNvSpPr txBox="1"/>
          <p:nvPr/>
        </p:nvSpPr>
        <p:spPr>
          <a:xfrm>
            <a:off x="6249050" y="2467421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Reglas de negocio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g3629ae187ac_0_529"/>
          <p:cNvSpPr txBox="1"/>
          <p:nvPr/>
        </p:nvSpPr>
        <p:spPr>
          <a:xfrm>
            <a:off x="6247375" y="2995822"/>
            <a:ext cx="24945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UY" sz="1800">
                <a:solidFill>
                  <a:schemeClr val="dk1"/>
                </a:solidFill>
              </a:rPr>
              <a:t>Son políticas, normativas o condiciones que deben cumplirse dentro del sistema porque afectan la lógica de negocio.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UY" sz="1800">
                <a:solidFill>
                  <a:schemeClr val="dk1"/>
                </a:solidFill>
              </a:rPr>
              <a:t>Pueden derivar de regulaciones legales, procesos internos o estrategias empresariales.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grpSp>
        <p:nvGrpSpPr>
          <p:cNvPr id="257" name="Google Shape;257;g3629ae187ac_0_529"/>
          <p:cNvGrpSpPr/>
          <p:nvPr/>
        </p:nvGrpSpPr>
        <p:grpSpPr>
          <a:xfrm>
            <a:off x="8996050" y="2473133"/>
            <a:ext cx="2685450" cy="3881839"/>
            <a:chOff x="6022975" y="1568580"/>
            <a:chExt cx="2685450" cy="2805000"/>
          </a:xfrm>
        </p:grpSpPr>
        <p:sp>
          <p:nvSpPr>
            <p:cNvPr id="258" name="Google Shape;258;g3629ae187ac_0_529"/>
            <p:cNvSpPr/>
            <p:nvPr/>
          </p:nvSpPr>
          <p:spPr>
            <a:xfrm>
              <a:off x="6022975" y="1568580"/>
              <a:ext cx="2683200" cy="2805000"/>
            </a:xfrm>
            <a:prstGeom prst="rect">
              <a:avLst/>
            </a:prstGeom>
            <a:noFill/>
            <a:ln w="9525" cap="flat" cmpd="sng">
              <a:solidFill>
                <a:srgbClr val="CCA67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g3629ae187ac_0_529"/>
            <p:cNvSpPr txBox="1"/>
            <p:nvPr/>
          </p:nvSpPr>
          <p:spPr>
            <a:xfrm>
              <a:off x="6025225" y="1568600"/>
              <a:ext cx="2683200" cy="411900"/>
            </a:xfrm>
            <a:prstGeom prst="rect">
              <a:avLst/>
            </a:prstGeom>
            <a:solidFill>
              <a:srgbClr val="CCA6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g3629ae187ac_0_529"/>
          <p:cNvSpPr txBox="1"/>
          <p:nvPr/>
        </p:nvSpPr>
        <p:spPr>
          <a:xfrm>
            <a:off x="9197200" y="2367571"/>
            <a:ext cx="24843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Restricciones de dominio</a:t>
            </a:r>
            <a:endParaRPr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g3629ae187ac_0_529"/>
          <p:cNvSpPr txBox="1"/>
          <p:nvPr/>
        </p:nvSpPr>
        <p:spPr>
          <a:xfrm>
            <a:off x="9187000" y="2995822"/>
            <a:ext cx="24945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UY" sz="1800">
                <a:solidFill>
                  <a:schemeClr val="dk1"/>
                </a:solidFill>
              </a:rPr>
              <a:t>Son limitaciones impuestas por el contexto en el que opera el sistema, como normativas específicas de la industria, restricciones técnicas o compatibilidad con otros sistemas.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g3629ae187ac_0_529"/>
          <p:cNvSpPr txBox="1">
            <a:spLocks noGrp="1"/>
          </p:cNvSpPr>
          <p:nvPr>
            <p:ph type="body" idx="1"/>
          </p:nvPr>
        </p:nvSpPr>
        <p:spPr>
          <a:xfrm>
            <a:off x="838200" y="1586925"/>
            <a:ext cx="105156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Servicios y restricciones que el sistema debe cumplir.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29ae187ac_0_1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Ingeniería de Requerimientos</a:t>
            </a:r>
            <a:endParaRPr/>
          </a:p>
        </p:txBody>
      </p:sp>
      <p:sp>
        <p:nvSpPr>
          <p:cNvPr id="268" name="Google Shape;268;g3629ae187ac_0_1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Procesos, Técnicas y Herramientas para: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Relevar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Analizar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Modelar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Registrar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Verificar y Validar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Gestionar los requerimientos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29ae187ac_0_134"/>
          <p:cNvSpPr txBox="1">
            <a:spLocks noGrp="1"/>
          </p:cNvSpPr>
          <p:nvPr>
            <p:ph type="title"/>
          </p:nvPr>
        </p:nvSpPr>
        <p:spPr>
          <a:xfrm>
            <a:off x="838200" y="12223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Definiciones de Ing. de Requerimientos</a:t>
            </a:r>
            <a:endParaRPr/>
          </a:p>
        </p:txBody>
      </p:sp>
      <p:sp>
        <p:nvSpPr>
          <p:cNvPr id="274" name="Google Shape;274;g3629ae187ac_0_134"/>
          <p:cNvSpPr txBox="1">
            <a:spLocks noGrp="1"/>
          </p:cNvSpPr>
          <p:nvPr>
            <p:ph type="body" idx="1"/>
          </p:nvPr>
        </p:nvSpPr>
        <p:spPr>
          <a:xfrm>
            <a:off x="838200" y="1568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Definición de requerimiento [IEEE]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Condición o capacidad de un sistema requerida por el usuario para resolver un problema o alcanzar un objetivo.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Condición o capacidad que debe poseer un sistema para satisfacer un contrato, estándar, especificación, u otro documento formalmente impuesto.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Definición de requisito [ISO]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Requisito: necesidad o expectativa establecida, generalmente implícita u obligatoria. </a:t>
            </a:r>
            <a:endParaRPr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Nota: "generalmente implícita" significa que es habitual o una práctica común para la organización, clientes y otras partes interesadas. 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29ae187ac_0_306"/>
          <p:cNvSpPr txBox="1">
            <a:spLocks noGrp="1"/>
          </p:cNvSpPr>
          <p:nvPr>
            <p:ph type="title"/>
          </p:nvPr>
        </p:nvSpPr>
        <p:spPr>
          <a:xfrm>
            <a:off x="457200" y="165100"/>
            <a:ext cx="105156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Carácteristicas </a:t>
            </a:r>
            <a:endParaRPr/>
          </a:p>
        </p:txBody>
      </p:sp>
      <p:sp>
        <p:nvSpPr>
          <p:cNvPr id="280" name="Google Shape;280;g3629ae187ac_0_306"/>
          <p:cNvSpPr txBox="1"/>
          <p:nvPr/>
        </p:nvSpPr>
        <p:spPr>
          <a:xfrm>
            <a:off x="3050381" y="2634734"/>
            <a:ext cx="610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Características de los Requerimientos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g3629ae187ac_0_306"/>
          <p:cNvGrpSpPr/>
          <p:nvPr/>
        </p:nvGrpSpPr>
        <p:grpSpPr>
          <a:xfrm>
            <a:off x="1317384" y="957410"/>
            <a:ext cx="8229600" cy="4704481"/>
            <a:chOff x="0" y="86159"/>
            <a:chExt cx="8229600" cy="4704481"/>
          </a:xfrm>
        </p:grpSpPr>
        <p:sp>
          <p:nvSpPr>
            <p:cNvPr id="282" name="Google Shape;282;g3629ae187ac_0_306"/>
            <p:cNvSpPr/>
            <p:nvPr/>
          </p:nvSpPr>
          <p:spPr>
            <a:xfrm>
              <a:off x="0" y="204239"/>
              <a:ext cx="8229600" cy="516600"/>
            </a:xfrm>
            <a:prstGeom prst="rect">
              <a:avLst/>
            </a:prstGeom>
            <a:solidFill>
              <a:schemeClr val="lt2">
                <a:alpha val="88630"/>
              </a:schemeClr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629ae187ac_0_306"/>
            <p:cNvSpPr txBox="1"/>
            <p:nvPr/>
          </p:nvSpPr>
          <p:spPr>
            <a:xfrm>
              <a:off x="0" y="204239"/>
              <a:ext cx="82296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8700" tIns="166600" rIns="6387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Tiene una única interpretación para cualquier lector 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629ae187ac_0_306"/>
            <p:cNvSpPr/>
            <p:nvPr/>
          </p:nvSpPr>
          <p:spPr>
            <a:xfrm>
              <a:off x="411480" y="86159"/>
              <a:ext cx="5760600" cy="236100"/>
            </a:xfrm>
            <a:prstGeom prst="roundRect">
              <a:avLst>
                <a:gd name="adj" fmla="val 16667"/>
              </a:avLst>
            </a:prstGeom>
            <a:solidFill>
              <a:srgbClr val="0B2741"/>
            </a:solid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629ae187ac_0_306"/>
            <p:cNvSpPr txBox="1"/>
            <p:nvPr/>
          </p:nvSpPr>
          <p:spPr>
            <a:xfrm>
              <a:off x="423008" y="97687"/>
              <a:ext cx="5737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725" tIns="0" rIns="217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UY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 Ambigüedad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629ae187ac_0_306"/>
            <p:cNvSpPr/>
            <p:nvPr/>
          </p:nvSpPr>
          <p:spPr>
            <a:xfrm>
              <a:off x="0" y="882119"/>
              <a:ext cx="8229600" cy="516600"/>
            </a:xfrm>
            <a:prstGeom prst="rect">
              <a:avLst/>
            </a:prstGeom>
            <a:solidFill>
              <a:schemeClr val="lt2">
                <a:alpha val="88630"/>
              </a:schemeClr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629ae187ac_0_306"/>
            <p:cNvSpPr txBox="1"/>
            <p:nvPr/>
          </p:nvSpPr>
          <p:spPr>
            <a:xfrm>
              <a:off x="0" y="882119"/>
              <a:ext cx="82296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8700" tIns="166600" rIns="6387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corresponde con el dominio del producto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629ae187ac_0_306"/>
            <p:cNvSpPr/>
            <p:nvPr/>
          </p:nvSpPr>
          <p:spPr>
            <a:xfrm>
              <a:off x="411480" y="764039"/>
              <a:ext cx="5760600" cy="236100"/>
            </a:xfrm>
            <a:prstGeom prst="roundRect">
              <a:avLst>
                <a:gd name="adj" fmla="val 16667"/>
              </a:avLst>
            </a:prstGeom>
            <a:solidFill>
              <a:srgbClr val="0B2741"/>
            </a:solid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629ae187ac_0_306"/>
            <p:cNvSpPr txBox="1"/>
            <p:nvPr/>
          </p:nvSpPr>
          <p:spPr>
            <a:xfrm>
              <a:off x="423008" y="775567"/>
              <a:ext cx="5737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725" tIns="0" rIns="217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UY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Corrección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629ae187ac_0_306"/>
            <p:cNvSpPr/>
            <p:nvPr/>
          </p:nvSpPr>
          <p:spPr>
            <a:xfrm>
              <a:off x="0" y="1559999"/>
              <a:ext cx="8229600" cy="768600"/>
            </a:xfrm>
            <a:prstGeom prst="rect">
              <a:avLst/>
            </a:prstGeom>
            <a:solidFill>
              <a:schemeClr val="lt2">
                <a:alpha val="88630"/>
              </a:schemeClr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629ae187ac_0_306"/>
            <p:cNvSpPr txBox="1"/>
            <p:nvPr/>
          </p:nvSpPr>
          <p:spPr>
            <a:xfrm>
              <a:off x="0" y="1559999"/>
              <a:ext cx="8229600" cy="76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8700" tIns="166600" rIns="6387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Refleja TODAS las necesidades correspondientes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Mapea las entradas y salidas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629ae187ac_0_306"/>
            <p:cNvSpPr/>
            <p:nvPr/>
          </p:nvSpPr>
          <p:spPr>
            <a:xfrm>
              <a:off x="411480" y="1441919"/>
              <a:ext cx="5760600" cy="236100"/>
            </a:xfrm>
            <a:prstGeom prst="roundRect">
              <a:avLst>
                <a:gd name="adj" fmla="val 16667"/>
              </a:avLst>
            </a:prstGeom>
            <a:solidFill>
              <a:srgbClr val="0B2741"/>
            </a:solid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629ae187ac_0_306"/>
            <p:cNvSpPr txBox="1"/>
            <p:nvPr/>
          </p:nvSpPr>
          <p:spPr>
            <a:xfrm>
              <a:off x="423008" y="1453447"/>
              <a:ext cx="5737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725" tIns="0" rIns="217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UY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629ae187ac_0_306"/>
            <p:cNvSpPr/>
            <p:nvPr/>
          </p:nvSpPr>
          <p:spPr>
            <a:xfrm>
              <a:off x="0" y="2489879"/>
              <a:ext cx="8229600" cy="516600"/>
            </a:xfrm>
            <a:prstGeom prst="rect">
              <a:avLst/>
            </a:prstGeom>
            <a:solidFill>
              <a:schemeClr val="lt2">
                <a:alpha val="88630"/>
              </a:schemeClr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629ae187ac_0_306"/>
            <p:cNvSpPr txBox="1"/>
            <p:nvPr/>
          </p:nvSpPr>
          <p:spPr>
            <a:xfrm>
              <a:off x="0" y="2489879"/>
              <a:ext cx="82296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8700" tIns="166600" rIns="6387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se contradice con otro requerimiento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629ae187ac_0_306"/>
            <p:cNvSpPr/>
            <p:nvPr/>
          </p:nvSpPr>
          <p:spPr>
            <a:xfrm>
              <a:off x="411480" y="2371799"/>
              <a:ext cx="5760600" cy="236100"/>
            </a:xfrm>
            <a:prstGeom prst="roundRect">
              <a:avLst>
                <a:gd name="adj" fmla="val 16667"/>
              </a:avLst>
            </a:prstGeom>
            <a:solidFill>
              <a:srgbClr val="0B2741"/>
            </a:solid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629ae187ac_0_306"/>
            <p:cNvSpPr txBox="1"/>
            <p:nvPr/>
          </p:nvSpPr>
          <p:spPr>
            <a:xfrm>
              <a:off x="423008" y="2383327"/>
              <a:ext cx="5737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725" tIns="0" rIns="217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UY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Consistencia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629ae187ac_0_306"/>
            <p:cNvSpPr/>
            <p:nvPr/>
          </p:nvSpPr>
          <p:spPr>
            <a:xfrm>
              <a:off x="0" y="3167759"/>
              <a:ext cx="8229600" cy="730800"/>
            </a:xfrm>
            <a:prstGeom prst="rect">
              <a:avLst/>
            </a:prstGeom>
            <a:solidFill>
              <a:schemeClr val="lt2">
                <a:alpha val="88630"/>
              </a:schemeClr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629ae187ac_0_306"/>
            <p:cNvSpPr txBox="1"/>
            <p:nvPr/>
          </p:nvSpPr>
          <p:spPr>
            <a:xfrm>
              <a:off x="0" y="3167759"/>
              <a:ext cx="82296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8700" tIns="166600" rIns="6387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 posible determinar, mediante un proceso finito y sin ambigüedades, si el requisito está cumplido o no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629ae187ac_0_306"/>
            <p:cNvSpPr/>
            <p:nvPr/>
          </p:nvSpPr>
          <p:spPr>
            <a:xfrm>
              <a:off x="411480" y="3049679"/>
              <a:ext cx="5760600" cy="236100"/>
            </a:xfrm>
            <a:prstGeom prst="roundRect">
              <a:avLst>
                <a:gd name="adj" fmla="val 16667"/>
              </a:avLst>
            </a:prstGeom>
            <a:solidFill>
              <a:srgbClr val="0B2741"/>
            </a:solid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629ae187ac_0_306"/>
            <p:cNvSpPr txBox="1"/>
            <p:nvPr/>
          </p:nvSpPr>
          <p:spPr>
            <a:xfrm>
              <a:off x="423008" y="3061207"/>
              <a:ext cx="5737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725" tIns="0" rIns="217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UY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Verificabilidad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629ae187ac_0_306"/>
            <p:cNvSpPr/>
            <p:nvPr/>
          </p:nvSpPr>
          <p:spPr>
            <a:xfrm>
              <a:off x="0" y="4059840"/>
              <a:ext cx="8229600" cy="730800"/>
            </a:xfrm>
            <a:prstGeom prst="rect">
              <a:avLst/>
            </a:prstGeom>
            <a:solidFill>
              <a:schemeClr val="lt2">
                <a:alpha val="88630"/>
              </a:schemeClr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629ae187ac_0_306"/>
            <p:cNvSpPr txBox="1"/>
            <p:nvPr/>
          </p:nvSpPr>
          <p:spPr>
            <a:xfrm>
              <a:off x="0" y="4059840"/>
              <a:ext cx="8229600" cy="73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8700" tIns="166600" rIns="638700" bIns="113775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lang="es-UY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 posible de ser implementado dentro de las capacidades y restricciones del sistema y su entorno operativo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629ae187ac_0_306"/>
            <p:cNvSpPr/>
            <p:nvPr/>
          </p:nvSpPr>
          <p:spPr>
            <a:xfrm>
              <a:off x="411480" y="3941760"/>
              <a:ext cx="5760600" cy="236100"/>
            </a:xfrm>
            <a:prstGeom prst="roundRect">
              <a:avLst>
                <a:gd name="adj" fmla="val 16667"/>
              </a:avLst>
            </a:prstGeom>
            <a:solidFill>
              <a:srgbClr val="0B2741"/>
            </a:solidFill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629ae187ac_0_306"/>
            <p:cNvSpPr txBox="1"/>
            <p:nvPr/>
          </p:nvSpPr>
          <p:spPr>
            <a:xfrm>
              <a:off x="423008" y="3953288"/>
              <a:ext cx="5737800" cy="2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7725" tIns="0" rIns="217725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lang="es-UY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Factibilidad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6" name="Google Shape;306;g3629ae187ac_0_306" descr="760,870 en la categoría «Características» de fotos e imágenes de stock  libres de regalías | Shutter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16" y="561180"/>
            <a:ext cx="2073554" cy="207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29ae187ac_0_55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Proceso – Elicitación o Relevamiento</a:t>
            </a:r>
            <a:endParaRPr/>
          </a:p>
        </p:txBody>
      </p:sp>
      <p:grpSp>
        <p:nvGrpSpPr>
          <p:cNvPr id="313" name="Google Shape;313;g3629ae187ac_0_557"/>
          <p:cNvGrpSpPr/>
          <p:nvPr/>
        </p:nvGrpSpPr>
        <p:grpSpPr>
          <a:xfrm>
            <a:off x="986589" y="1503526"/>
            <a:ext cx="8567055" cy="3568253"/>
            <a:chOff x="-341468" y="716126"/>
            <a:chExt cx="8567055" cy="3568253"/>
          </a:xfrm>
        </p:grpSpPr>
        <p:sp>
          <p:nvSpPr>
            <p:cNvPr id="314" name="Google Shape;314;g3629ae187ac_0_557"/>
            <p:cNvSpPr/>
            <p:nvPr/>
          </p:nvSpPr>
          <p:spPr>
            <a:xfrm>
              <a:off x="4093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629ae187ac_0_557"/>
            <p:cNvSpPr txBox="1"/>
            <p:nvPr/>
          </p:nvSpPr>
          <p:spPr>
            <a:xfrm>
              <a:off x="4093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Entradas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629ae187ac_0_557"/>
            <p:cNvSpPr/>
            <p:nvPr/>
          </p:nvSpPr>
          <p:spPr>
            <a:xfrm>
              <a:off x="-341468" y="1317946"/>
              <a:ext cx="25521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629ae187ac_0_557"/>
            <p:cNvSpPr txBox="1"/>
            <p:nvPr/>
          </p:nvSpPr>
          <p:spPr>
            <a:xfrm>
              <a:off x="-141515" y="1458403"/>
              <a:ext cx="2254800" cy="264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Información provista por los Interesados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Documentación Existente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Sistemas actuales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81000" marR="0" lvl="1" indent="-190500" algn="l" rtl="0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010F1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629ae187ac_0_557"/>
            <p:cNvSpPr/>
            <p:nvPr/>
          </p:nvSpPr>
          <p:spPr>
            <a:xfrm>
              <a:off x="2147286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3629ae187ac_0_557"/>
            <p:cNvSpPr txBox="1"/>
            <p:nvPr/>
          </p:nvSpPr>
          <p:spPr>
            <a:xfrm>
              <a:off x="2147286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629ae187ac_0_557"/>
            <p:cNvSpPr/>
            <p:nvPr/>
          </p:nvSpPr>
          <p:spPr>
            <a:xfrm>
              <a:off x="2993677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629ae187ac_0_557"/>
            <p:cNvSpPr txBox="1"/>
            <p:nvPr/>
          </p:nvSpPr>
          <p:spPr>
            <a:xfrm>
              <a:off x="2993677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Técnicas y Herramientas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3629ae187ac_0_557"/>
            <p:cNvSpPr/>
            <p:nvPr/>
          </p:nvSpPr>
          <p:spPr>
            <a:xfrm>
              <a:off x="2685038" y="1323583"/>
              <a:ext cx="25521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3629ae187ac_0_557"/>
            <p:cNvSpPr txBox="1"/>
            <p:nvPr/>
          </p:nvSpPr>
          <p:spPr>
            <a:xfrm>
              <a:off x="2745402" y="1507879"/>
              <a:ext cx="24360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Entrevistas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Observación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Análisis de documentos 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Técnicas de Creatividad Grupal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Ingeniería reversa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JAD (Joint Application Development).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629ae187ac_0_557"/>
            <p:cNvSpPr/>
            <p:nvPr/>
          </p:nvSpPr>
          <p:spPr>
            <a:xfrm>
              <a:off x="5136871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629ae187ac_0_557"/>
            <p:cNvSpPr txBox="1"/>
            <p:nvPr/>
          </p:nvSpPr>
          <p:spPr>
            <a:xfrm>
              <a:off x="5136871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3629ae187ac_0_557"/>
            <p:cNvSpPr/>
            <p:nvPr/>
          </p:nvSpPr>
          <p:spPr>
            <a:xfrm>
              <a:off x="5983262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3629ae187ac_0_557"/>
            <p:cNvSpPr txBox="1"/>
            <p:nvPr/>
          </p:nvSpPr>
          <p:spPr>
            <a:xfrm>
              <a:off x="5983262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Salidas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629ae187ac_0_557"/>
            <p:cNvSpPr/>
            <p:nvPr/>
          </p:nvSpPr>
          <p:spPr>
            <a:xfrm>
              <a:off x="5734987" y="1275048"/>
              <a:ext cx="24906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3629ae187ac_0_557"/>
            <p:cNvSpPr txBox="1"/>
            <p:nvPr/>
          </p:nvSpPr>
          <p:spPr>
            <a:xfrm>
              <a:off x="5928753" y="1329557"/>
              <a:ext cx="22422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Listado de Requerimientos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29ae187ac_0_6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Proceso de la Ingeniería de Requerimientos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629ae187ac_0_647"/>
          <p:cNvSpPr txBox="1">
            <a:spLocks noGrp="1"/>
          </p:cNvSpPr>
          <p:nvPr>
            <p:ph type="body" idx="1"/>
          </p:nvPr>
        </p:nvSpPr>
        <p:spPr>
          <a:xfrm>
            <a:off x="838200" y="143374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UY" b="1"/>
              <a:t>Elicitación / Relevamiento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Actividades que posibilitan conocer, analizar y describir el problema.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Se identifican interesados, fuentes de requerimientos, procesos, datos y recursos.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UY" b="1"/>
              <a:t>Objetivos: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Definir cuales son los interesados del proyecto.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Identificar los límites del sistema.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Entender el dominio de aplicación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Identificar las necesidades que el sistema debe satisfacer.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29ae187ac_0_79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Técnicas de requerimientos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3629ae187ac_0_79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 b="1"/>
              <a:t>Entrevistas</a:t>
            </a:r>
            <a:endParaRPr b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Observación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Análisis de documentación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Técnicas de creatividad grupal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Tormenta de ideas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Técnica Delphi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s-UY" sz="2400"/>
              <a:t>Desarrollo conjunto de la aplicación (Joint Application Development - JAD)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629ae187ac_0_7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Técnicas de requerimientos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3629ae187ac_0_7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420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Entrevistas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Consiste en realizar entrevistas a usuarios.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Tipos de entrevistas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/>
              <a:t>Con preguntas libres de contexto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UY"/>
              <a:t>Refieren al problema del usuario sin referencias a posibles soluciones.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/>
              <a:t>Con preguntas con contexto agregado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UY"/>
              <a:t>Intenta explorar potenciales soluciones.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UY"/>
              <a:t>Implica preparación previa y guiar más al interesado en el proceso de entrevista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48" name="Google Shape;348;g3629ae187ac_0_720" descr="inter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493" y="1825625"/>
            <a:ext cx="32893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714CA-9375-47BD-19EB-56B2726D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 2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969DD-620D-BAEA-9D6A-B986A012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/>
              <a:t>Análisis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394504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9ae187ac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/>
              <a:t>Introducción</a:t>
            </a:r>
            <a:endParaRPr/>
          </a:p>
        </p:txBody>
      </p:sp>
      <p:sp>
        <p:nvSpPr>
          <p:cNvPr id="168" name="Google Shape;168;g3629ae187ac_0_20"/>
          <p:cNvSpPr txBox="1">
            <a:spLocks noGrp="1"/>
          </p:cNvSpPr>
          <p:nvPr>
            <p:ph type="body" idx="1"/>
          </p:nvPr>
        </p:nvSpPr>
        <p:spPr>
          <a:xfrm>
            <a:off x="391510" y="147362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s-UY"/>
              <a:t>Fecha del taller</a:t>
            </a:r>
            <a:endParaRPr/>
          </a:p>
          <a:p>
            <a:pPr marL="91440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 sz="2400"/>
              <a:t>del 14 de Julio al 14 de Agosto</a:t>
            </a:r>
            <a:endParaRPr>
              <a:highlight>
                <a:srgbClr val="FFFF00"/>
              </a:highlight>
            </a:endParaRPr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s-UY"/>
              <a:t>Formato del dictado</a:t>
            </a:r>
            <a:endParaRPr/>
          </a:p>
          <a:p>
            <a:pPr marL="91440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presencial o virtual</a:t>
            </a:r>
            <a:endParaRPr/>
          </a:p>
          <a:p>
            <a:pPr marL="914400" marR="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c</a:t>
            </a:r>
            <a:r>
              <a:rPr lang="es-UY" sz="2400"/>
              <a:t>lases teóricas y prácticas; </a:t>
            </a:r>
            <a:r>
              <a:rPr lang="es-UY"/>
              <a:t>2 veces </a:t>
            </a:r>
            <a:r>
              <a:rPr lang="es-UY" sz="2400"/>
              <a:t>por semana (3hs)</a:t>
            </a:r>
            <a:endParaRPr sz="2400"/>
          </a:p>
          <a:p>
            <a:pPr marL="914400" marR="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d</a:t>
            </a:r>
            <a:r>
              <a:rPr lang="es-UY" sz="2400"/>
              <a:t>inámicas de trabajo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s-UY"/>
              <a:t>Aprobación del taller</a:t>
            </a:r>
            <a:endParaRPr/>
          </a:p>
          <a:p>
            <a:pPr marL="91440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mediante trabajo obligatorio con 70 o más puntos</a:t>
            </a:r>
            <a:endParaRPr/>
          </a:p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285"/>
              <a:buChar char="•"/>
            </a:pPr>
            <a:r>
              <a:rPr lang="es-UY"/>
              <a:t>Obligatorio: </a:t>
            </a:r>
            <a:endParaRPr/>
          </a:p>
          <a:p>
            <a:pPr marL="91440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es mandatorio realizarlo en equipo de</a:t>
            </a:r>
            <a:r>
              <a:rPr lang="es-UY" b="1"/>
              <a:t> 2 a 3 personas.</a:t>
            </a:r>
            <a:endParaRPr b="1"/>
          </a:p>
          <a:p>
            <a:pPr marL="91440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el equipo se debe formar en la 1er clase del taller y confirmarlo en la 2da</a:t>
            </a:r>
            <a:endParaRPr/>
          </a:p>
          <a:p>
            <a:pPr marL="914400" lvl="1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Char char="•"/>
            </a:pPr>
            <a:r>
              <a:rPr lang="es-UY"/>
              <a:t>se entrega el martes de la 5ta semana del Taller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29ae187ac_0_86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Proceso – Análisis</a:t>
            </a:r>
            <a:endParaRPr/>
          </a:p>
        </p:txBody>
      </p:sp>
      <p:grpSp>
        <p:nvGrpSpPr>
          <p:cNvPr id="355" name="Google Shape;355;g3629ae187ac_0_868"/>
          <p:cNvGrpSpPr/>
          <p:nvPr/>
        </p:nvGrpSpPr>
        <p:grpSpPr>
          <a:xfrm>
            <a:off x="986589" y="1503519"/>
            <a:ext cx="8567055" cy="4034277"/>
            <a:chOff x="-341468" y="716126"/>
            <a:chExt cx="8567055" cy="3518776"/>
          </a:xfrm>
        </p:grpSpPr>
        <p:sp>
          <p:nvSpPr>
            <p:cNvPr id="356" name="Google Shape;356;g3629ae187ac_0_868"/>
            <p:cNvSpPr/>
            <p:nvPr/>
          </p:nvSpPr>
          <p:spPr>
            <a:xfrm>
              <a:off x="4093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629ae187ac_0_868"/>
            <p:cNvSpPr txBox="1"/>
            <p:nvPr/>
          </p:nvSpPr>
          <p:spPr>
            <a:xfrm>
              <a:off x="4093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Entradas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3629ae187ac_0_868"/>
            <p:cNvSpPr/>
            <p:nvPr/>
          </p:nvSpPr>
          <p:spPr>
            <a:xfrm>
              <a:off x="-341468" y="1317946"/>
              <a:ext cx="25521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3629ae187ac_0_868"/>
            <p:cNvSpPr txBox="1"/>
            <p:nvPr/>
          </p:nvSpPr>
          <p:spPr>
            <a:xfrm>
              <a:off x="-141515" y="1458402"/>
              <a:ext cx="22548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Requerimientos relevados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3629ae187ac_0_868"/>
            <p:cNvSpPr/>
            <p:nvPr/>
          </p:nvSpPr>
          <p:spPr>
            <a:xfrm>
              <a:off x="2147286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3629ae187ac_0_868"/>
            <p:cNvSpPr txBox="1"/>
            <p:nvPr/>
          </p:nvSpPr>
          <p:spPr>
            <a:xfrm>
              <a:off x="2147286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3629ae187ac_0_868"/>
            <p:cNvSpPr/>
            <p:nvPr/>
          </p:nvSpPr>
          <p:spPr>
            <a:xfrm>
              <a:off x="2993677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3629ae187ac_0_868"/>
            <p:cNvSpPr txBox="1"/>
            <p:nvPr/>
          </p:nvSpPr>
          <p:spPr>
            <a:xfrm>
              <a:off x="2993677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Técnicas y Herramientas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3629ae187ac_0_868"/>
            <p:cNvSpPr/>
            <p:nvPr/>
          </p:nvSpPr>
          <p:spPr>
            <a:xfrm>
              <a:off x="2418730" y="1323583"/>
              <a:ext cx="31287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3629ae187ac_0_868"/>
            <p:cNvSpPr txBox="1"/>
            <p:nvPr/>
          </p:nvSpPr>
          <p:spPr>
            <a:xfrm>
              <a:off x="2556275" y="1507879"/>
              <a:ext cx="2852100" cy="265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Técnicas de Priorización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Votación acumulada (100-dollar test)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Ranking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MoSCoW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Top ten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Kano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Categorización por prioridad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Técnicas de Modelado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MER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Estados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57150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Diagrama de Flujos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3629ae187ac_0_868"/>
            <p:cNvSpPr/>
            <p:nvPr/>
          </p:nvSpPr>
          <p:spPr>
            <a:xfrm>
              <a:off x="5136871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3629ae187ac_0_868"/>
            <p:cNvSpPr txBox="1"/>
            <p:nvPr/>
          </p:nvSpPr>
          <p:spPr>
            <a:xfrm>
              <a:off x="5136871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3629ae187ac_0_868"/>
            <p:cNvSpPr/>
            <p:nvPr/>
          </p:nvSpPr>
          <p:spPr>
            <a:xfrm>
              <a:off x="5983262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3629ae187ac_0_868"/>
            <p:cNvSpPr txBox="1"/>
            <p:nvPr/>
          </p:nvSpPr>
          <p:spPr>
            <a:xfrm>
              <a:off x="5983262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Salidas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3629ae187ac_0_868"/>
            <p:cNvSpPr/>
            <p:nvPr/>
          </p:nvSpPr>
          <p:spPr>
            <a:xfrm>
              <a:off x="5734987" y="1275048"/>
              <a:ext cx="24906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3629ae187ac_0_868"/>
            <p:cNvSpPr txBox="1"/>
            <p:nvPr/>
          </p:nvSpPr>
          <p:spPr>
            <a:xfrm>
              <a:off x="5928753" y="1329557"/>
              <a:ext cx="22422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Requerimientos Priorizados y Modelados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29ae187ac_0_9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UY"/>
              <a:t>Votación Acumulada – 100$ Test</a:t>
            </a:r>
            <a:endParaRPr/>
          </a:p>
        </p:txBody>
      </p:sp>
      <p:sp>
        <p:nvSpPr>
          <p:cNvPr id="377" name="Google Shape;377;g3629ae187ac_0_958"/>
          <p:cNvSpPr txBox="1">
            <a:spLocks noGrp="1"/>
          </p:cNvSpPr>
          <p:nvPr>
            <p:ph type="body" idx="1"/>
          </p:nvPr>
        </p:nvSpPr>
        <p:spPr>
          <a:xfrm>
            <a:off x="-15765" y="1825625"/>
            <a:ext cx="11369565" cy="4824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/>
              <a:t>Método de priorización: Asigna una cantidad limitada de dinero (100$) para distribuir entre diferentes requerimientos.</a:t>
            </a:r>
            <a:endParaRPr/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/>
              <a:t>Participación de distintos interesados: Cada participante tiene la oportunidad de influir en la priorización.</a:t>
            </a:r>
            <a:endParaRPr/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/>
              <a:t>Objetivos: Identificar prioridades: Determinar qué requerimientos son más importantes para el equipo, facilitando las decisiones al proveer una base clara y cuantitativa para la toma de decisiones.</a:t>
            </a:r>
            <a:endParaRPr/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/>
              <a:t>¿Cómo Funciona?</a:t>
            </a:r>
            <a:endParaRPr/>
          </a:p>
          <a:p>
            <a:pPr marL="1085850" lvl="1" indent="-5143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AutoNum type="arabicPeriod"/>
            </a:pPr>
            <a:r>
              <a:rPr lang="es-UY"/>
              <a:t>Enumerar todos los requerimientos de software que necesitan ser priorizados.</a:t>
            </a:r>
            <a:endParaRPr/>
          </a:p>
          <a:p>
            <a:pPr marL="1085850" lvl="1" indent="-5143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AutoNum type="arabicPeriod"/>
            </a:pPr>
            <a:r>
              <a:rPr lang="es-UY"/>
              <a:t>Cada miembro del equipo recibe 100$ virtuales.</a:t>
            </a:r>
            <a:endParaRPr/>
          </a:p>
          <a:p>
            <a:pPr marL="1085850" lvl="1" indent="-5143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AutoNum type="arabicPeriod"/>
            </a:pPr>
            <a:r>
              <a:rPr lang="es-UY"/>
              <a:t>Cada participante distribuye los 100$ entre los requerimientos según su importancia.</a:t>
            </a:r>
            <a:endParaRPr/>
          </a:p>
          <a:p>
            <a:pPr marL="1085850" lvl="1" indent="-5143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AutoNum type="arabicPeriod"/>
            </a:pPr>
            <a:r>
              <a:rPr lang="es-UY"/>
              <a:t>Recopilación de Votos:Recoger las distribuciones de cada miembro.</a:t>
            </a:r>
            <a:endParaRPr/>
          </a:p>
          <a:p>
            <a:pPr marL="1085850" lvl="1" indent="-51434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AutoNum type="arabicPeriod"/>
            </a:pPr>
            <a:r>
              <a:rPr lang="es-UY"/>
              <a:t>Cálculo de Prioridades:Sumar el dinero asignado a cada requerimiento.Los requerimientos con más dinero asignado tienen mayor prioridad.</a:t>
            </a:r>
            <a:endParaRPr/>
          </a:p>
          <a:p>
            <a:pPr marL="457200" lvl="0" indent="-34289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/>
              <a:t>Beneficios:</a:t>
            </a:r>
            <a:endParaRPr/>
          </a:p>
          <a:p>
            <a:pPr marL="914400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/>
              <a:t>Transparencia: Todos los miembros del equipo pueden ver cómo se priorizan los requerimientos.</a:t>
            </a:r>
            <a:endParaRPr/>
          </a:p>
          <a:p>
            <a:pPr marL="914400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/>
              <a:t>Consenso: Fomenta la participación y el consenso en el equipo.</a:t>
            </a:r>
            <a:endParaRPr/>
          </a:p>
          <a:p>
            <a:pPr marL="914400" lvl="1" indent="-3428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/>
              <a:t>Flexibilidad: Puede ajustarse fácilmente según el tamaño del equipo y la cantidad de requerimientos.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29ae187ac_0_9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UY"/>
              <a:t>MoSCoW</a:t>
            </a:r>
            <a:endParaRPr/>
          </a:p>
        </p:txBody>
      </p:sp>
      <p:sp>
        <p:nvSpPr>
          <p:cNvPr id="383" name="Google Shape;383;g3629ae187ac_0_963"/>
          <p:cNvSpPr txBox="1">
            <a:spLocks noGrp="1"/>
          </p:cNvSpPr>
          <p:nvPr>
            <p:ph type="body" idx="1"/>
          </p:nvPr>
        </p:nvSpPr>
        <p:spPr>
          <a:xfrm>
            <a:off x="493144" y="1825625"/>
            <a:ext cx="10860656" cy="515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16882"/>
              <a:buFont typeface="Arial"/>
              <a:buChar char="•"/>
            </a:pPr>
            <a:r>
              <a:rPr lang="es-UY" b="1"/>
              <a:t>Método de priorización:</a:t>
            </a:r>
            <a:r>
              <a:rPr lang="es-UY"/>
              <a:t> Clasifica los requerimientos en cuatro categorías basadas en su importancia y necesidad.</a:t>
            </a:r>
            <a:endParaRPr lang="en-US"/>
          </a:p>
          <a:p>
            <a:pPr marL="45720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 b="1"/>
              <a:t>Categorías de </a:t>
            </a:r>
            <a:r>
              <a:rPr lang="es-UY" b="1" err="1"/>
              <a:t>MoSCoW</a:t>
            </a:r>
            <a:endParaRPr b="1" err="1"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 b="1" err="1"/>
              <a:t>Must</a:t>
            </a:r>
            <a:r>
              <a:rPr lang="es-UY" b="1"/>
              <a:t> </a:t>
            </a:r>
            <a:r>
              <a:rPr lang="es-UY" b="1" err="1"/>
              <a:t>Have</a:t>
            </a:r>
            <a:r>
              <a:rPr lang="es-UY" b="1"/>
              <a:t> (Debe Tener)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Requerimientos esenciales y críticos para el éxito del proyecto.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Sin estos, el proyecto fracasará.</a:t>
            </a:r>
            <a:endParaRPr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 b="1" err="1"/>
              <a:t>Should</a:t>
            </a:r>
            <a:r>
              <a:rPr lang="es-UY" b="1"/>
              <a:t> </a:t>
            </a:r>
            <a:r>
              <a:rPr lang="es-UY" b="1" err="1"/>
              <a:t>Have</a:t>
            </a:r>
            <a:r>
              <a:rPr lang="es-UY" b="1"/>
              <a:t> (Debería Tener)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Requerimientos importantes, pero no vitales.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Tienen un alto valor, pero no son imprescindibles para el éxito inmediato.</a:t>
            </a:r>
            <a:endParaRPr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 b="1" err="1"/>
              <a:t>Could</a:t>
            </a:r>
            <a:r>
              <a:rPr lang="es-UY" b="1"/>
              <a:t> </a:t>
            </a:r>
            <a:r>
              <a:rPr lang="es-UY" b="1" err="1"/>
              <a:t>Have</a:t>
            </a:r>
            <a:r>
              <a:rPr lang="es-UY" b="1"/>
              <a:t> (Podría Tener)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Requerimientos deseables, pero no necesarios.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Pueden ser incluidos si hay tiempo y recursos disponibles.</a:t>
            </a:r>
            <a:endParaRPr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Char char="•"/>
            </a:pPr>
            <a:r>
              <a:rPr lang="es-UY" b="1" err="1"/>
              <a:t>Won't</a:t>
            </a:r>
            <a:r>
              <a:rPr lang="es-UY" b="1"/>
              <a:t> </a:t>
            </a:r>
            <a:r>
              <a:rPr lang="es-UY" b="1" err="1"/>
              <a:t>Have</a:t>
            </a:r>
            <a:r>
              <a:rPr lang="es-UY" b="1"/>
              <a:t> (No Tendrá)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Requerimientos que no se considerarán en esta fase del proyecto.</a:t>
            </a:r>
            <a:endParaRPr/>
          </a:p>
          <a:p>
            <a:pPr marL="1257300" lvl="2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63636"/>
              <a:buChar char="•"/>
            </a:pPr>
            <a:r>
              <a:rPr lang="es-UY"/>
              <a:t>Pueden ser revisados en futuras versiones.</a:t>
            </a:r>
            <a:endParaRPr/>
          </a:p>
          <a:p>
            <a:pPr marL="457200" lvl="0" indent="-3111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882"/>
              <a:buChar char="•"/>
            </a:pPr>
            <a:r>
              <a:rPr lang="es-UY" b="1"/>
              <a:t>Beneficios</a:t>
            </a:r>
            <a:endParaRPr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Char char="•"/>
            </a:pPr>
            <a:r>
              <a:rPr lang="es-UY" b="1"/>
              <a:t>Claridad:</a:t>
            </a:r>
            <a:r>
              <a:rPr lang="es-UY"/>
              <a:t> Define claramente qué es esencial y qué es opcional.</a:t>
            </a:r>
            <a:endParaRPr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Char char="•"/>
            </a:pPr>
            <a:r>
              <a:rPr lang="es-UY" b="1"/>
              <a:t>Enfoque:</a:t>
            </a:r>
            <a:r>
              <a:rPr lang="es-UY"/>
              <a:t> Ayuda a centrar los esfuerzos en lo más importante.</a:t>
            </a:r>
            <a:endParaRPr/>
          </a:p>
          <a:p>
            <a:pPr marL="914400" lvl="1" indent="-3111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36362"/>
              <a:buFont typeface="Arial"/>
              <a:buChar char="•"/>
            </a:pPr>
            <a:r>
              <a:rPr lang="es-UY" b="1"/>
              <a:t>Flexibilidad:</a:t>
            </a:r>
            <a:r>
              <a:rPr lang="es-UY"/>
              <a:t> Facilita la gestión de cambios y ajustes en los requerimientos.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29ae187ac_0_106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Proceso – Especificación</a:t>
            </a:r>
            <a:endParaRPr/>
          </a:p>
        </p:txBody>
      </p:sp>
      <p:grpSp>
        <p:nvGrpSpPr>
          <p:cNvPr id="390" name="Google Shape;390;g3629ae187ac_0_1062"/>
          <p:cNvGrpSpPr/>
          <p:nvPr/>
        </p:nvGrpSpPr>
        <p:grpSpPr>
          <a:xfrm>
            <a:off x="986589" y="1503519"/>
            <a:ext cx="8567055" cy="4034277"/>
            <a:chOff x="-341468" y="716126"/>
            <a:chExt cx="8567055" cy="3518776"/>
          </a:xfrm>
        </p:grpSpPr>
        <p:sp>
          <p:nvSpPr>
            <p:cNvPr id="391" name="Google Shape;391;g3629ae187ac_0_1062"/>
            <p:cNvSpPr/>
            <p:nvPr/>
          </p:nvSpPr>
          <p:spPr>
            <a:xfrm>
              <a:off x="4093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629ae187ac_0_1062"/>
            <p:cNvSpPr txBox="1"/>
            <p:nvPr/>
          </p:nvSpPr>
          <p:spPr>
            <a:xfrm>
              <a:off x="4093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Entradas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629ae187ac_0_1062"/>
            <p:cNvSpPr/>
            <p:nvPr/>
          </p:nvSpPr>
          <p:spPr>
            <a:xfrm>
              <a:off x="-341468" y="1317946"/>
              <a:ext cx="25521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629ae187ac_0_1062"/>
            <p:cNvSpPr txBox="1"/>
            <p:nvPr/>
          </p:nvSpPr>
          <p:spPr>
            <a:xfrm>
              <a:off x="-141515" y="1458402"/>
              <a:ext cx="22548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Requerimientos Priorizados y Modelados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629ae187ac_0_1062"/>
            <p:cNvSpPr/>
            <p:nvPr/>
          </p:nvSpPr>
          <p:spPr>
            <a:xfrm>
              <a:off x="2147286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629ae187ac_0_1062"/>
            <p:cNvSpPr txBox="1"/>
            <p:nvPr/>
          </p:nvSpPr>
          <p:spPr>
            <a:xfrm>
              <a:off x="2147286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629ae187ac_0_1062"/>
            <p:cNvSpPr/>
            <p:nvPr/>
          </p:nvSpPr>
          <p:spPr>
            <a:xfrm>
              <a:off x="2993677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629ae187ac_0_1062"/>
            <p:cNvSpPr txBox="1"/>
            <p:nvPr/>
          </p:nvSpPr>
          <p:spPr>
            <a:xfrm>
              <a:off x="2993677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Técnicas y Herramientas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629ae187ac_0_1062"/>
            <p:cNvSpPr/>
            <p:nvPr/>
          </p:nvSpPr>
          <p:spPr>
            <a:xfrm>
              <a:off x="2418730" y="1323583"/>
              <a:ext cx="31287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629ae187ac_0_1062"/>
            <p:cNvSpPr txBox="1"/>
            <p:nvPr/>
          </p:nvSpPr>
          <p:spPr>
            <a:xfrm>
              <a:off x="2556275" y="1507879"/>
              <a:ext cx="2852100" cy="265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Bocetos de Interfaz de Usuario (wireframes o mockups)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Storyboard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Prototipos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Casos de uso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Documento ESRE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629ae187ac_0_1062"/>
            <p:cNvSpPr/>
            <p:nvPr/>
          </p:nvSpPr>
          <p:spPr>
            <a:xfrm>
              <a:off x="5136871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629ae187ac_0_1062"/>
            <p:cNvSpPr txBox="1"/>
            <p:nvPr/>
          </p:nvSpPr>
          <p:spPr>
            <a:xfrm>
              <a:off x="5136871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629ae187ac_0_1062"/>
            <p:cNvSpPr/>
            <p:nvPr/>
          </p:nvSpPr>
          <p:spPr>
            <a:xfrm>
              <a:off x="5983262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629ae187ac_0_1062"/>
            <p:cNvSpPr txBox="1"/>
            <p:nvPr/>
          </p:nvSpPr>
          <p:spPr>
            <a:xfrm>
              <a:off x="5983262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Salidas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629ae187ac_0_1062"/>
            <p:cNvSpPr/>
            <p:nvPr/>
          </p:nvSpPr>
          <p:spPr>
            <a:xfrm>
              <a:off x="5734987" y="1275048"/>
              <a:ext cx="24906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629ae187ac_0_1062"/>
            <p:cNvSpPr txBox="1"/>
            <p:nvPr/>
          </p:nvSpPr>
          <p:spPr>
            <a:xfrm>
              <a:off x="5928753" y="1329557"/>
              <a:ext cx="22422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Requerimientos Especificados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29ae187ac_0_11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Proceso – Especificación</a:t>
            </a:r>
            <a:endParaRPr/>
          </a:p>
        </p:txBody>
      </p:sp>
      <p:sp>
        <p:nvSpPr>
          <p:cNvPr id="412" name="Google Shape;412;g3629ae187ac_0_115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752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Especificación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Se estructura la información obtenida de la elicitación(relevamiento).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Se escribe uno o más documentos.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/>
              <a:t>Entendible para el usuario.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/>
              <a:t>Entendible para los desarrolladores.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Estos documentos deben respetar un estándar</a:t>
            </a:r>
            <a:endParaRPr/>
          </a:p>
        </p:txBody>
      </p:sp>
      <p:pic>
        <p:nvPicPr>
          <p:cNvPr id="413" name="Google Shape;413;g3629ae187ac_0_1159" descr="Requirements icon imágenes de stock de arte vectorial | Depositpho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334" y="1690688"/>
            <a:ext cx="1933466" cy="203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29ae187ac_0_12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Técnicas de Especificación - Wireframes</a:t>
            </a:r>
            <a:endParaRPr/>
          </a:p>
        </p:txBody>
      </p:sp>
      <p:sp>
        <p:nvSpPr>
          <p:cNvPr id="420" name="Google Shape;420;g3629ae187ac_0_12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7728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Los bosquejos de interfaz de usuario, o wireframes, son representaciones visuales básicas y simplificadas de una UI.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Representación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la estructura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funcionalidad de la UI</a:t>
            </a:r>
            <a:endParaRPr/>
          </a:p>
        </p:txBody>
      </p:sp>
      <p:pic>
        <p:nvPicPr>
          <p:cNvPr id="421" name="Google Shape;421;g3629ae187ac_0_1233" descr="Wireframe | Definition and Overvie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3108" y="3125202"/>
            <a:ext cx="37465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62b6753a99_0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User stories</a:t>
            </a:r>
            <a:endParaRPr/>
          </a:p>
        </p:txBody>
      </p:sp>
      <p:sp>
        <p:nvSpPr>
          <p:cNvPr id="428" name="Google Shape;428;g362b6753a99_0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err="1"/>
              <a:t>Descripción</a:t>
            </a:r>
            <a:endParaRPr lang="en-US"/>
          </a:p>
          <a:p>
            <a:pPr marL="0" indent="0">
              <a:buNone/>
            </a:pPr>
            <a:r>
              <a:rPr lang="en-US" err="1"/>
              <a:t>Narrativa</a:t>
            </a:r>
            <a:endParaRPr lang="en-US"/>
          </a:p>
          <a:p>
            <a:pPr marL="0" indent="0">
              <a:buNone/>
            </a:pPr>
            <a:r>
              <a:rPr lang="en-US" err="1"/>
              <a:t>Criterios</a:t>
            </a:r>
            <a:r>
              <a:rPr lang="en-US"/>
              <a:t> de </a:t>
            </a:r>
            <a:r>
              <a:rPr lang="en-US" err="1"/>
              <a:t>aceptación</a:t>
            </a:r>
            <a:endParaRPr lang="en-US"/>
          </a:p>
          <a:p>
            <a:pPr marL="0" indent="0">
              <a:buNone/>
            </a:pPr>
            <a:r>
              <a:rPr lang="en-US"/>
              <a:t>Scope / Out of scope</a:t>
            </a:r>
          </a:p>
          <a:p>
            <a:pPr marL="0" indent="0">
              <a:buNone/>
            </a:pPr>
            <a:r>
              <a:rPr lang="en-US"/>
              <a:t>Dor</a:t>
            </a:r>
          </a:p>
          <a:p>
            <a:pPr marL="0" indent="0">
              <a:buNone/>
            </a:pPr>
            <a:r>
              <a:rPr lang="en-US"/>
              <a:t>Dod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AAD1-4D82-C8A4-B77A-2673D718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Moqups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11032-D46F-0A7E-7370-16B8B80AE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553C6-31C9-7CCA-2079-DB9AC1F5E82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16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5889-053F-5815-1C88-21F3C9B6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err="1"/>
              <a:t>Ejemplo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DECE3-E37D-38FE-D988-68AF922AA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1400" b="1"/>
              <a:t>HU-11: </a:t>
            </a:r>
            <a:r>
              <a:rPr lang="en-GB" sz="1400" b="1" err="1"/>
              <a:t>Simulación</a:t>
            </a:r>
            <a:r>
              <a:rPr lang="en-GB" sz="1400" b="1"/>
              <a:t> de Viaje al Mercosur</a:t>
            </a:r>
            <a:endParaRPr lang="en-US"/>
          </a:p>
          <a:p>
            <a:pPr>
              <a:buNone/>
            </a:pPr>
            <a:r>
              <a:rPr lang="en-GB" sz="1200" b="1"/>
              <a:t>User Story:</a:t>
            </a:r>
            <a:br>
              <a:rPr lang="en-GB" sz="1200" b="1"/>
            </a:br>
            <a:r>
              <a:rPr lang="en-GB" sz="1200" b="1"/>
              <a:t> Como</a:t>
            </a:r>
            <a:r>
              <a:rPr lang="en-GB" sz="1200"/>
              <a:t> </a:t>
            </a:r>
            <a:r>
              <a:rPr lang="en-GB" sz="1200" err="1"/>
              <a:t>cliente</a:t>
            </a:r>
            <a:r>
              <a:rPr lang="en-GB" sz="1200"/>
              <a:t> de </a:t>
            </a:r>
            <a:r>
              <a:rPr lang="en-GB" sz="1200" err="1"/>
              <a:t>una</a:t>
            </a:r>
            <a:r>
              <a:rPr lang="en-GB" sz="1200"/>
              <a:t> </a:t>
            </a:r>
            <a:r>
              <a:rPr lang="en-GB" sz="1200" err="1"/>
              <a:t>agencia</a:t>
            </a:r>
            <a:r>
              <a:rPr lang="en-GB" sz="1200"/>
              <a:t> de </a:t>
            </a:r>
            <a:r>
              <a:rPr lang="en-GB" sz="1200" err="1"/>
              <a:t>viajes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quiero</a:t>
            </a:r>
            <a:r>
              <a:rPr lang="en-GB" sz="1200"/>
              <a:t> </a:t>
            </a:r>
            <a:r>
              <a:rPr lang="en-GB" sz="1200" err="1"/>
              <a:t>poder</a:t>
            </a:r>
            <a:r>
              <a:rPr lang="en-GB" sz="1200"/>
              <a:t> </a:t>
            </a:r>
            <a:r>
              <a:rPr lang="en-GB" sz="1200" err="1"/>
              <a:t>simular</a:t>
            </a:r>
            <a:r>
              <a:rPr lang="en-GB" sz="1200"/>
              <a:t> un </a:t>
            </a:r>
            <a:r>
              <a:rPr lang="en-GB" sz="1200" err="1"/>
              <a:t>viaje</a:t>
            </a:r>
            <a:r>
              <a:rPr lang="en-GB" sz="1200"/>
              <a:t> al Mercosur </a:t>
            </a:r>
            <a:r>
              <a:rPr lang="en-GB" sz="1200" err="1"/>
              <a:t>desde</a:t>
            </a:r>
            <a:r>
              <a:rPr lang="en-GB" sz="1200"/>
              <a:t> la </a:t>
            </a:r>
            <a:r>
              <a:rPr lang="en-GB" sz="1200" err="1"/>
              <a:t>aplicación</a:t>
            </a:r>
            <a:r>
              <a:rPr lang="en-GB" sz="1200"/>
              <a:t> web,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/>
              <a:t>para</a:t>
            </a:r>
            <a:r>
              <a:rPr lang="en-GB" sz="1200"/>
              <a:t> </a:t>
            </a:r>
            <a:r>
              <a:rPr lang="en-GB" sz="1200" err="1"/>
              <a:t>comparar</a:t>
            </a:r>
            <a:r>
              <a:rPr lang="en-GB" sz="1200"/>
              <a:t> </a:t>
            </a:r>
            <a:r>
              <a:rPr lang="en-GB" sz="1200" err="1"/>
              <a:t>diferentes</a:t>
            </a:r>
            <a:r>
              <a:rPr lang="en-GB" sz="1200"/>
              <a:t> </a:t>
            </a:r>
            <a:r>
              <a:rPr lang="en-GB" sz="1200" err="1"/>
              <a:t>opciones</a:t>
            </a:r>
            <a:r>
              <a:rPr lang="en-GB" sz="1200"/>
              <a:t> de </a:t>
            </a:r>
            <a:r>
              <a:rPr lang="en-GB" sz="1200" err="1"/>
              <a:t>transporte</a:t>
            </a:r>
            <a:r>
              <a:rPr lang="en-GB" sz="1200"/>
              <a:t>, </a:t>
            </a:r>
            <a:r>
              <a:rPr lang="en-GB" sz="1200" err="1"/>
              <a:t>hospedaje</a:t>
            </a:r>
            <a:r>
              <a:rPr lang="en-GB" sz="1200"/>
              <a:t> y </a:t>
            </a:r>
            <a:r>
              <a:rPr lang="en-GB" sz="1200" err="1"/>
              <a:t>fechas</a:t>
            </a:r>
            <a:r>
              <a:rPr lang="en-GB" sz="1200"/>
              <a:t> antes de </a:t>
            </a:r>
            <a:r>
              <a:rPr lang="en-GB" sz="1200" err="1"/>
              <a:t>contratar</a:t>
            </a:r>
            <a:r>
              <a:rPr lang="en-GB" sz="1200"/>
              <a:t>.</a:t>
            </a:r>
            <a:endParaRPr lang="en-GB"/>
          </a:p>
          <a:p>
            <a:pPr>
              <a:buNone/>
            </a:pPr>
            <a:r>
              <a:rPr lang="en-GB" sz="1400" b="1" err="1"/>
              <a:t>Descripción</a:t>
            </a:r>
            <a:endParaRPr lang="en-GB"/>
          </a:p>
          <a:p>
            <a:pPr>
              <a:buNone/>
            </a:pPr>
            <a:r>
              <a:rPr lang="en-GB" sz="1200"/>
              <a:t>Esta </a:t>
            </a:r>
            <a:r>
              <a:rPr lang="en-GB" sz="1200" err="1"/>
              <a:t>funcionalidad</a:t>
            </a:r>
            <a:r>
              <a:rPr lang="en-GB" sz="1200"/>
              <a:t> </a:t>
            </a:r>
            <a:r>
              <a:rPr lang="en-GB" sz="1200" err="1"/>
              <a:t>permitirá</a:t>
            </a:r>
            <a:r>
              <a:rPr lang="en-GB" sz="1200"/>
              <a:t> al </a:t>
            </a:r>
            <a:r>
              <a:rPr lang="en-GB" sz="1200" err="1"/>
              <a:t>usuario</a:t>
            </a:r>
            <a:r>
              <a:rPr lang="en-GB" sz="1200"/>
              <a:t> </a:t>
            </a:r>
            <a:r>
              <a:rPr lang="en-GB" sz="1200" err="1"/>
              <a:t>simular</a:t>
            </a:r>
            <a:r>
              <a:rPr lang="en-GB" sz="1200"/>
              <a:t> un </a:t>
            </a:r>
            <a:r>
              <a:rPr lang="en-GB" sz="1200" err="1"/>
              <a:t>viaje</a:t>
            </a:r>
            <a:r>
              <a:rPr lang="en-GB" sz="1200"/>
              <a:t> a </a:t>
            </a:r>
            <a:r>
              <a:rPr lang="en-GB" sz="1200" err="1"/>
              <a:t>destinos</a:t>
            </a:r>
            <a:r>
              <a:rPr lang="en-GB" sz="1200"/>
              <a:t> del Mercosur (Argentina, </a:t>
            </a:r>
            <a:r>
              <a:rPr lang="en-GB" sz="1200" err="1"/>
              <a:t>Brasil</a:t>
            </a:r>
            <a:r>
              <a:rPr lang="en-GB" sz="1200"/>
              <a:t>, Paraguay, Uruguay) </a:t>
            </a:r>
            <a:r>
              <a:rPr lang="en-GB" sz="1200" err="1"/>
              <a:t>eligiendo</a:t>
            </a:r>
            <a:r>
              <a:rPr lang="en-GB" sz="1200"/>
              <a:t> </a:t>
            </a:r>
            <a:r>
              <a:rPr lang="en-GB" sz="1200" err="1"/>
              <a:t>origen</a:t>
            </a:r>
            <a:r>
              <a:rPr lang="en-GB" sz="1200"/>
              <a:t>, </a:t>
            </a:r>
            <a:r>
              <a:rPr lang="en-GB" sz="1200" err="1"/>
              <a:t>destino</a:t>
            </a:r>
            <a:r>
              <a:rPr lang="en-GB" sz="1200"/>
              <a:t>, </a:t>
            </a:r>
            <a:r>
              <a:rPr lang="en-GB" sz="1200" err="1"/>
              <a:t>fechas</a:t>
            </a:r>
            <a:r>
              <a:rPr lang="en-GB" sz="1200"/>
              <a:t>, </a:t>
            </a:r>
            <a:r>
              <a:rPr lang="en-GB" sz="1200" err="1"/>
              <a:t>número</a:t>
            </a:r>
            <a:r>
              <a:rPr lang="en-GB" sz="1200"/>
              <a:t> de </a:t>
            </a:r>
            <a:r>
              <a:rPr lang="en-GB" sz="1200" err="1"/>
              <a:t>pasajeros</a:t>
            </a:r>
            <a:r>
              <a:rPr lang="en-GB" sz="1200"/>
              <a:t> y </a:t>
            </a:r>
            <a:r>
              <a:rPr lang="en-GB" sz="1200" err="1"/>
              <a:t>preferencias</a:t>
            </a:r>
            <a:r>
              <a:rPr lang="en-GB" sz="1200"/>
              <a:t>. El </a:t>
            </a:r>
            <a:r>
              <a:rPr lang="en-GB" sz="1200" err="1"/>
              <a:t>sistema</a:t>
            </a:r>
            <a:r>
              <a:rPr lang="en-GB" sz="1200"/>
              <a:t> </a:t>
            </a:r>
            <a:r>
              <a:rPr lang="en-GB" sz="1200" err="1"/>
              <a:t>ofrecerá</a:t>
            </a:r>
            <a:r>
              <a:rPr lang="en-GB" sz="1200"/>
              <a:t> </a:t>
            </a:r>
            <a:r>
              <a:rPr lang="en-GB" sz="1200" err="1"/>
              <a:t>distintas</a:t>
            </a:r>
            <a:r>
              <a:rPr lang="en-GB" sz="1200"/>
              <a:t> </a:t>
            </a:r>
            <a:r>
              <a:rPr lang="en-GB" sz="1200" err="1"/>
              <a:t>combinaciones</a:t>
            </a:r>
            <a:r>
              <a:rPr lang="en-GB" sz="1200"/>
              <a:t> </a:t>
            </a:r>
            <a:r>
              <a:rPr lang="en-GB" sz="1200" err="1"/>
              <a:t>posibles</a:t>
            </a:r>
            <a:r>
              <a:rPr lang="en-GB" sz="1200"/>
              <a:t> (</a:t>
            </a:r>
            <a:r>
              <a:rPr lang="en-GB" sz="1200" err="1"/>
              <a:t>transporte</a:t>
            </a:r>
            <a:r>
              <a:rPr lang="en-GB" sz="1200"/>
              <a:t> + </a:t>
            </a:r>
            <a:r>
              <a:rPr lang="en-GB" sz="1200" err="1"/>
              <a:t>hospedaje</a:t>
            </a:r>
            <a:r>
              <a:rPr lang="en-GB" sz="1200"/>
              <a:t>), junto con </a:t>
            </a:r>
            <a:r>
              <a:rPr lang="en-GB" sz="1200" err="1"/>
              <a:t>su</a:t>
            </a:r>
            <a:r>
              <a:rPr lang="en-GB" sz="1200"/>
              <a:t> </a:t>
            </a:r>
            <a:r>
              <a:rPr lang="en-GB" sz="1200" err="1"/>
              <a:t>precio</a:t>
            </a:r>
            <a:r>
              <a:rPr lang="en-GB" sz="1200"/>
              <a:t> </a:t>
            </a:r>
            <a:r>
              <a:rPr lang="en-GB" sz="1200" err="1"/>
              <a:t>estimado</a:t>
            </a:r>
            <a:r>
              <a:rPr lang="en-GB" sz="1200"/>
              <a:t>. Es </a:t>
            </a:r>
            <a:r>
              <a:rPr lang="en-GB" sz="1200" err="1"/>
              <a:t>parte</a:t>
            </a:r>
            <a:r>
              <a:rPr lang="en-GB" sz="1200"/>
              <a:t> del </a:t>
            </a:r>
            <a:r>
              <a:rPr lang="en-GB" sz="1200" err="1"/>
              <a:t>flujo</a:t>
            </a:r>
            <a:r>
              <a:rPr lang="en-GB" sz="1200"/>
              <a:t> </a:t>
            </a:r>
            <a:r>
              <a:rPr lang="en-GB" sz="1200" err="1"/>
              <a:t>previo</a:t>
            </a:r>
            <a:r>
              <a:rPr lang="en-GB" sz="1200"/>
              <a:t> a la </a:t>
            </a:r>
            <a:r>
              <a:rPr lang="en-GB" sz="1200" err="1"/>
              <a:t>reserva</a:t>
            </a:r>
            <a:r>
              <a:rPr lang="en-GB" sz="1200"/>
              <a:t>.</a:t>
            </a:r>
            <a:endParaRPr lang="en-GB"/>
          </a:p>
          <a:p>
            <a:pPr>
              <a:buNone/>
            </a:pPr>
            <a:r>
              <a:rPr lang="en-GB" sz="1400" b="1" err="1"/>
              <a:t>Criterios</a:t>
            </a:r>
            <a:r>
              <a:rPr lang="en-GB" sz="1400" b="1"/>
              <a:t> de </a:t>
            </a:r>
            <a:r>
              <a:rPr lang="en-GB" sz="1400" b="1" err="1"/>
              <a:t>Aceptación</a:t>
            </a:r>
            <a:endParaRPr lang="en-GB" err="1"/>
          </a:p>
          <a:p>
            <a:pPr marL="285750" indent="-285750"/>
            <a:r>
              <a:rPr lang="en-GB" sz="1200" b="1"/>
              <a:t>Dado</a:t>
            </a:r>
            <a:r>
              <a:rPr lang="en-GB" sz="1200"/>
              <a:t> que </a:t>
            </a:r>
            <a:r>
              <a:rPr lang="en-GB" sz="1200" err="1"/>
              <a:t>el</a:t>
            </a:r>
            <a:r>
              <a:rPr lang="en-GB" sz="1200"/>
              <a:t> </a:t>
            </a:r>
            <a:r>
              <a:rPr lang="en-GB" sz="1200" err="1"/>
              <a:t>usuario</a:t>
            </a:r>
            <a:r>
              <a:rPr lang="en-GB" sz="1200"/>
              <a:t> accede a la </a:t>
            </a:r>
            <a:r>
              <a:rPr lang="en-GB" sz="1200" err="1"/>
              <a:t>sección</a:t>
            </a:r>
            <a:r>
              <a:rPr lang="en-GB" sz="1200"/>
              <a:t> "</a:t>
            </a:r>
            <a:r>
              <a:rPr lang="en-GB" sz="1200" err="1"/>
              <a:t>Simular</a:t>
            </a:r>
            <a:r>
              <a:rPr lang="en-GB" sz="1200"/>
              <a:t> </a:t>
            </a:r>
            <a:r>
              <a:rPr lang="en-GB" sz="1200" err="1"/>
              <a:t>viaje</a:t>
            </a:r>
            <a:r>
              <a:rPr lang="en-GB" sz="1200"/>
              <a:t>",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cuando</a:t>
            </a:r>
            <a:r>
              <a:rPr lang="en-GB" sz="1200"/>
              <a:t> </a:t>
            </a:r>
            <a:r>
              <a:rPr lang="en-GB" sz="1200" err="1"/>
              <a:t>ingresa</a:t>
            </a:r>
            <a:r>
              <a:rPr lang="en-GB" sz="1200"/>
              <a:t> un </a:t>
            </a:r>
            <a:r>
              <a:rPr lang="en-GB" sz="1200" err="1"/>
              <a:t>origen</a:t>
            </a:r>
            <a:r>
              <a:rPr lang="en-GB" sz="1200"/>
              <a:t>, </a:t>
            </a:r>
            <a:r>
              <a:rPr lang="en-GB" sz="1200" err="1"/>
              <a:t>destino</a:t>
            </a:r>
            <a:r>
              <a:rPr lang="en-GB" sz="1200"/>
              <a:t> y </a:t>
            </a:r>
            <a:r>
              <a:rPr lang="en-GB" sz="1200" err="1"/>
              <a:t>fechas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entonces</a:t>
            </a:r>
            <a:r>
              <a:rPr lang="en-GB" sz="1200"/>
              <a:t> </a:t>
            </a:r>
            <a:r>
              <a:rPr lang="en-GB" sz="1200" err="1"/>
              <a:t>el</a:t>
            </a:r>
            <a:r>
              <a:rPr lang="en-GB" sz="1200"/>
              <a:t> </a:t>
            </a:r>
            <a:r>
              <a:rPr lang="en-GB" sz="1200" err="1"/>
              <a:t>sistema</a:t>
            </a:r>
            <a:r>
              <a:rPr lang="en-GB" sz="1200"/>
              <a:t> </a:t>
            </a:r>
            <a:r>
              <a:rPr lang="en-GB" sz="1200" err="1"/>
              <a:t>debe</a:t>
            </a:r>
            <a:r>
              <a:rPr lang="en-GB" sz="1200"/>
              <a:t> </a:t>
            </a:r>
            <a:r>
              <a:rPr lang="en-GB" sz="1200" err="1"/>
              <a:t>mostrar</a:t>
            </a:r>
            <a:r>
              <a:rPr lang="en-GB" sz="1200"/>
              <a:t> al </a:t>
            </a:r>
            <a:r>
              <a:rPr lang="en-GB" sz="1200" err="1"/>
              <a:t>menos</a:t>
            </a:r>
            <a:r>
              <a:rPr lang="en-GB" sz="1200"/>
              <a:t> 3 </a:t>
            </a:r>
            <a:r>
              <a:rPr lang="en-GB" sz="1200" err="1"/>
              <a:t>combinaciones</a:t>
            </a:r>
            <a:r>
              <a:rPr lang="en-GB" sz="1200"/>
              <a:t> de </a:t>
            </a:r>
            <a:r>
              <a:rPr lang="en-GB" sz="1200" err="1"/>
              <a:t>transporte</a:t>
            </a:r>
            <a:r>
              <a:rPr lang="en-GB" sz="1200"/>
              <a:t> y </a:t>
            </a:r>
            <a:r>
              <a:rPr lang="en-GB" sz="1200" err="1"/>
              <a:t>hospedaje</a:t>
            </a:r>
            <a:r>
              <a:rPr lang="en-GB" sz="1200"/>
              <a:t> </a:t>
            </a:r>
            <a:r>
              <a:rPr lang="en-GB" sz="1200" err="1"/>
              <a:t>disponibles</a:t>
            </a:r>
            <a:r>
              <a:rPr lang="en-GB" sz="1200"/>
              <a:t>.</a:t>
            </a:r>
            <a:endParaRPr lang="en-GB"/>
          </a:p>
          <a:p>
            <a:pPr marL="285750" indent="-285750"/>
            <a:r>
              <a:rPr lang="en-GB" sz="1200" b="1"/>
              <a:t>Dado</a:t>
            </a:r>
            <a:r>
              <a:rPr lang="en-GB" sz="1200"/>
              <a:t> que </a:t>
            </a:r>
            <a:r>
              <a:rPr lang="en-GB" sz="1200" err="1"/>
              <a:t>el</a:t>
            </a:r>
            <a:r>
              <a:rPr lang="en-GB" sz="1200"/>
              <a:t> </a:t>
            </a:r>
            <a:r>
              <a:rPr lang="en-GB" sz="1200" err="1"/>
              <a:t>usuario</a:t>
            </a:r>
            <a:r>
              <a:rPr lang="en-GB" sz="1200"/>
              <a:t> </a:t>
            </a:r>
            <a:r>
              <a:rPr lang="en-GB" sz="1200" err="1"/>
              <a:t>visualiza</a:t>
            </a:r>
            <a:r>
              <a:rPr lang="en-GB" sz="1200"/>
              <a:t> </a:t>
            </a:r>
            <a:r>
              <a:rPr lang="en-GB" sz="1200" err="1"/>
              <a:t>una</a:t>
            </a:r>
            <a:r>
              <a:rPr lang="en-GB" sz="1200"/>
              <a:t> </a:t>
            </a:r>
            <a:r>
              <a:rPr lang="en-GB" sz="1200" err="1"/>
              <a:t>combinación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cuando</a:t>
            </a:r>
            <a:r>
              <a:rPr lang="en-GB" sz="1200"/>
              <a:t> </a:t>
            </a:r>
            <a:r>
              <a:rPr lang="en-GB" sz="1200" err="1"/>
              <a:t>hace</a:t>
            </a:r>
            <a:r>
              <a:rPr lang="en-GB" sz="1200"/>
              <a:t> </a:t>
            </a:r>
            <a:r>
              <a:rPr lang="en-GB" sz="1200" err="1"/>
              <a:t>clic</a:t>
            </a:r>
            <a:r>
              <a:rPr lang="en-GB" sz="1200"/>
              <a:t> </a:t>
            </a:r>
            <a:r>
              <a:rPr lang="en-GB" sz="1200" err="1"/>
              <a:t>en</a:t>
            </a:r>
            <a:r>
              <a:rPr lang="en-GB" sz="1200"/>
              <a:t> "Ver </a:t>
            </a:r>
            <a:r>
              <a:rPr lang="en-GB" sz="1200" err="1"/>
              <a:t>detalle</a:t>
            </a:r>
            <a:r>
              <a:rPr lang="en-GB" sz="1200"/>
              <a:t>",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entonces</a:t>
            </a:r>
            <a:r>
              <a:rPr lang="en-GB" sz="1200"/>
              <a:t> se </a:t>
            </a:r>
            <a:r>
              <a:rPr lang="en-GB" sz="1200" err="1"/>
              <a:t>muestran</a:t>
            </a:r>
            <a:r>
              <a:rPr lang="en-GB" sz="1200"/>
              <a:t> </a:t>
            </a:r>
            <a:r>
              <a:rPr lang="en-GB" sz="1200" err="1"/>
              <a:t>los</a:t>
            </a:r>
            <a:r>
              <a:rPr lang="en-GB" sz="1200"/>
              <a:t> </a:t>
            </a:r>
            <a:r>
              <a:rPr lang="en-GB" sz="1200" err="1"/>
              <a:t>precios</a:t>
            </a:r>
            <a:r>
              <a:rPr lang="en-GB" sz="1200"/>
              <a:t> </a:t>
            </a:r>
            <a:r>
              <a:rPr lang="en-GB" sz="1200" err="1"/>
              <a:t>desglosados</a:t>
            </a:r>
            <a:r>
              <a:rPr lang="en-GB" sz="1200"/>
              <a:t> (</a:t>
            </a:r>
            <a:r>
              <a:rPr lang="en-GB" sz="1200" err="1"/>
              <a:t>transporte</a:t>
            </a:r>
            <a:r>
              <a:rPr lang="en-GB" sz="1200"/>
              <a:t> y </a:t>
            </a:r>
            <a:r>
              <a:rPr lang="en-GB" sz="1200" err="1"/>
              <a:t>alojamiento</a:t>
            </a:r>
            <a:r>
              <a:rPr lang="en-GB" sz="1200"/>
              <a:t>) y </a:t>
            </a:r>
            <a:r>
              <a:rPr lang="en-GB" sz="1200" err="1"/>
              <a:t>los</a:t>
            </a:r>
            <a:r>
              <a:rPr lang="en-GB" sz="1200"/>
              <a:t> </a:t>
            </a:r>
            <a:r>
              <a:rPr lang="en-GB" sz="1200" err="1"/>
              <a:t>servicios</a:t>
            </a:r>
            <a:r>
              <a:rPr lang="en-GB" sz="1200"/>
              <a:t> </a:t>
            </a:r>
            <a:r>
              <a:rPr lang="en-GB" sz="1200" err="1"/>
              <a:t>incluidos</a:t>
            </a:r>
            <a:r>
              <a:rPr lang="en-GB" sz="1200"/>
              <a:t>.</a:t>
            </a:r>
            <a:endParaRPr lang="en-GB"/>
          </a:p>
          <a:p>
            <a:pPr marL="285750" indent="-285750"/>
            <a:r>
              <a:rPr lang="en-GB" sz="1200" b="1"/>
              <a:t>Dado</a:t>
            </a:r>
            <a:r>
              <a:rPr lang="en-GB" sz="1200"/>
              <a:t> que </a:t>
            </a:r>
            <a:r>
              <a:rPr lang="en-GB" sz="1200" err="1"/>
              <a:t>el</a:t>
            </a:r>
            <a:r>
              <a:rPr lang="en-GB" sz="1200"/>
              <a:t> </a:t>
            </a:r>
            <a:r>
              <a:rPr lang="en-GB" sz="1200" err="1"/>
              <a:t>usuario</a:t>
            </a:r>
            <a:r>
              <a:rPr lang="en-GB" sz="1200"/>
              <a:t> no </a:t>
            </a:r>
            <a:r>
              <a:rPr lang="en-GB" sz="1200" err="1"/>
              <a:t>completa</a:t>
            </a:r>
            <a:r>
              <a:rPr lang="en-GB" sz="1200"/>
              <a:t> </a:t>
            </a:r>
            <a:r>
              <a:rPr lang="en-GB" sz="1200" err="1"/>
              <a:t>todos</a:t>
            </a:r>
            <a:r>
              <a:rPr lang="en-GB" sz="1200"/>
              <a:t> </a:t>
            </a:r>
            <a:r>
              <a:rPr lang="en-GB" sz="1200" err="1"/>
              <a:t>los</a:t>
            </a:r>
            <a:r>
              <a:rPr lang="en-GB" sz="1200"/>
              <a:t> campos </a:t>
            </a:r>
            <a:r>
              <a:rPr lang="en-GB" sz="1200" err="1"/>
              <a:t>obligatorios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cuando</a:t>
            </a:r>
            <a:r>
              <a:rPr lang="en-GB" sz="1200"/>
              <a:t> </a:t>
            </a:r>
            <a:r>
              <a:rPr lang="en-GB" sz="1200" err="1"/>
              <a:t>intenta</a:t>
            </a:r>
            <a:r>
              <a:rPr lang="en-GB" sz="1200"/>
              <a:t> </a:t>
            </a:r>
            <a:r>
              <a:rPr lang="en-GB" sz="1200" err="1"/>
              <a:t>ejecutar</a:t>
            </a:r>
            <a:r>
              <a:rPr lang="en-GB" sz="1200"/>
              <a:t> la </a:t>
            </a:r>
            <a:r>
              <a:rPr lang="en-GB" sz="1200" err="1"/>
              <a:t>simulación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entonces</a:t>
            </a:r>
            <a:r>
              <a:rPr lang="en-GB" sz="1200"/>
              <a:t> se </a:t>
            </a:r>
            <a:r>
              <a:rPr lang="en-GB" sz="1200" err="1"/>
              <a:t>muestran</a:t>
            </a:r>
            <a:r>
              <a:rPr lang="en-GB" sz="1200"/>
              <a:t> </a:t>
            </a:r>
            <a:r>
              <a:rPr lang="en-GB" sz="1200" err="1"/>
              <a:t>mensajes</a:t>
            </a:r>
            <a:r>
              <a:rPr lang="en-GB" sz="1200"/>
              <a:t> de </a:t>
            </a:r>
            <a:r>
              <a:rPr lang="en-GB" sz="1200" err="1"/>
              <a:t>validación</a:t>
            </a:r>
            <a:r>
              <a:rPr lang="en-GB" sz="1200"/>
              <a:t> </a:t>
            </a:r>
            <a:r>
              <a:rPr lang="en-GB" sz="1200" err="1"/>
              <a:t>adecuados</a:t>
            </a:r>
            <a:r>
              <a:rPr lang="en-GB" sz="1200"/>
              <a:t>.</a:t>
            </a:r>
            <a:endParaRPr lang="en-GB"/>
          </a:p>
          <a:p>
            <a:pPr marL="285750" indent="-285750"/>
            <a:r>
              <a:rPr lang="en-GB" sz="1200" b="1"/>
              <a:t>Dado</a:t>
            </a:r>
            <a:r>
              <a:rPr lang="en-GB" sz="1200"/>
              <a:t> que la </a:t>
            </a:r>
            <a:r>
              <a:rPr lang="en-GB" sz="1200" err="1"/>
              <a:t>simulación</a:t>
            </a:r>
            <a:r>
              <a:rPr lang="en-GB" sz="1200"/>
              <a:t> es </a:t>
            </a:r>
            <a:r>
              <a:rPr lang="en-GB" sz="1200" err="1"/>
              <a:t>exitosa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cuando</a:t>
            </a:r>
            <a:r>
              <a:rPr lang="en-GB" sz="1200"/>
              <a:t> </a:t>
            </a:r>
            <a:r>
              <a:rPr lang="en-GB" sz="1200" err="1"/>
              <a:t>el</a:t>
            </a:r>
            <a:r>
              <a:rPr lang="en-GB" sz="1200"/>
              <a:t> </a:t>
            </a:r>
            <a:r>
              <a:rPr lang="en-GB" sz="1200" err="1"/>
              <a:t>usuario</a:t>
            </a:r>
            <a:r>
              <a:rPr lang="en-GB" sz="1200"/>
              <a:t> </a:t>
            </a:r>
            <a:r>
              <a:rPr lang="en-GB" sz="1200" err="1"/>
              <a:t>desea</a:t>
            </a:r>
            <a:r>
              <a:rPr lang="en-GB" sz="1200"/>
              <a:t> </a:t>
            </a:r>
            <a:r>
              <a:rPr lang="en-GB" sz="1200" err="1"/>
              <a:t>continuar</a:t>
            </a:r>
            <a:r>
              <a:rPr lang="en-GB" sz="1200"/>
              <a:t>,</a:t>
            </a:r>
            <a:br>
              <a:rPr lang="en-GB" sz="1200"/>
            </a:br>
            <a:r>
              <a:rPr lang="en-GB" sz="1200"/>
              <a:t> </a:t>
            </a:r>
            <a:r>
              <a:rPr lang="en-GB" sz="1200" b="1" err="1"/>
              <a:t>entonces</a:t>
            </a:r>
            <a:r>
              <a:rPr lang="en-GB" sz="1200"/>
              <a:t> </a:t>
            </a:r>
            <a:r>
              <a:rPr lang="en-GB" sz="1200" err="1"/>
              <a:t>puede</a:t>
            </a:r>
            <a:r>
              <a:rPr lang="en-GB" sz="1200"/>
              <a:t> pasar </a:t>
            </a:r>
            <a:r>
              <a:rPr lang="en-GB" sz="1200" err="1"/>
              <a:t>directamente</a:t>
            </a:r>
            <a:r>
              <a:rPr lang="en-GB" sz="1200"/>
              <a:t> a la </a:t>
            </a:r>
            <a:r>
              <a:rPr lang="en-GB" sz="1200" err="1"/>
              <a:t>pantalla</a:t>
            </a:r>
            <a:r>
              <a:rPr lang="en-GB" sz="1200"/>
              <a:t> de </a:t>
            </a:r>
            <a:r>
              <a:rPr lang="en-GB" sz="1200" err="1"/>
              <a:t>reserva</a:t>
            </a:r>
            <a:r>
              <a:rPr lang="en-GB" sz="1200"/>
              <a:t>.</a:t>
            </a:r>
            <a:endParaRPr lang="en-GB"/>
          </a:p>
          <a:p>
            <a:pPr marL="114300" indent="0">
              <a:buNone/>
            </a:pP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0E1B0-83B2-7D99-C448-AF596DDC8F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270396"/>
            <a:ext cx="5181600" cy="590642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300" b="1"/>
              <a:t>Scope / Out of Scope</a:t>
            </a:r>
            <a:endParaRPr lang="en-US"/>
          </a:p>
          <a:p>
            <a:pPr>
              <a:buNone/>
            </a:pPr>
            <a:r>
              <a:rPr lang="en-GB" sz="1100" b="1"/>
              <a:t>In Scope:</a:t>
            </a:r>
            <a:endParaRPr lang="en-GB"/>
          </a:p>
          <a:p>
            <a:pPr marL="285750" indent="-285750"/>
            <a:r>
              <a:rPr lang="en-GB" sz="1100" err="1"/>
              <a:t>Pantalla</a:t>
            </a:r>
            <a:r>
              <a:rPr lang="en-GB" sz="1100"/>
              <a:t> de </a:t>
            </a:r>
            <a:r>
              <a:rPr lang="en-GB" sz="1100" err="1"/>
              <a:t>simulación</a:t>
            </a:r>
            <a:r>
              <a:rPr lang="en-GB" sz="1100"/>
              <a:t> con </a:t>
            </a:r>
            <a:r>
              <a:rPr lang="en-GB" sz="1100" err="1"/>
              <a:t>formulario</a:t>
            </a:r>
            <a:r>
              <a:rPr lang="en-GB" sz="1100"/>
              <a:t> de </a:t>
            </a:r>
            <a:r>
              <a:rPr lang="en-GB" sz="1100" err="1"/>
              <a:t>origen</a:t>
            </a:r>
            <a:r>
              <a:rPr lang="en-GB" sz="1100"/>
              <a:t>, </a:t>
            </a:r>
            <a:r>
              <a:rPr lang="en-GB" sz="1100" err="1"/>
              <a:t>destino</a:t>
            </a:r>
            <a:r>
              <a:rPr lang="en-GB" sz="1100"/>
              <a:t>, </a:t>
            </a:r>
            <a:r>
              <a:rPr lang="en-GB" sz="1100" err="1"/>
              <a:t>fechas</a:t>
            </a:r>
            <a:r>
              <a:rPr lang="en-GB" sz="1100"/>
              <a:t>, </a:t>
            </a:r>
            <a:r>
              <a:rPr lang="en-GB" sz="1100" err="1"/>
              <a:t>pasajeros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 err="1"/>
              <a:t>Lógica</a:t>
            </a:r>
            <a:r>
              <a:rPr lang="en-GB" sz="1100"/>
              <a:t> para </a:t>
            </a:r>
            <a:r>
              <a:rPr lang="en-GB" sz="1100" err="1"/>
              <a:t>generar</a:t>
            </a:r>
            <a:r>
              <a:rPr lang="en-GB" sz="1100"/>
              <a:t> </a:t>
            </a:r>
            <a:r>
              <a:rPr lang="en-GB" sz="1100" err="1"/>
              <a:t>combinaciones</a:t>
            </a:r>
            <a:r>
              <a:rPr lang="en-GB" sz="1100"/>
              <a:t> </a:t>
            </a:r>
            <a:r>
              <a:rPr lang="en-GB" sz="1100" err="1"/>
              <a:t>precargadas</a:t>
            </a:r>
            <a:r>
              <a:rPr lang="en-GB" sz="1100"/>
              <a:t> </a:t>
            </a:r>
            <a:r>
              <a:rPr lang="en-GB" sz="1100" err="1"/>
              <a:t>en</a:t>
            </a:r>
            <a:r>
              <a:rPr lang="en-GB" sz="1100"/>
              <a:t> base a </a:t>
            </a:r>
            <a:r>
              <a:rPr lang="en-GB" sz="1100" err="1"/>
              <a:t>datos</a:t>
            </a:r>
            <a:r>
              <a:rPr lang="en-GB" sz="1100"/>
              <a:t> </a:t>
            </a:r>
            <a:r>
              <a:rPr lang="en-GB" sz="1100" err="1"/>
              <a:t>en</a:t>
            </a:r>
            <a:r>
              <a:rPr lang="en-GB" sz="1100"/>
              <a:t> </a:t>
            </a:r>
            <a:r>
              <a:rPr lang="en-GB" sz="1100" err="1"/>
              <a:t>memoria</a:t>
            </a:r>
            <a:r>
              <a:rPr lang="en-GB" sz="1100"/>
              <a:t> o mock.</a:t>
            </a:r>
            <a:endParaRPr lang="en-GB"/>
          </a:p>
          <a:p>
            <a:pPr marL="285750" indent="-285750"/>
            <a:r>
              <a:rPr lang="en-GB" sz="1100" err="1"/>
              <a:t>Visualización</a:t>
            </a:r>
            <a:r>
              <a:rPr lang="en-GB" sz="1100"/>
              <a:t> de </a:t>
            </a:r>
            <a:r>
              <a:rPr lang="en-GB" sz="1100" err="1"/>
              <a:t>los</a:t>
            </a:r>
            <a:r>
              <a:rPr lang="en-GB" sz="1100"/>
              <a:t> </a:t>
            </a:r>
            <a:r>
              <a:rPr lang="en-GB" sz="1100" err="1"/>
              <a:t>resultados</a:t>
            </a:r>
            <a:r>
              <a:rPr lang="en-GB" sz="1100"/>
              <a:t> con </a:t>
            </a:r>
            <a:r>
              <a:rPr lang="en-GB" sz="1100" err="1"/>
              <a:t>precios</a:t>
            </a:r>
            <a:r>
              <a:rPr lang="en-GB" sz="1100"/>
              <a:t> </a:t>
            </a:r>
            <a:r>
              <a:rPr lang="en-GB" sz="1100" err="1"/>
              <a:t>estimados</a:t>
            </a:r>
            <a:r>
              <a:rPr lang="en-GB" sz="1100"/>
              <a:t> y </a:t>
            </a:r>
            <a:r>
              <a:rPr lang="en-GB" sz="1100" err="1"/>
              <a:t>opción</a:t>
            </a:r>
            <a:r>
              <a:rPr lang="en-GB" sz="1100"/>
              <a:t> de </a:t>
            </a:r>
            <a:r>
              <a:rPr lang="en-GB" sz="1100" err="1"/>
              <a:t>ver</a:t>
            </a:r>
            <a:r>
              <a:rPr lang="en-GB" sz="1100"/>
              <a:t> </a:t>
            </a:r>
            <a:r>
              <a:rPr lang="en-GB" sz="1100" err="1"/>
              <a:t>detalle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 err="1"/>
              <a:t>Validación</a:t>
            </a:r>
            <a:r>
              <a:rPr lang="en-GB" sz="1100"/>
              <a:t> </a:t>
            </a:r>
            <a:r>
              <a:rPr lang="en-GB" sz="1100" err="1"/>
              <a:t>básica</a:t>
            </a:r>
            <a:r>
              <a:rPr lang="en-GB" sz="1100"/>
              <a:t> de campos.</a:t>
            </a:r>
            <a:endParaRPr lang="en-GB"/>
          </a:p>
          <a:p>
            <a:pPr indent="0">
              <a:buNone/>
            </a:pPr>
            <a:r>
              <a:rPr lang="en-GB" sz="1100" b="1"/>
              <a:t>Out of Scope:</a:t>
            </a:r>
            <a:endParaRPr lang="en-GB"/>
          </a:p>
          <a:p>
            <a:pPr marL="285750" indent="-285750"/>
            <a:r>
              <a:rPr lang="en-GB" sz="1100" err="1"/>
              <a:t>Integración</a:t>
            </a:r>
            <a:r>
              <a:rPr lang="en-GB" sz="1100"/>
              <a:t> con </a:t>
            </a:r>
            <a:r>
              <a:rPr lang="en-GB" sz="1100" err="1"/>
              <a:t>motores</a:t>
            </a:r>
            <a:r>
              <a:rPr lang="en-GB" sz="1100"/>
              <a:t> </a:t>
            </a:r>
            <a:r>
              <a:rPr lang="en-GB" sz="1100" err="1"/>
              <a:t>reales</a:t>
            </a:r>
            <a:r>
              <a:rPr lang="en-GB" sz="1100"/>
              <a:t> de </a:t>
            </a:r>
            <a:r>
              <a:rPr lang="en-GB" sz="1100" err="1"/>
              <a:t>búsqueda</a:t>
            </a:r>
            <a:r>
              <a:rPr lang="en-GB" sz="1100"/>
              <a:t> de </a:t>
            </a:r>
            <a:r>
              <a:rPr lang="en-GB" sz="1100" err="1"/>
              <a:t>transporte</a:t>
            </a:r>
            <a:r>
              <a:rPr lang="en-GB" sz="1100"/>
              <a:t> u </a:t>
            </a:r>
            <a:r>
              <a:rPr lang="en-GB" sz="1100" err="1"/>
              <a:t>hospedaje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 err="1"/>
              <a:t>Registro</a:t>
            </a:r>
            <a:r>
              <a:rPr lang="en-GB" sz="1100"/>
              <a:t> de </a:t>
            </a:r>
            <a:r>
              <a:rPr lang="en-GB" sz="1100" err="1"/>
              <a:t>usuario</a:t>
            </a:r>
            <a:r>
              <a:rPr lang="en-GB" sz="1100"/>
              <a:t> o </a:t>
            </a:r>
            <a:r>
              <a:rPr lang="en-GB" sz="1100" err="1"/>
              <a:t>historial</a:t>
            </a:r>
            <a:r>
              <a:rPr lang="en-GB" sz="1100"/>
              <a:t> de </a:t>
            </a:r>
            <a:r>
              <a:rPr lang="en-GB" sz="1100" err="1"/>
              <a:t>simulaciones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 err="1"/>
              <a:t>Reserva</a:t>
            </a:r>
            <a:r>
              <a:rPr lang="en-GB" sz="1100"/>
              <a:t> </a:t>
            </a:r>
            <a:r>
              <a:rPr lang="en-GB" sz="1100" err="1"/>
              <a:t>efectiva</a:t>
            </a:r>
            <a:r>
              <a:rPr lang="en-GB" sz="1100"/>
              <a:t> del </a:t>
            </a:r>
            <a:r>
              <a:rPr lang="en-GB" sz="1100" err="1"/>
              <a:t>viaje</a:t>
            </a:r>
            <a:r>
              <a:rPr lang="en-GB" sz="1100"/>
              <a:t> (</a:t>
            </a:r>
            <a:r>
              <a:rPr lang="en-GB" sz="1100" err="1"/>
              <a:t>eso</a:t>
            </a:r>
            <a:r>
              <a:rPr lang="en-GB" sz="1100"/>
              <a:t> es </a:t>
            </a:r>
            <a:r>
              <a:rPr lang="en-GB" sz="1100" err="1"/>
              <a:t>parte</a:t>
            </a:r>
            <a:r>
              <a:rPr lang="en-GB" sz="1100"/>
              <a:t> de </a:t>
            </a:r>
            <a:r>
              <a:rPr lang="en-GB" sz="1100" err="1"/>
              <a:t>otra</a:t>
            </a:r>
            <a:r>
              <a:rPr lang="en-GB" sz="1100"/>
              <a:t> HU).</a:t>
            </a:r>
            <a:endParaRPr lang="en-GB"/>
          </a:p>
          <a:p>
            <a:pPr marL="0" indent="0">
              <a:buNone/>
            </a:pPr>
            <a:endParaRPr lang="en-GB" sz="1300" b="1"/>
          </a:p>
          <a:p>
            <a:pPr marL="0" indent="0">
              <a:buNone/>
            </a:pPr>
            <a:r>
              <a:rPr lang="en-GB" sz="1300" b="1"/>
              <a:t>Definition of Ready (</a:t>
            </a:r>
            <a:r>
              <a:rPr lang="en-GB" sz="1300" b="1" err="1"/>
              <a:t>DoR</a:t>
            </a:r>
            <a:r>
              <a:rPr lang="en-GB" sz="1300" b="1"/>
              <a:t>)</a:t>
            </a:r>
            <a:endParaRPr lang="en-GB"/>
          </a:p>
          <a:p>
            <a:pPr marL="285750" indent="-285750"/>
            <a:r>
              <a:rPr lang="en-GB" sz="1100"/>
              <a:t>La </a:t>
            </a:r>
            <a:r>
              <a:rPr lang="en-GB" sz="1100" err="1"/>
              <a:t>historia</a:t>
            </a:r>
            <a:r>
              <a:rPr lang="en-GB" sz="1100"/>
              <a:t> </a:t>
            </a:r>
            <a:r>
              <a:rPr lang="en-GB" sz="1100" err="1"/>
              <a:t>está</a:t>
            </a:r>
            <a:r>
              <a:rPr lang="en-GB" sz="1100"/>
              <a:t> </a:t>
            </a:r>
            <a:r>
              <a:rPr lang="en-GB" sz="1100" err="1"/>
              <a:t>priorizada</a:t>
            </a:r>
            <a:r>
              <a:rPr lang="en-GB" sz="1100"/>
              <a:t> </a:t>
            </a:r>
            <a:r>
              <a:rPr lang="en-GB" sz="1100" err="1"/>
              <a:t>en</a:t>
            </a:r>
            <a:r>
              <a:rPr lang="en-GB" sz="1100"/>
              <a:t> </a:t>
            </a:r>
            <a:r>
              <a:rPr lang="en-GB" sz="1100" err="1"/>
              <a:t>el</a:t>
            </a:r>
            <a:r>
              <a:rPr lang="en-GB" sz="1100"/>
              <a:t> backlog.</a:t>
            </a:r>
            <a:endParaRPr lang="en-GB"/>
          </a:p>
          <a:p>
            <a:pPr marL="285750" indent="-285750"/>
            <a:r>
              <a:rPr lang="en-GB" sz="1100"/>
              <a:t>Todos </a:t>
            </a:r>
            <a:r>
              <a:rPr lang="en-GB" sz="1100" err="1"/>
              <a:t>los</a:t>
            </a:r>
            <a:r>
              <a:rPr lang="en-GB" sz="1100"/>
              <a:t> campos del </a:t>
            </a:r>
            <a:r>
              <a:rPr lang="en-GB" sz="1100" err="1"/>
              <a:t>formulario</a:t>
            </a:r>
            <a:r>
              <a:rPr lang="en-GB" sz="1100"/>
              <a:t> </a:t>
            </a:r>
            <a:r>
              <a:rPr lang="en-GB" sz="1100" err="1"/>
              <a:t>están</a:t>
            </a:r>
            <a:r>
              <a:rPr lang="en-GB" sz="1100"/>
              <a:t> </a:t>
            </a:r>
            <a:r>
              <a:rPr lang="en-GB" sz="1100" err="1"/>
              <a:t>definidos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/>
              <a:t>Se dispone de </a:t>
            </a:r>
            <a:r>
              <a:rPr lang="en-GB" sz="1100" err="1"/>
              <a:t>datos</a:t>
            </a:r>
            <a:r>
              <a:rPr lang="en-GB" sz="1100"/>
              <a:t> mock para </a:t>
            </a:r>
            <a:r>
              <a:rPr lang="en-GB" sz="1100" err="1"/>
              <a:t>generar</a:t>
            </a:r>
            <a:r>
              <a:rPr lang="en-GB" sz="1100"/>
              <a:t> las </a:t>
            </a:r>
            <a:r>
              <a:rPr lang="en-GB" sz="1100" err="1"/>
              <a:t>combinaciones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/>
              <a:t>El </a:t>
            </a:r>
            <a:r>
              <a:rPr lang="en-GB" sz="1100" err="1"/>
              <a:t>equipo</a:t>
            </a:r>
            <a:r>
              <a:rPr lang="en-GB" sz="1100"/>
              <a:t> de </a:t>
            </a:r>
            <a:r>
              <a:rPr lang="en-GB" sz="1100" err="1"/>
              <a:t>diseño</a:t>
            </a:r>
            <a:r>
              <a:rPr lang="en-GB" sz="1100"/>
              <a:t> </a:t>
            </a:r>
            <a:r>
              <a:rPr lang="en-GB" sz="1100" err="1"/>
              <a:t>entregó</a:t>
            </a:r>
            <a:r>
              <a:rPr lang="en-GB" sz="1100"/>
              <a:t> </a:t>
            </a:r>
            <a:r>
              <a:rPr lang="en-GB" sz="1100" err="1"/>
              <a:t>los</a:t>
            </a:r>
            <a:r>
              <a:rPr lang="en-GB" sz="1100"/>
              <a:t> wireframes </a:t>
            </a:r>
            <a:r>
              <a:rPr lang="en-GB" sz="1100" err="1"/>
              <a:t>correspondientes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/>
              <a:t>El </a:t>
            </a:r>
            <a:r>
              <a:rPr lang="en-GB" sz="1100" err="1"/>
              <a:t>equipo</a:t>
            </a:r>
            <a:r>
              <a:rPr lang="en-GB" sz="1100"/>
              <a:t> </a:t>
            </a:r>
            <a:r>
              <a:rPr lang="en-GB" sz="1100" err="1"/>
              <a:t>entendió</a:t>
            </a:r>
            <a:r>
              <a:rPr lang="en-GB" sz="1100"/>
              <a:t> las </a:t>
            </a:r>
            <a:r>
              <a:rPr lang="en-GB" sz="1100" err="1"/>
              <a:t>reglas</a:t>
            </a:r>
            <a:r>
              <a:rPr lang="en-GB" sz="1100"/>
              <a:t> de </a:t>
            </a:r>
            <a:r>
              <a:rPr lang="en-GB" sz="1100" err="1"/>
              <a:t>negocio</a:t>
            </a:r>
            <a:r>
              <a:rPr lang="en-GB" sz="1100"/>
              <a:t> </a:t>
            </a:r>
            <a:r>
              <a:rPr lang="en-GB" sz="1100" err="1"/>
              <a:t>básicas</a:t>
            </a:r>
            <a:r>
              <a:rPr lang="en-GB" sz="1100"/>
              <a:t> para las </a:t>
            </a:r>
            <a:r>
              <a:rPr lang="en-GB" sz="1100" err="1"/>
              <a:t>combinaciones</a:t>
            </a:r>
            <a:r>
              <a:rPr lang="en-GB" sz="1100"/>
              <a:t>.</a:t>
            </a:r>
            <a:endParaRPr lang="en-GB"/>
          </a:p>
          <a:p>
            <a:pPr marL="0" indent="0">
              <a:buNone/>
            </a:pPr>
            <a:r>
              <a:rPr lang="en-GB" sz="1300" b="1"/>
              <a:t>Definition of Done (DoD)</a:t>
            </a:r>
            <a:endParaRPr lang="en-GB"/>
          </a:p>
          <a:p>
            <a:pPr marL="285750" indent="-285750"/>
            <a:r>
              <a:rPr lang="en-GB" sz="1100"/>
              <a:t>Se </a:t>
            </a:r>
            <a:r>
              <a:rPr lang="en-GB" sz="1100" err="1"/>
              <a:t>implementó</a:t>
            </a:r>
            <a:r>
              <a:rPr lang="en-GB" sz="1100"/>
              <a:t> la </a:t>
            </a:r>
            <a:r>
              <a:rPr lang="en-GB" sz="1100" err="1"/>
              <a:t>interfaz</a:t>
            </a:r>
            <a:r>
              <a:rPr lang="en-GB" sz="1100"/>
              <a:t> </a:t>
            </a:r>
            <a:r>
              <a:rPr lang="en-GB" sz="1100" err="1"/>
              <a:t>siguiendo</a:t>
            </a:r>
            <a:r>
              <a:rPr lang="en-GB" sz="1100"/>
              <a:t> </a:t>
            </a:r>
            <a:r>
              <a:rPr lang="en-GB" sz="1100" err="1"/>
              <a:t>el</a:t>
            </a:r>
            <a:r>
              <a:rPr lang="en-GB" sz="1100"/>
              <a:t> </a:t>
            </a:r>
            <a:r>
              <a:rPr lang="en-GB" sz="1100" err="1"/>
              <a:t>diseño</a:t>
            </a:r>
            <a:r>
              <a:rPr lang="en-GB" sz="1100"/>
              <a:t> </a:t>
            </a:r>
            <a:r>
              <a:rPr lang="en-GB" sz="1100" err="1"/>
              <a:t>aprobado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/>
              <a:t>La </a:t>
            </a:r>
            <a:r>
              <a:rPr lang="en-GB" sz="1100" err="1"/>
              <a:t>lógica</a:t>
            </a:r>
            <a:r>
              <a:rPr lang="en-GB" sz="1100"/>
              <a:t> de </a:t>
            </a:r>
            <a:r>
              <a:rPr lang="en-GB" sz="1100" err="1"/>
              <a:t>simulación</a:t>
            </a:r>
            <a:r>
              <a:rPr lang="en-GB" sz="1100"/>
              <a:t> </a:t>
            </a:r>
            <a:r>
              <a:rPr lang="en-GB" sz="1100" err="1"/>
              <a:t>funciona</a:t>
            </a:r>
            <a:r>
              <a:rPr lang="en-GB" sz="1100"/>
              <a:t> </a:t>
            </a:r>
            <a:r>
              <a:rPr lang="en-GB" sz="1100" err="1"/>
              <a:t>correctamente</a:t>
            </a:r>
            <a:r>
              <a:rPr lang="en-GB" sz="1100"/>
              <a:t> con </a:t>
            </a:r>
            <a:r>
              <a:rPr lang="en-GB" sz="1100" err="1"/>
              <a:t>los</a:t>
            </a:r>
            <a:r>
              <a:rPr lang="en-GB" sz="1100"/>
              <a:t> </a:t>
            </a:r>
            <a:r>
              <a:rPr lang="en-GB" sz="1100" err="1"/>
              <a:t>datos</a:t>
            </a:r>
            <a:r>
              <a:rPr lang="en-GB" sz="1100"/>
              <a:t> mock.</a:t>
            </a:r>
            <a:endParaRPr lang="en-GB"/>
          </a:p>
          <a:p>
            <a:pPr marL="285750" indent="-285750"/>
            <a:r>
              <a:rPr lang="en-GB" sz="1100"/>
              <a:t>Las </a:t>
            </a:r>
            <a:r>
              <a:rPr lang="en-GB" sz="1100" err="1"/>
              <a:t>validaciones</a:t>
            </a:r>
            <a:r>
              <a:rPr lang="en-GB" sz="1100"/>
              <a:t> </a:t>
            </a:r>
            <a:r>
              <a:rPr lang="en-GB" sz="1100" err="1"/>
              <a:t>están</a:t>
            </a:r>
            <a:r>
              <a:rPr lang="en-GB" sz="1100"/>
              <a:t> </a:t>
            </a:r>
            <a:r>
              <a:rPr lang="en-GB" sz="1100" err="1"/>
              <a:t>implementadas</a:t>
            </a:r>
            <a:r>
              <a:rPr lang="en-GB" sz="1100"/>
              <a:t> y </a:t>
            </a:r>
            <a:r>
              <a:rPr lang="en-GB" sz="1100" err="1"/>
              <a:t>probadas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/>
              <a:t>Los </a:t>
            </a:r>
            <a:r>
              <a:rPr lang="en-GB" sz="1100" err="1"/>
              <a:t>criterios</a:t>
            </a:r>
            <a:r>
              <a:rPr lang="en-GB" sz="1100"/>
              <a:t> de </a:t>
            </a:r>
            <a:r>
              <a:rPr lang="en-GB" sz="1100" err="1"/>
              <a:t>aceptación</a:t>
            </a:r>
            <a:r>
              <a:rPr lang="en-GB" sz="1100"/>
              <a:t> </a:t>
            </a:r>
            <a:r>
              <a:rPr lang="en-GB" sz="1100" err="1"/>
              <a:t>fueron</a:t>
            </a:r>
            <a:r>
              <a:rPr lang="en-GB" sz="1100"/>
              <a:t> </a:t>
            </a:r>
            <a:r>
              <a:rPr lang="en-GB" sz="1100" err="1"/>
              <a:t>validados</a:t>
            </a:r>
            <a:r>
              <a:rPr lang="en-GB" sz="1100"/>
              <a:t> con </a:t>
            </a:r>
            <a:r>
              <a:rPr lang="en-GB" sz="1100" err="1"/>
              <a:t>pruebas</a:t>
            </a:r>
            <a:r>
              <a:rPr lang="en-GB" sz="1100"/>
              <a:t> </a:t>
            </a:r>
            <a:r>
              <a:rPr lang="en-GB" sz="1100" err="1"/>
              <a:t>manuales</a:t>
            </a:r>
            <a:r>
              <a:rPr lang="en-GB" sz="1100"/>
              <a:t> o </a:t>
            </a:r>
            <a:r>
              <a:rPr lang="en-GB" sz="1100" err="1"/>
              <a:t>automáticas</a:t>
            </a:r>
            <a:r>
              <a:rPr lang="en-GB" sz="1100"/>
              <a:t>.</a:t>
            </a:r>
            <a:endParaRPr lang="en-GB"/>
          </a:p>
          <a:p>
            <a:pPr marL="285750" indent="-285750"/>
            <a:r>
              <a:rPr lang="en-GB" sz="1100"/>
              <a:t>La </a:t>
            </a:r>
            <a:r>
              <a:rPr lang="en-GB" sz="1100" err="1"/>
              <a:t>funcionalidad</a:t>
            </a:r>
            <a:r>
              <a:rPr lang="en-GB" sz="1100"/>
              <a:t> </a:t>
            </a:r>
            <a:r>
              <a:rPr lang="en-GB" sz="1100" err="1"/>
              <a:t>fue</a:t>
            </a:r>
            <a:r>
              <a:rPr lang="en-GB" sz="1100"/>
              <a:t> </a:t>
            </a:r>
            <a:r>
              <a:rPr lang="en-GB" sz="1100" err="1"/>
              <a:t>revisada</a:t>
            </a:r>
            <a:r>
              <a:rPr lang="en-GB" sz="1100"/>
              <a:t> </a:t>
            </a:r>
            <a:r>
              <a:rPr lang="en-GB" sz="1100" err="1"/>
              <a:t>en</a:t>
            </a:r>
            <a:r>
              <a:rPr lang="en-GB" sz="1100"/>
              <a:t> QA y </a:t>
            </a:r>
            <a:r>
              <a:rPr lang="en-GB" sz="1100" err="1"/>
              <a:t>aprobada</a:t>
            </a:r>
            <a:r>
              <a:rPr lang="en-GB" sz="1100"/>
              <a:t> </a:t>
            </a:r>
            <a:r>
              <a:rPr lang="en-GB" sz="1100" err="1"/>
              <a:t>por</a:t>
            </a:r>
            <a:r>
              <a:rPr lang="en-GB" sz="1100"/>
              <a:t> </a:t>
            </a:r>
            <a:r>
              <a:rPr lang="en-GB" sz="1100" err="1"/>
              <a:t>el</a:t>
            </a:r>
            <a:r>
              <a:rPr lang="en-GB" sz="1100"/>
              <a:t> PO.</a:t>
            </a:r>
            <a:endParaRPr lang="en-GB"/>
          </a:p>
          <a:p>
            <a:pPr marL="285750" indent="-285750"/>
            <a:r>
              <a:rPr lang="en-GB" sz="1100"/>
              <a:t>El </a:t>
            </a:r>
            <a:r>
              <a:rPr lang="en-GB" sz="1100" err="1"/>
              <a:t>código</a:t>
            </a:r>
            <a:r>
              <a:rPr lang="en-GB" sz="1100"/>
              <a:t> </a:t>
            </a:r>
            <a:r>
              <a:rPr lang="en-GB" sz="1100" err="1"/>
              <a:t>fue</a:t>
            </a:r>
            <a:r>
              <a:rPr lang="en-GB" sz="1100"/>
              <a:t> </a:t>
            </a:r>
            <a:r>
              <a:rPr lang="en-GB" sz="1100" err="1"/>
              <a:t>integrado</a:t>
            </a:r>
            <a:r>
              <a:rPr lang="en-GB" sz="1100"/>
              <a:t> a la </a:t>
            </a:r>
            <a:r>
              <a:rPr lang="en-GB" sz="1100" err="1"/>
              <a:t>rama</a:t>
            </a:r>
            <a:r>
              <a:rPr lang="en-GB" sz="1100"/>
              <a:t> principal y </a:t>
            </a:r>
            <a:r>
              <a:rPr lang="en-GB" sz="1100" err="1"/>
              <a:t>documentado</a:t>
            </a:r>
            <a:r>
              <a:rPr lang="en-GB" sz="1100"/>
              <a:t>.</a:t>
            </a:r>
            <a:endParaRPr lang="en-GB"/>
          </a:p>
          <a:p>
            <a:pPr marL="11430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939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29ae187ac_0_128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Proceso – Validación y Verificación</a:t>
            </a:r>
            <a:endParaRPr/>
          </a:p>
        </p:txBody>
      </p:sp>
      <p:grpSp>
        <p:nvGrpSpPr>
          <p:cNvPr id="435" name="Google Shape;435;g3629ae187ac_0_1282"/>
          <p:cNvGrpSpPr/>
          <p:nvPr/>
        </p:nvGrpSpPr>
        <p:grpSpPr>
          <a:xfrm>
            <a:off x="986589" y="1503519"/>
            <a:ext cx="8567055" cy="4034277"/>
            <a:chOff x="-341468" y="716126"/>
            <a:chExt cx="8567055" cy="3518776"/>
          </a:xfrm>
        </p:grpSpPr>
        <p:sp>
          <p:nvSpPr>
            <p:cNvPr id="436" name="Google Shape;436;g3629ae187ac_0_1282"/>
            <p:cNvSpPr/>
            <p:nvPr/>
          </p:nvSpPr>
          <p:spPr>
            <a:xfrm>
              <a:off x="4093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629ae187ac_0_1282"/>
            <p:cNvSpPr txBox="1"/>
            <p:nvPr/>
          </p:nvSpPr>
          <p:spPr>
            <a:xfrm>
              <a:off x="4093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Entradas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629ae187ac_0_1282"/>
            <p:cNvSpPr/>
            <p:nvPr/>
          </p:nvSpPr>
          <p:spPr>
            <a:xfrm>
              <a:off x="-341468" y="1317946"/>
              <a:ext cx="25521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629ae187ac_0_1282"/>
            <p:cNvSpPr txBox="1"/>
            <p:nvPr/>
          </p:nvSpPr>
          <p:spPr>
            <a:xfrm>
              <a:off x="-141515" y="1458402"/>
              <a:ext cx="22548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Requerimientos Especificados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1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629ae187ac_0_1282"/>
            <p:cNvSpPr/>
            <p:nvPr/>
          </p:nvSpPr>
          <p:spPr>
            <a:xfrm>
              <a:off x="2147286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629ae187ac_0_1282"/>
            <p:cNvSpPr txBox="1"/>
            <p:nvPr/>
          </p:nvSpPr>
          <p:spPr>
            <a:xfrm>
              <a:off x="2147286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629ae187ac_0_1282"/>
            <p:cNvSpPr/>
            <p:nvPr/>
          </p:nvSpPr>
          <p:spPr>
            <a:xfrm>
              <a:off x="2993677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629ae187ac_0_1282"/>
            <p:cNvSpPr txBox="1"/>
            <p:nvPr/>
          </p:nvSpPr>
          <p:spPr>
            <a:xfrm>
              <a:off x="2993677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Técnicas y Herramientas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629ae187ac_0_1282"/>
            <p:cNvSpPr/>
            <p:nvPr/>
          </p:nvSpPr>
          <p:spPr>
            <a:xfrm>
              <a:off x="2418730" y="1323583"/>
              <a:ext cx="31287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629ae187ac_0_1282"/>
            <p:cNvSpPr txBox="1"/>
            <p:nvPr/>
          </p:nvSpPr>
          <p:spPr>
            <a:xfrm>
              <a:off x="2556275" y="1507879"/>
              <a:ext cx="2852100" cy="265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Checklists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JAD (Joint Application Development).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Grupos motivacionales.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Prototipación.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Encuestas.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629ae187ac_0_1282"/>
            <p:cNvSpPr/>
            <p:nvPr/>
          </p:nvSpPr>
          <p:spPr>
            <a:xfrm>
              <a:off x="5136871" y="763912"/>
              <a:ext cx="598200" cy="46350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0AA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629ae187ac_0_1282"/>
            <p:cNvSpPr txBox="1"/>
            <p:nvPr/>
          </p:nvSpPr>
          <p:spPr>
            <a:xfrm>
              <a:off x="5136871" y="856582"/>
              <a:ext cx="459000" cy="27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629ae187ac_0_1282"/>
            <p:cNvSpPr/>
            <p:nvPr/>
          </p:nvSpPr>
          <p:spPr>
            <a:xfrm>
              <a:off x="5983262" y="716126"/>
              <a:ext cx="1861200" cy="8385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629ae187ac_0_1282"/>
            <p:cNvSpPr txBox="1"/>
            <p:nvPr/>
          </p:nvSpPr>
          <p:spPr>
            <a:xfrm>
              <a:off x="5983262" y="716126"/>
              <a:ext cx="1861200" cy="55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571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s-UY" sz="1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Salidas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629ae187ac_0_1282"/>
            <p:cNvSpPr/>
            <p:nvPr/>
          </p:nvSpPr>
          <p:spPr>
            <a:xfrm>
              <a:off x="5734987" y="1275048"/>
              <a:ext cx="2490600" cy="2885700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8630"/>
              </a:schemeClr>
            </a:solidFill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629ae187ac_0_1282"/>
            <p:cNvSpPr txBox="1"/>
            <p:nvPr/>
          </p:nvSpPr>
          <p:spPr>
            <a:xfrm>
              <a:off x="5928753" y="1329557"/>
              <a:ext cx="2242200" cy="27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1905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500"/>
                <a:buFont typeface="Arial"/>
                <a:buChar char="•"/>
              </a:pPr>
              <a:r>
                <a:rPr lang="es-UY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Requerimientos Validados y Verificados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4154751e_0_6"/>
          <p:cNvSpPr txBox="1">
            <a:spLocks noGrp="1"/>
          </p:cNvSpPr>
          <p:nvPr>
            <p:ph type="body" idx="1"/>
          </p:nvPr>
        </p:nvSpPr>
        <p:spPr>
          <a:xfrm>
            <a:off x="838200" y="125642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UY"/>
              <a:t>Entregas parciales</a:t>
            </a:r>
          </a:p>
        </p:txBody>
      </p:sp>
      <p:sp>
        <p:nvSpPr>
          <p:cNvPr id="175" name="Google Shape;175;g36e4154751e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/>
              <a:t>Introducción</a:t>
            </a:r>
            <a:endParaRPr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2B854A2-9434-EDA4-AC20-EF4EC1669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47269"/>
              </p:ext>
            </p:extLst>
          </p:nvPr>
        </p:nvGraphicFramePr>
        <p:xfrm>
          <a:off x="839348" y="1960402"/>
          <a:ext cx="9934222" cy="37668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7742">
                  <a:extLst>
                    <a:ext uri="{9D8B030D-6E8A-4147-A177-3AD203B41FA5}">
                      <a16:colId xmlns:a16="http://schemas.microsoft.com/office/drawing/2014/main" val="3109013762"/>
                    </a:ext>
                  </a:extLst>
                </a:gridCol>
                <a:gridCol w="2536397">
                  <a:extLst>
                    <a:ext uri="{9D8B030D-6E8A-4147-A177-3AD203B41FA5}">
                      <a16:colId xmlns:a16="http://schemas.microsoft.com/office/drawing/2014/main" val="2692783636"/>
                    </a:ext>
                  </a:extLst>
                </a:gridCol>
                <a:gridCol w="6200083">
                  <a:extLst>
                    <a:ext uri="{9D8B030D-6E8A-4147-A177-3AD203B41FA5}">
                      <a16:colId xmlns:a16="http://schemas.microsoft.com/office/drawing/2014/main" val="4275731905"/>
                    </a:ext>
                  </a:extLst>
                </a:gridCol>
              </a:tblGrid>
              <a:tr h="497151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1" i="0">
                          <a:effectLst/>
                          <a:latin typeface="Aptos"/>
                        </a:rPr>
                        <a:t>Semana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1" i="0">
                          <a:effectLst/>
                          <a:latin typeface="Aptos"/>
                        </a:rPr>
                        <a:t>Entregable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1" i="0">
                          <a:effectLst/>
                          <a:latin typeface="Aptos"/>
                        </a:rPr>
                        <a:t>Descripción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393505"/>
                  </a:ext>
                </a:extLst>
              </a:tr>
              <a:tr h="6883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Documento de requerimientos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Especificación requerimientos como historias de usuario priorizados + primeros diseños UX/UI (mockups o </a:t>
                      </a:r>
                      <a:r>
                        <a:rPr lang="es-ES" sz="1400" b="0" i="0" err="1">
                          <a:effectLst/>
                          <a:latin typeface="Aptos"/>
                        </a:rPr>
                        <a:t>wireframes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)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59478"/>
                  </a:ext>
                </a:extLst>
              </a:tr>
              <a:tr h="6883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2 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Backlog en Trello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Backlog actualizado con historias de usuario estimadas y </a:t>
                      </a:r>
                      <a:r>
                        <a:rPr lang="es-ES" sz="1400" b="0" i="0" err="1">
                          <a:effectLst/>
                          <a:latin typeface="Aptos"/>
                        </a:rPr>
                        <a:t>DoD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 + evidencia de avances (capturas del Trello).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78658"/>
                  </a:ext>
                </a:extLst>
              </a:tr>
              <a:tr h="51627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3 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Trello + Código fuente + </a:t>
                      </a:r>
                      <a:r>
                        <a:rPr lang="es-ES" sz="1400" b="0" i="0" err="1">
                          <a:effectLst/>
                          <a:latin typeface="Aptos"/>
                        </a:rPr>
                        <a:t>Unit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 Test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Evidencia de avances en Trello (capturas) + entrega de código con </a:t>
                      </a:r>
                      <a:r>
                        <a:rPr lang="es-ES" sz="1400" b="0" i="0" err="1">
                          <a:effectLst/>
                          <a:latin typeface="Aptos"/>
                        </a:rPr>
                        <a:t>tests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 unitarios.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27456"/>
                  </a:ext>
                </a:extLst>
              </a:tr>
              <a:tr h="688363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4 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Producto final + reflexión + </a:t>
                      </a:r>
                      <a:r>
                        <a:rPr lang="es-ES" sz="1400" b="0" i="0" err="1">
                          <a:effectLst/>
                          <a:latin typeface="Aptos"/>
                        </a:rPr>
                        <a:t>testing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Versión funcional del producto + reflexión del equipo (retrospectiva, aprendizajes, desafíos) + evidencia de </a:t>
                      </a:r>
                      <a:r>
                        <a:rPr lang="es-ES" sz="1400" b="0" i="0" err="1">
                          <a:effectLst/>
                          <a:latin typeface="Aptos"/>
                        </a:rPr>
                        <a:t>testing</a:t>
                      </a:r>
                      <a:r>
                        <a:rPr lang="es-ES" sz="1400" b="0" i="0">
                          <a:effectLst/>
                          <a:latin typeface="Aptos"/>
                        </a:rPr>
                        <a:t>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012528"/>
                  </a:ext>
                </a:extLst>
              </a:tr>
              <a:tr h="688363">
                <a:tc>
                  <a:txBody>
                    <a:bodyPr/>
                    <a:lstStyle/>
                    <a:p>
                      <a:pPr lvl="0" algn="l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Documento integrador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564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b="0" i="0">
                          <a:effectLst/>
                          <a:latin typeface="Aptos"/>
                        </a:rPr>
                        <a:t>Documento conteniendo todo el proyecto (entregables parciales consolidados)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9666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717E9-8E16-D626-E9AC-6D2DA536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 3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0FA4B4-1C2E-B1C6-A163-C448F5ACA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/>
              <a:t>Metodologías</a:t>
            </a:r>
          </a:p>
        </p:txBody>
      </p:sp>
    </p:spTree>
    <p:extLst>
      <p:ext uri="{BB962C8B-B14F-4D97-AF65-F5344CB8AC3E}">
        <p14:creationId xmlns:p14="http://schemas.microsoft.com/office/powerpoint/2010/main" val="1720539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29ae187ac_0_1377"/>
          <p:cNvSpPr txBox="1">
            <a:spLocks noGrp="1"/>
          </p:cNvSpPr>
          <p:nvPr>
            <p:ph type="ctrTitle"/>
          </p:nvPr>
        </p:nvSpPr>
        <p:spPr>
          <a:xfrm>
            <a:off x="1466850" y="18653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</a:pPr>
            <a:r>
              <a:rPr lang="es-UY"/>
              <a:t>Metodologías Ágiles:</a:t>
            </a:r>
            <a:br>
              <a:rPr lang="es-UY"/>
            </a:br>
            <a:r>
              <a:rPr lang="es-UY"/>
              <a:t>Scrum</a:t>
            </a:r>
            <a:endParaRPr/>
          </a:p>
        </p:txBody>
      </p:sp>
      <p:sp>
        <p:nvSpPr>
          <p:cNvPr id="457" name="Google Shape;457;g3629ae187ac_0_1377"/>
          <p:cNvSpPr txBox="1">
            <a:spLocks noGrp="1"/>
          </p:cNvSpPr>
          <p:nvPr>
            <p:ph type="subTitle" idx="1"/>
          </p:nvPr>
        </p:nvSpPr>
        <p:spPr>
          <a:xfrm>
            <a:off x="1409700" y="48164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29ae187ac_0_13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Scrum</a:t>
            </a:r>
            <a:endParaRPr/>
          </a:p>
        </p:txBody>
      </p:sp>
      <p:pic>
        <p:nvPicPr>
          <p:cNvPr id="463" name="Google Shape;463;g3629ae187ac_0_138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14853" y="1825625"/>
            <a:ext cx="10362300" cy="43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464" name="Google Shape;464;g3629ae187ac_0_1382"/>
          <p:cNvSpPr txBox="1"/>
          <p:nvPr/>
        </p:nvSpPr>
        <p:spPr>
          <a:xfrm>
            <a:off x="6008619" y="5446650"/>
            <a:ext cx="134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29ae187ac_0_139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UY"/>
              <a:t>Reglas Generales de Scrum</a:t>
            </a:r>
            <a:endParaRPr/>
          </a:p>
        </p:txBody>
      </p:sp>
      <p:sp>
        <p:nvSpPr>
          <p:cNvPr id="470" name="Google Shape;470;g3629ae187ac_0_13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Únicamente el Product Owner puede confirmar qué se agrega al Backlog del Producto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La priorización de los ítems en el Product Backlog es realizada por el Product Owner como representante de la inversión y necesidad del negocio.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Si hubiera varios equipos scrum trabajando en la construcción del mismo product, se mantiene un único Product Backlog con todas las funcionalidades necesarias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Sólo quienes efectivamente hacen el desarrollo pueden hacer estimaciones: equipo de desarrollo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Nadie le asigna tareas al equipo de Desarrollo, es un equipo auto-gestionado.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Cada sprint se sucede a continuación del siguiente y siempre tienen una duración fija (es decir, no tenemos un sprint de 3 semanas y otro de 4).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629ae187ac_0_13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Roles en Scrum</a:t>
            </a:r>
            <a:endParaRPr/>
          </a:p>
        </p:txBody>
      </p:sp>
      <p:pic>
        <p:nvPicPr>
          <p:cNvPr id="476" name="Google Shape;476;g3629ae187ac_0_1398" descr="Los roles de la metodología Scrum – Possible Inc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9313" y="1690688"/>
            <a:ext cx="62406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g3629ae187ac_0_1398"/>
          <p:cNvSpPr/>
          <p:nvPr/>
        </p:nvSpPr>
        <p:spPr>
          <a:xfrm>
            <a:off x="3352800" y="1465263"/>
            <a:ext cx="4790700" cy="4800600"/>
          </a:xfrm>
          <a:prstGeom prst="roundRect">
            <a:avLst>
              <a:gd name="adj" fmla="val 16667"/>
            </a:avLst>
          </a:prstGeom>
          <a:noFill/>
          <a:ln w="31750" cap="flat" cmpd="sng">
            <a:solidFill>
              <a:srgbClr val="0F465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g3629ae187ac_0_1398"/>
          <p:cNvSpPr/>
          <p:nvPr/>
        </p:nvSpPr>
        <p:spPr>
          <a:xfrm>
            <a:off x="5753100" y="3884613"/>
            <a:ext cx="1419300" cy="35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g3629ae187ac_0_1398"/>
          <p:cNvCxnSpPr/>
          <p:nvPr/>
        </p:nvCxnSpPr>
        <p:spPr>
          <a:xfrm rot="10800000" flipH="1">
            <a:off x="8143461" y="1465338"/>
            <a:ext cx="536700" cy="52380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g3629ae187ac_0_1398"/>
          <p:cNvSpPr txBox="1"/>
          <p:nvPr/>
        </p:nvSpPr>
        <p:spPr>
          <a:xfrm>
            <a:off x="8680174" y="1027906"/>
            <a:ext cx="26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UY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3 roles</a:t>
            </a:r>
            <a:endParaRPr sz="3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3629ae187ac_0_1398"/>
          <p:cNvSpPr/>
          <p:nvPr/>
        </p:nvSpPr>
        <p:spPr>
          <a:xfrm rot="-764851">
            <a:off x="7179128" y="2825445"/>
            <a:ext cx="537037" cy="1996413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3629ae187ac_0_1398"/>
          <p:cNvSpPr txBox="1"/>
          <p:nvPr/>
        </p:nvSpPr>
        <p:spPr>
          <a:xfrm>
            <a:off x="5270925" y="4329875"/>
            <a:ext cx="2143800" cy="30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UY" sz="1400" b="1" i="0" u="none" strike="noStrike" cap="non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DESARROLLADORES</a:t>
            </a:r>
            <a:endParaRPr sz="1600" b="1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3629ae187ac_0_1398"/>
          <p:cNvSpPr txBox="1"/>
          <p:nvPr/>
        </p:nvSpPr>
        <p:spPr>
          <a:xfrm>
            <a:off x="5385229" y="957178"/>
            <a:ext cx="26058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UY" sz="2400" b="1" i="0" u="none" strike="noStrike" cap="non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EQUIPO SCRUM</a:t>
            </a:r>
            <a:endParaRPr sz="2800" b="1" i="0" u="none" strike="noStrike" cap="none">
              <a:solidFill>
                <a:srgbClr val="1F5C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29ae187ac_0_1410"/>
          <p:cNvSpPr txBox="1">
            <a:spLocks noGrp="1"/>
          </p:cNvSpPr>
          <p:nvPr>
            <p:ph type="title"/>
          </p:nvPr>
        </p:nvSpPr>
        <p:spPr>
          <a:xfrm>
            <a:off x="1136397" y="502020"/>
            <a:ext cx="53238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s-UY" sz="4000"/>
              <a:t>Roles en Scrum</a:t>
            </a:r>
            <a:endParaRPr/>
          </a:p>
        </p:txBody>
      </p:sp>
      <p:sp>
        <p:nvSpPr>
          <p:cNvPr id="489" name="Google Shape;489;g3629ae187ac_0_1410"/>
          <p:cNvSpPr txBox="1">
            <a:spLocks noGrp="1"/>
          </p:cNvSpPr>
          <p:nvPr>
            <p:ph type="body" idx="1"/>
          </p:nvPr>
        </p:nvSpPr>
        <p:spPr>
          <a:xfrm>
            <a:off x="1144923" y="2405894"/>
            <a:ext cx="5315100" cy="3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476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Representa a todos los stakeholders.</a:t>
            </a:r>
            <a:endParaRPr sz="2680"/>
          </a:p>
          <a:p>
            <a:pPr marL="228600" lvl="0" indent="-2476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Gestiona las expectativas de los stakeholders.</a:t>
            </a:r>
            <a:endParaRPr sz="2680"/>
          </a:p>
          <a:p>
            <a:pPr marL="228600" lvl="0" indent="-2476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Responsable de: </a:t>
            </a:r>
            <a:endParaRPr sz="2680"/>
          </a:p>
          <a:p>
            <a:pPr marL="685800" lvl="1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Recolectar los requerimientos.</a:t>
            </a:r>
            <a:endParaRPr sz="2340"/>
          </a:p>
          <a:p>
            <a:pPr marL="685800" lvl="1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Maximizar rentabilidad del producto</a:t>
            </a:r>
            <a:endParaRPr sz="2340"/>
          </a:p>
          <a:p>
            <a:pPr marL="685800" lvl="1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Determinar y conocer a detalle las características funcionales </a:t>
            </a:r>
            <a:endParaRPr sz="2340"/>
          </a:p>
          <a:p>
            <a:pPr marL="685800" lvl="1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Decide hacia donde debe ir el equipo (QUE)</a:t>
            </a:r>
            <a:endParaRPr sz="2340"/>
          </a:p>
          <a:p>
            <a:pPr marL="1143000" lvl="2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</a:pPr>
            <a:r>
              <a:rPr lang="es-UY" sz="1575"/>
              <a:t>No como lo hacen</a:t>
            </a:r>
            <a:endParaRPr/>
          </a:p>
          <a:p>
            <a:pPr marL="1143000" lvl="2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</a:pPr>
            <a:r>
              <a:rPr lang="es-UY" sz="1575"/>
              <a:t>No decide la velocidad</a:t>
            </a:r>
            <a:endParaRPr/>
          </a:p>
          <a:p>
            <a:pPr marL="685800" lvl="1" indent="-24765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Definir el alcance y la visión, así como las prioridades</a:t>
            </a:r>
            <a:endParaRPr sz="2340"/>
          </a:p>
          <a:p>
            <a:pPr marL="228600" lvl="0" indent="-2476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Cambia las prioridades de las características según avanza el proyecto acompañando así los cambios del negocio.</a:t>
            </a:r>
            <a:endParaRPr sz="2680"/>
          </a:p>
          <a:p>
            <a:pPr marL="228600" lvl="0" indent="-2476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5"/>
              <a:buChar char="•"/>
            </a:pPr>
            <a:r>
              <a:rPr lang="es-UY" sz="1745"/>
              <a:t>Es dueño del product backlog</a:t>
            </a:r>
            <a:endParaRPr sz="2680"/>
          </a:p>
        </p:txBody>
      </p:sp>
      <p:pic>
        <p:nvPicPr>
          <p:cNvPr id="490" name="Google Shape;490;g3629ae187ac_0_1410" descr="Cuáles son los 3 roles de Scrum y sus características — CABSA"/>
          <p:cNvPicPr preferRelativeResize="0"/>
          <p:nvPr/>
        </p:nvPicPr>
        <p:blipFill rotWithShape="1">
          <a:blip r:embed="rId3">
            <a:alphaModFix/>
          </a:blip>
          <a:srcRect l="66453" t="19449" r="3806" b="12804"/>
          <a:stretch/>
        </p:blipFill>
        <p:spPr>
          <a:xfrm>
            <a:off x="7901354" y="316054"/>
            <a:ext cx="3950677" cy="636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629ae187ac_0_1416"/>
          <p:cNvSpPr txBox="1">
            <a:spLocks noGrp="1"/>
          </p:cNvSpPr>
          <p:nvPr>
            <p:ph type="title"/>
          </p:nvPr>
        </p:nvSpPr>
        <p:spPr>
          <a:xfrm>
            <a:off x="1136397" y="502020"/>
            <a:ext cx="53238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s-UY" sz="4000"/>
              <a:t>Roles en Scrum</a:t>
            </a:r>
            <a:endParaRPr sz="4000"/>
          </a:p>
        </p:txBody>
      </p:sp>
      <p:sp>
        <p:nvSpPr>
          <p:cNvPr id="496" name="Google Shape;496;g3629ae187ac_0_1416"/>
          <p:cNvSpPr txBox="1">
            <a:spLocks noGrp="1"/>
          </p:cNvSpPr>
          <p:nvPr>
            <p:ph type="body" idx="1"/>
          </p:nvPr>
        </p:nvSpPr>
        <p:spPr>
          <a:xfrm>
            <a:off x="1144923" y="2405894"/>
            <a:ext cx="5315100" cy="3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419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Responsable de: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Velar por el correcto empleo y evolución de Scrum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Asegurar que el equipo sea multi-funcional y eficiente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Proteger al equipo de desarrollo de distracciones y trabas externas al proyecto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Asegurar la cooperación y comunicación dentro del equipo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Asegurar que las reglas son seguidas</a:t>
            </a:r>
            <a:endParaRPr/>
          </a:p>
          <a:p>
            <a:pPr marL="228600" lvl="0" indent="-24193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Facilitador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Fomenta apertura y discusión</a:t>
            </a:r>
            <a:endParaRPr/>
          </a:p>
          <a:p>
            <a:pPr marL="685800" lvl="1" indent="-2400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/>
              <a:t>Elimina impedimentos</a:t>
            </a:r>
            <a:endParaRPr/>
          </a:p>
        </p:txBody>
      </p:sp>
      <p:pic>
        <p:nvPicPr>
          <p:cNvPr id="497" name="Google Shape;497;g3629ae187ac_0_1416" descr="Cuáles son los 3 roles de Scrum y sus características — CABSA"/>
          <p:cNvPicPr preferRelativeResize="0"/>
          <p:nvPr/>
        </p:nvPicPr>
        <p:blipFill rotWithShape="1">
          <a:blip r:embed="rId3">
            <a:alphaModFix/>
          </a:blip>
          <a:srcRect l="3567" t="19595" r="66406" b="12695"/>
          <a:stretch/>
        </p:blipFill>
        <p:spPr>
          <a:xfrm>
            <a:off x="7702063" y="87337"/>
            <a:ext cx="4150602" cy="662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29ae187ac_0_1422"/>
          <p:cNvSpPr txBox="1">
            <a:spLocks noGrp="1"/>
          </p:cNvSpPr>
          <p:nvPr>
            <p:ph type="title"/>
          </p:nvPr>
        </p:nvSpPr>
        <p:spPr>
          <a:xfrm>
            <a:off x="1136397" y="502020"/>
            <a:ext cx="53238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s-UY" sz="4000"/>
              <a:t>Roles en Scrum</a:t>
            </a:r>
            <a:endParaRPr sz="4000"/>
          </a:p>
        </p:txBody>
      </p:sp>
      <p:sp>
        <p:nvSpPr>
          <p:cNvPr id="503" name="Google Shape;503;g3629ae187ac_0_1422"/>
          <p:cNvSpPr txBox="1">
            <a:spLocks noGrp="1"/>
          </p:cNvSpPr>
          <p:nvPr>
            <p:ph type="body" idx="1"/>
          </p:nvPr>
        </p:nvSpPr>
        <p:spPr>
          <a:xfrm>
            <a:off x="1144923" y="2405894"/>
            <a:ext cx="5315100" cy="3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 sz="2400"/>
              <a:t>Construyen el producto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 sz="2400"/>
              <a:t>Equipo interdisciplinario auto-organizado (no existe un líder que asigne tareas ni que determine la forma en como se resuelven los problemas).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 sz="2400"/>
              <a:t>Individuos generalistas sobre especialistas exclusivos.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 sz="2400"/>
              <a:t>Proveen estimaciones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UY" sz="2400"/>
              <a:t>Se comprometen al comienzo de cada sprint a construir las características</a:t>
            </a:r>
            <a:endParaRPr/>
          </a:p>
        </p:txBody>
      </p:sp>
      <p:pic>
        <p:nvPicPr>
          <p:cNvPr id="504" name="Google Shape;504;g3629ae187ac_0_1422" descr="Cuáles son los 3 roles de Scrum y sus características — CABSA"/>
          <p:cNvPicPr preferRelativeResize="0"/>
          <p:nvPr/>
        </p:nvPicPr>
        <p:blipFill rotWithShape="1">
          <a:blip r:embed="rId3">
            <a:alphaModFix/>
          </a:blip>
          <a:srcRect l="35021" t="19735" r="35054" b="12701"/>
          <a:stretch/>
        </p:blipFill>
        <p:spPr>
          <a:xfrm>
            <a:off x="7760677" y="156901"/>
            <a:ext cx="4101635" cy="65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29ae187ac_0_14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Artefactos del Scrum</a:t>
            </a:r>
            <a:endParaRPr/>
          </a:p>
        </p:txBody>
      </p:sp>
      <p:pic>
        <p:nvPicPr>
          <p:cNvPr id="510" name="Google Shape;510;g3629ae187ac_0_1428" descr="The 3 Scrum Artifacts and How They Can Help You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15247"/>
          <a:stretch/>
        </p:blipFill>
        <p:spPr>
          <a:xfrm>
            <a:off x="1371651" y="1428059"/>
            <a:ext cx="9982200" cy="5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g3629ae187ac_0_1428"/>
          <p:cNvSpPr/>
          <p:nvPr/>
        </p:nvSpPr>
        <p:spPr>
          <a:xfrm>
            <a:off x="3952875" y="3362325"/>
            <a:ext cx="5448300" cy="904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g3629ae187ac_0_1428"/>
          <p:cNvSpPr txBox="1"/>
          <p:nvPr/>
        </p:nvSpPr>
        <p:spPr>
          <a:xfrm>
            <a:off x="7033260" y="1027906"/>
            <a:ext cx="42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Figura: </a:t>
            </a:r>
            <a:r>
              <a:rPr lang="es-UY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https://nira.com/scrum-artifacts/</a:t>
            </a:r>
            <a:r>
              <a:rPr lang="es-UY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629ae187ac_0_14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El Sprint Backlog es una porción priorizada del Product Backlog</a:t>
            </a:r>
            <a:endParaRPr/>
          </a:p>
        </p:txBody>
      </p:sp>
      <p:pic>
        <p:nvPicPr>
          <p:cNvPr id="518" name="Google Shape;518;g3629ae187ac_0_14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51007" y="1810385"/>
            <a:ext cx="7290000" cy="478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g3629ae187ac_0_1435"/>
          <p:cNvSpPr txBox="1"/>
          <p:nvPr/>
        </p:nvSpPr>
        <p:spPr>
          <a:xfrm>
            <a:off x="10015625" y="4062549"/>
            <a:ext cx="1728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UY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Figura: </a:t>
            </a:r>
            <a:r>
              <a:rPr lang="es-UY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https://nira.com/scrum-artifacts/</a:t>
            </a:r>
            <a:r>
              <a:rPr lang="es-UY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e4154751e_0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Y"/>
              <a:t>Semana 5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lunes: clase de consultas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martes: entrega de obligatorio</a:t>
            </a:r>
            <a:endParaRPr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miércoles y jueves defensas</a:t>
            </a:r>
            <a:endParaRPr/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a coordinar con el docente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UY" sz="2600"/>
              <a:t>Nota: aplica a todos los grupos</a:t>
            </a:r>
            <a:endParaRPr sz="2600"/>
          </a:p>
        </p:txBody>
      </p:sp>
      <p:sp>
        <p:nvSpPr>
          <p:cNvPr id="182" name="Google Shape;182;g36e4154751e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s-UY"/>
              <a:t>Introducción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29ae187ac_0_14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Product Backlog</a:t>
            </a:r>
            <a:endParaRPr/>
          </a:p>
        </p:txBody>
      </p:sp>
      <p:pic>
        <p:nvPicPr>
          <p:cNvPr id="525" name="Google Shape;525;g3629ae187ac_0_14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53772" y="1346653"/>
            <a:ext cx="7765200" cy="5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g3629ae187ac_0_1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0600"/>
            <a:ext cx="11810250" cy="5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29ae187ac_0_1451"/>
          <p:cNvSpPr txBox="1">
            <a:spLocks noGrp="1"/>
          </p:cNvSpPr>
          <p:nvPr>
            <p:ph type="title"/>
          </p:nvPr>
        </p:nvSpPr>
        <p:spPr>
          <a:xfrm>
            <a:off x="1136397" y="502021"/>
            <a:ext cx="49596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None/>
            </a:pPr>
            <a:r>
              <a:rPr lang="es-UY" sz="3700"/>
              <a:t>Planificación del Sprint (Sprint planning meeting)</a:t>
            </a:r>
            <a:endParaRPr sz="3700"/>
          </a:p>
        </p:txBody>
      </p:sp>
      <p:sp>
        <p:nvSpPr>
          <p:cNvPr id="537" name="Google Shape;537;g3629ae187ac_0_1451"/>
          <p:cNvSpPr txBox="1">
            <a:spLocks noGrp="1"/>
          </p:cNvSpPr>
          <p:nvPr>
            <p:ph type="body" idx="1"/>
          </p:nvPr>
        </p:nvSpPr>
        <p:spPr>
          <a:xfrm>
            <a:off x="1136397" y="2418408"/>
            <a:ext cx="4959600" cy="3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Duración aproximada: 8 horas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Se realiza al comienzo de cada sprint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Se generan los acuerdos y compromisos entre el equipo de desarrollo y el Product Owner sobre el alcance del sprint.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Dividida en dos partes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El qué: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Objetivo del Sprint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Componentes del Product Backlog que se incorporarán a la iteración (Sprint BackLog).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El cómo: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s-UY" sz="1700"/>
              <a:t>Tareas se llevarán a cabo (Refinamiento + Tasking)</a:t>
            </a:r>
            <a:endParaRPr sz="1700"/>
          </a:p>
        </p:txBody>
      </p:sp>
      <p:pic>
        <p:nvPicPr>
          <p:cNvPr id="538" name="Google Shape;538;g3629ae187ac_0_1451" descr="Qué es SCRUM? | Scrooll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442" y="1934868"/>
            <a:ext cx="5201022" cy="257450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3629ae187ac_0_1451"/>
          <p:cNvSpPr/>
          <p:nvPr/>
        </p:nvSpPr>
        <p:spPr>
          <a:xfrm rot="2577480">
            <a:off x="6595384" y="2145036"/>
            <a:ext cx="637013" cy="46189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629ae187ac_0_14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Planificación Sprint</a:t>
            </a:r>
            <a:endParaRPr/>
          </a:p>
        </p:txBody>
      </p:sp>
      <p:pic>
        <p:nvPicPr>
          <p:cNvPr id="545" name="Google Shape;545;g3629ae187ac_0_1458" descr="The 3 Scrum Artifacts and How They Can Help You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476" t="33598" r="36955" b="15997"/>
          <a:stretch/>
        </p:blipFill>
        <p:spPr>
          <a:xfrm>
            <a:off x="979439" y="1740590"/>
            <a:ext cx="4678200" cy="4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3629ae187ac_0_1458"/>
          <p:cNvSpPr/>
          <p:nvPr/>
        </p:nvSpPr>
        <p:spPr>
          <a:xfrm>
            <a:off x="2510026" y="3696599"/>
            <a:ext cx="369600" cy="3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F465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7" name="Google Shape;547;g3629ae187ac_0_14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1" y="1341438"/>
            <a:ext cx="4324349" cy="5255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629ae187ac_0_146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UY"/>
              <a:t>Scrum diario (Daily meeting)</a:t>
            </a:r>
            <a:endParaRPr/>
          </a:p>
        </p:txBody>
      </p:sp>
      <p:sp>
        <p:nvSpPr>
          <p:cNvPr id="553" name="Google Shape;553;g3629ae187ac_0_14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En Scrum, durante el desarrollo de un sprint, el equipo mantiene una reunión diaria llamada el "daily scrum” o simplemente “daily”.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Usualmente estas reuniones se realizan en el mismo lugar y a la misma hora, todos los días.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La Daily meeting se realiza en la mañana, a fin de definir el contexto para el resto del día de trabajo.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Estas reuniones son estrictamente desarrolladas con un tiempo límite de 15 minutos. Esto hace que la reunión sea breve y se traten puntos importantes.</a:t>
            </a:r>
            <a:endParaRPr/>
          </a:p>
          <a:p>
            <a:pPr marL="457200" lvl="0" indent="-35396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2949"/>
              <a:buChar char="•"/>
            </a:pPr>
            <a:r>
              <a:rPr lang="es-UY"/>
              <a:t>Durante el daily scrum, cada miembro del equipo responde las siguientes 3 preguntas:</a:t>
            </a:r>
            <a:endParaRPr/>
          </a:p>
          <a:p>
            <a:pPr marL="914400" lvl="1" indent="-3539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s-UY"/>
              <a:t>¿Qué hiciste ayer?</a:t>
            </a:r>
            <a:endParaRPr/>
          </a:p>
          <a:p>
            <a:pPr marL="914400" lvl="1" indent="-3539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s-UY"/>
              <a:t>¿Que harás hoy?</a:t>
            </a:r>
            <a:endParaRPr/>
          </a:p>
          <a:p>
            <a:pPr marL="914400" lvl="1" indent="-3539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6774"/>
              <a:buChar char="•"/>
            </a:pPr>
            <a:r>
              <a:rPr lang="es-UY"/>
              <a:t>¿Hay impedimentos en tu camino?</a:t>
            </a:r>
            <a:endParaRPr/>
          </a:p>
        </p:txBody>
      </p:sp>
      <p:pic>
        <p:nvPicPr>
          <p:cNvPr id="554" name="Google Shape;554;g3629ae187ac_0_1465" descr="Qué es SCRUM? | Scrooll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0845" y="4742228"/>
            <a:ext cx="4425489" cy="183268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3629ae187ac_0_1465"/>
          <p:cNvSpPr/>
          <p:nvPr/>
        </p:nvSpPr>
        <p:spPr>
          <a:xfrm rot="8138934">
            <a:off x="10479101" y="4511186"/>
            <a:ext cx="636861" cy="46205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29ae187ac_0_1472"/>
          <p:cNvSpPr txBox="1">
            <a:spLocks noGrp="1"/>
          </p:cNvSpPr>
          <p:nvPr>
            <p:ph type="title"/>
          </p:nvPr>
        </p:nvSpPr>
        <p:spPr>
          <a:xfrm>
            <a:off x="1136397" y="502021"/>
            <a:ext cx="49596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None/>
            </a:pPr>
            <a:r>
              <a:rPr lang="es-UY" sz="3700"/>
              <a:t>Demo/Review del sprint</a:t>
            </a:r>
            <a:endParaRPr/>
          </a:p>
        </p:txBody>
      </p:sp>
      <p:sp>
        <p:nvSpPr>
          <p:cNvPr id="561" name="Google Shape;561;g3629ae187ac_0_1472"/>
          <p:cNvSpPr txBox="1">
            <a:spLocks noGrp="1"/>
          </p:cNvSpPr>
          <p:nvPr>
            <p:ph type="body" idx="1"/>
          </p:nvPr>
        </p:nvSpPr>
        <p:spPr>
          <a:xfrm>
            <a:off x="1136397" y="2418408"/>
            <a:ext cx="49596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 sz="2000"/>
              <a:t>Duración aproximada: 4 horas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 sz="2000"/>
              <a:t>Al final del sprint se tiene un prototipo utilizable del producto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 sz="2000"/>
              <a:t>Solo se muestran requerimientos terminados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UY" sz="2000"/>
              <a:t>Feedback directo de los stakeholders (retroalimenta el product backlog)</a:t>
            </a:r>
            <a:endParaRPr/>
          </a:p>
        </p:txBody>
      </p:sp>
      <p:pic>
        <p:nvPicPr>
          <p:cNvPr id="562" name="Google Shape;562;g3629ae187ac_0_1472" descr="Qué es SCRUM? | Scrooll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442" y="1934868"/>
            <a:ext cx="5201022" cy="2574507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g3629ae187ac_0_1472"/>
          <p:cNvSpPr/>
          <p:nvPr/>
        </p:nvSpPr>
        <p:spPr>
          <a:xfrm rot="7791651">
            <a:off x="9548970" y="2991110"/>
            <a:ext cx="637048" cy="4619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29ae187ac_0_1479"/>
          <p:cNvSpPr txBox="1">
            <a:spLocks noGrp="1"/>
          </p:cNvSpPr>
          <p:nvPr>
            <p:ph type="title"/>
          </p:nvPr>
        </p:nvSpPr>
        <p:spPr>
          <a:xfrm>
            <a:off x="1136397" y="502021"/>
            <a:ext cx="49596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"/>
              <a:buNone/>
            </a:pPr>
            <a:r>
              <a:rPr lang="es-UY" sz="3700"/>
              <a:t>Retrospectiva del sprint</a:t>
            </a:r>
            <a:endParaRPr/>
          </a:p>
        </p:txBody>
      </p:sp>
      <p:sp>
        <p:nvSpPr>
          <p:cNvPr id="569" name="Google Shape;569;g3629ae187ac_0_1479"/>
          <p:cNvSpPr txBox="1">
            <a:spLocks noGrp="1"/>
          </p:cNvSpPr>
          <p:nvPr>
            <p:ph type="body" idx="1"/>
          </p:nvPr>
        </p:nvSpPr>
        <p:spPr>
          <a:xfrm>
            <a:off x="1136397" y="2418408"/>
            <a:ext cx="4959600" cy="3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 sz="2400"/>
              <a:t>Duración aproximada: 4 horas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 sz="2400"/>
              <a:t>¿Qué hicimos bien ?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 sz="2400"/>
              <a:t>¿Qué podemos mejorar para el próximo sprint ?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 sz="2400"/>
              <a:t>Solo participan miembros del Team. No participa el cliente.</a:t>
            </a:r>
            <a:endParaRPr/>
          </a:p>
        </p:txBody>
      </p:sp>
      <p:pic>
        <p:nvPicPr>
          <p:cNvPr id="570" name="Google Shape;570;g3629ae187ac_0_1479" descr="Qué es SCRUM? | Scrooll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2442" y="1934868"/>
            <a:ext cx="5201022" cy="257450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g3629ae187ac_0_1479"/>
          <p:cNvSpPr/>
          <p:nvPr/>
        </p:nvSpPr>
        <p:spPr>
          <a:xfrm rot="7791651">
            <a:off x="10658678" y="2884579"/>
            <a:ext cx="637048" cy="4619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629ae187ac_0_14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Reglas de la retro</a:t>
            </a:r>
            <a:endParaRPr/>
          </a:p>
        </p:txBody>
      </p:sp>
      <p:sp>
        <p:nvSpPr>
          <p:cNvPr id="577" name="Google Shape;577;g3629ae187ac_0_14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SEGURIDAD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Garantizar un ambiente seguro para todos sus participantes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ENTENDER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Chequear que exista un entendimiento compartido para todos los participantes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INCLUIR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Buscar soluciones/experimentos que incluyan diferentes puntos de vista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RESPONSABILIDAD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UY"/>
              <a:t>Todos los integrantes de un Equipo Scrum son igualmente responsables de mejorar la forma de trabajo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629ae187ac_0_149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Resumiendo</a:t>
            </a:r>
            <a:endParaRPr/>
          </a:p>
        </p:txBody>
      </p:sp>
      <p:sp>
        <p:nvSpPr>
          <p:cNvPr id="583" name="Google Shape;583;g3629ae187ac_0_149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¿Cómo organizamos el trabajo? </a:t>
            </a:r>
            <a:br>
              <a:rPr lang="es-UY"/>
            </a:br>
            <a:br>
              <a:rPr lang="es-UY"/>
            </a:br>
            <a:r>
              <a:rPr lang="es-UY"/>
              <a:t>¿Cómo organizamos las tareas?</a:t>
            </a:r>
            <a:br>
              <a:rPr lang="es-UY"/>
            </a:br>
            <a:br>
              <a:rPr lang="es-UY"/>
            </a:br>
            <a:r>
              <a:rPr lang="es-UY"/>
              <a:t>¿Cómo organizamos las actividades? </a:t>
            </a:r>
            <a:br>
              <a:rPr lang="es-UY"/>
            </a:br>
            <a:br>
              <a:rPr lang="es-UY"/>
            </a:br>
            <a:r>
              <a:rPr lang="es-UY"/>
              <a:t>¿Cómo nos enfrentamos a los posibles problemas de trabajar con un equipo de personas?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629ae187ac_0_149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Adoptando el proceso</a:t>
            </a:r>
            <a:endParaRPr/>
          </a:p>
        </p:txBody>
      </p:sp>
      <p:sp>
        <p:nvSpPr>
          <p:cNvPr id="589" name="Google Shape;589;g3629ae187ac_0_149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Los acelerados ciclos de vida de los productos y la competencia basada en el tiempo se han convertido en parte de la jerga.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Cuanto más rápido cambian las cosas menos tiempo se tiene para planificarlas.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UY"/>
              <a:t>Se es más rápido iterando y reiterando, ajustando a medida que se avanza.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UY"/>
              <a:t>		        Stan Davis &amp; Christopher Meyer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e4154751e_0_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Lectura de la letra del obligatorio</a:t>
            </a:r>
            <a:endParaRPr/>
          </a:p>
        </p:txBody>
      </p:sp>
      <p:sp>
        <p:nvSpPr>
          <p:cNvPr id="189" name="Google Shape;189;g36e4154751e_0_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629ae187ac_0_1501"/>
          <p:cNvSpPr txBox="1">
            <a:spLocks noGrp="1"/>
          </p:cNvSpPr>
          <p:nvPr>
            <p:ph type="ctrTitle"/>
          </p:nvPr>
        </p:nvSpPr>
        <p:spPr>
          <a:xfrm>
            <a:off x="1466850" y="18653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s-UY"/>
              <a:t>Herramientas para gestionar el trabajo en progreso </a:t>
            </a:r>
            <a:br>
              <a:rPr lang="es-UY"/>
            </a:br>
            <a:r>
              <a:rPr lang="es-UY"/>
              <a:t>(</a:t>
            </a:r>
            <a:r>
              <a:rPr lang="es-UY" i="1"/>
              <a:t>work in progress </a:t>
            </a:r>
            <a:r>
              <a:rPr lang="es-UY"/>
              <a:t>o WIP)</a:t>
            </a:r>
            <a:endParaRPr/>
          </a:p>
        </p:txBody>
      </p:sp>
      <p:sp>
        <p:nvSpPr>
          <p:cNvPr id="595" name="Google Shape;595;g3629ae187ac_0_1501"/>
          <p:cNvSpPr txBox="1">
            <a:spLocks noGrp="1"/>
          </p:cNvSpPr>
          <p:nvPr>
            <p:ph type="subTitle" idx="1"/>
          </p:nvPr>
        </p:nvSpPr>
        <p:spPr>
          <a:xfrm>
            <a:off x="1409700" y="48164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UY"/>
              <a:t>Tableros (Dashboards)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629ae187ac_0_15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UY"/>
              <a:t>Tablero KANBAN</a:t>
            </a:r>
            <a:endParaRPr/>
          </a:p>
        </p:txBody>
      </p:sp>
      <p:pic>
        <p:nvPicPr>
          <p:cNvPr id="601" name="Google Shape;601;g3629ae187ac_0_1506" descr="Tablero kanban básico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40347" y="1715335"/>
            <a:ext cx="72903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920D1-45DE-79C7-726A-42F138D2B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Demo de Trello</a:t>
            </a:r>
          </a:p>
        </p:txBody>
      </p:sp>
    </p:spTree>
    <p:extLst>
      <p:ext uri="{BB962C8B-B14F-4D97-AF65-F5344CB8AC3E}">
        <p14:creationId xmlns:p14="http://schemas.microsoft.com/office/powerpoint/2010/main" val="358384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e4154751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Equipos de trabajo</a:t>
            </a:r>
            <a:endParaRPr/>
          </a:p>
        </p:txBody>
      </p:sp>
      <p:sp>
        <p:nvSpPr>
          <p:cNvPr id="196" name="Google Shape;196;g36e4154751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Decidir los integrantes del equipo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UY"/>
              <a:t>Registrar los equipos en la planilla [nombre y link]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2ca153577_0_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UY"/>
              <a:t>Presentación</a:t>
            </a:r>
            <a:endParaRPr/>
          </a:p>
        </p:txBody>
      </p:sp>
      <p:sp>
        <p:nvSpPr>
          <p:cNvPr id="203" name="Google Shape;203;g362ca153577_0_74"/>
          <p:cNvSpPr txBox="1">
            <a:spLocks noGrp="1"/>
          </p:cNvSpPr>
          <p:nvPr>
            <p:ph type="body" idx="1"/>
          </p:nvPr>
        </p:nvSpPr>
        <p:spPr>
          <a:xfrm>
            <a:off x="838200" y="1766000"/>
            <a:ext cx="10515600" cy="70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UY"/>
              <a:t>Dinámica de presentación cruzada + una verdad y una mentira</a:t>
            </a:r>
            <a:endParaRPr/>
          </a:p>
        </p:txBody>
      </p:sp>
      <p:sp>
        <p:nvSpPr>
          <p:cNvPr id="204" name="Google Shape;204;g362ca153577_0_74"/>
          <p:cNvSpPr txBox="1">
            <a:spLocks noGrp="1"/>
          </p:cNvSpPr>
          <p:nvPr>
            <p:ph type="body" idx="1"/>
          </p:nvPr>
        </p:nvSpPr>
        <p:spPr>
          <a:xfrm>
            <a:off x="838200" y="2548275"/>
            <a:ext cx="10515600" cy="16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UY" sz="2300" b="1"/>
              <a:t>Parte 1</a:t>
            </a:r>
            <a:endParaRPr sz="23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UY" sz="2300"/>
              <a:t>Hacer grupos de 3 personas</a:t>
            </a:r>
            <a:endParaRPr sz="23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UY" sz="2300"/>
              <a:t>Cada uno se presenta con el compañero. Además le contará una verdad y una mentira sobre sí, sin decirle cuál es la verdad y cuál la mentira!</a:t>
            </a:r>
            <a:endParaRPr sz="2300"/>
          </a:p>
        </p:txBody>
      </p:sp>
      <p:sp>
        <p:nvSpPr>
          <p:cNvPr id="205" name="Google Shape;205;g362ca153577_0_74"/>
          <p:cNvSpPr txBox="1">
            <a:spLocks noGrp="1"/>
          </p:cNvSpPr>
          <p:nvPr>
            <p:ph type="body" idx="1"/>
          </p:nvPr>
        </p:nvSpPr>
        <p:spPr>
          <a:xfrm>
            <a:off x="838200" y="4453925"/>
            <a:ext cx="10515600" cy="1666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UY" sz="2300" b="1"/>
              <a:t>Parte 2</a:t>
            </a:r>
            <a:endParaRPr sz="23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UY" sz="2300"/>
              <a:t>Cada uno debe presentar al compañero, mencionar qué verdad/mentira les contó y atinar cuál cree que es la verdad y cuál la mentira.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2b6753a99_0_6"/>
          <p:cNvSpPr txBox="1">
            <a:spLocks noGrp="1"/>
          </p:cNvSpPr>
          <p:nvPr>
            <p:ph type="ctrTitle"/>
          </p:nvPr>
        </p:nvSpPr>
        <p:spPr>
          <a:xfrm>
            <a:off x="1466850" y="18653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s-UY">
                <a:latin typeface="Arial"/>
                <a:ea typeface="Arial"/>
                <a:cs typeface="Arial"/>
                <a:sym typeface="Arial"/>
              </a:rPr>
              <a:t>Ingeniería de Requerimientos</a:t>
            </a:r>
            <a:endParaRPr/>
          </a:p>
        </p:txBody>
      </p:sp>
      <p:sp>
        <p:nvSpPr>
          <p:cNvPr id="211" name="Google Shape;211;g362b6753a99_0_6"/>
          <p:cNvSpPr txBox="1">
            <a:spLocks noGrp="1"/>
          </p:cNvSpPr>
          <p:nvPr>
            <p:ph type="subTitle" idx="1"/>
          </p:nvPr>
        </p:nvSpPr>
        <p:spPr>
          <a:xfrm>
            <a:off x="1409700" y="4816475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29ae187ac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UY" sz="4000">
                <a:latin typeface="Arial"/>
                <a:ea typeface="Arial"/>
                <a:cs typeface="Arial"/>
                <a:sym typeface="Arial"/>
              </a:rPr>
              <a:t>El origen de los requerimientos</a:t>
            </a:r>
            <a:endParaRPr/>
          </a:p>
        </p:txBody>
      </p:sp>
      <p:sp>
        <p:nvSpPr>
          <p:cNvPr id="218" name="Google Shape;218;g3629ae187ac_0_5"/>
          <p:cNvSpPr/>
          <p:nvPr/>
        </p:nvSpPr>
        <p:spPr>
          <a:xfrm>
            <a:off x="1613682" y="1392704"/>
            <a:ext cx="6911400" cy="476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g3629ae187ac_0_5"/>
          <p:cNvGrpSpPr/>
          <p:nvPr/>
        </p:nvGrpSpPr>
        <p:grpSpPr>
          <a:xfrm>
            <a:off x="1982547" y="2798886"/>
            <a:ext cx="2472088" cy="1760221"/>
            <a:chOff x="1346" y="1463040"/>
            <a:chExt cx="2631000" cy="1950600"/>
          </a:xfrm>
        </p:grpSpPr>
        <p:sp>
          <p:nvSpPr>
            <p:cNvPr id="220" name="Google Shape;220;g3629ae187ac_0_5"/>
            <p:cNvSpPr/>
            <p:nvPr/>
          </p:nvSpPr>
          <p:spPr>
            <a:xfrm>
              <a:off x="1346" y="1463040"/>
              <a:ext cx="2631000" cy="1950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86B85"/>
                </a:gs>
                <a:gs pos="50000">
                  <a:srgbClr val="0A577A"/>
                </a:gs>
                <a:gs pos="100000">
                  <a:srgbClr val="044F6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3629ae187ac_0_5"/>
            <p:cNvSpPr txBox="1"/>
            <p:nvPr/>
          </p:nvSpPr>
          <p:spPr>
            <a:xfrm>
              <a:off x="96572" y="1558266"/>
              <a:ext cx="2440500" cy="17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UY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g3629ae187ac_0_5"/>
          <p:cNvGrpSpPr/>
          <p:nvPr/>
        </p:nvGrpSpPr>
        <p:grpSpPr>
          <a:xfrm>
            <a:off x="4780578" y="2798886"/>
            <a:ext cx="2408154" cy="1760221"/>
            <a:chOff x="2799370" y="1463040"/>
            <a:chExt cx="2631000" cy="1950600"/>
          </a:xfrm>
        </p:grpSpPr>
        <p:sp>
          <p:nvSpPr>
            <p:cNvPr id="223" name="Google Shape;223;g3629ae187ac_0_5"/>
            <p:cNvSpPr/>
            <p:nvPr/>
          </p:nvSpPr>
          <p:spPr>
            <a:xfrm>
              <a:off x="2799370" y="1463040"/>
              <a:ext cx="2631000" cy="1950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69BB3"/>
                </a:gs>
                <a:gs pos="50000">
                  <a:srgbClr val="3093AE"/>
                </a:gs>
                <a:gs pos="100000">
                  <a:srgbClr val="25849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629ae187ac_0_5"/>
            <p:cNvSpPr txBox="1"/>
            <p:nvPr/>
          </p:nvSpPr>
          <p:spPr>
            <a:xfrm>
              <a:off x="2894596" y="1558266"/>
              <a:ext cx="2440500" cy="17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UY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Necesidades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g3629ae187ac_0_5"/>
          <p:cNvGrpSpPr/>
          <p:nvPr/>
        </p:nvGrpSpPr>
        <p:grpSpPr>
          <a:xfrm>
            <a:off x="8623981" y="2799955"/>
            <a:ext cx="2631000" cy="1950600"/>
            <a:chOff x="5597393" y="1463040"/>
            <a:chExt cx="2631000" cy="1950600"/>
          </a:xfrm>
        </p:grpSpPr>
        <p:sp>
          <p:nvSpPr>
            <p:cNvPr id="226" name="Google Shape;226;g3629ae187ac_0_5"/>
            <p:cNvSpPr/>
            <p:nvPr/>
          </p:nvSpPr>
          <p:spPr>
            <a:xfrm>
              <a:off x="5597393" y="1463040"/>
              <a:ext cx="2631000" cy="1950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93B9BF"/>
                </a:gs>
                <a:gs pos="50000">
                  <a:srgbClr val="82B2BA"/>
                </a:gs>
                <a:gs pos="100000">
                  <a:srgbClr val="6E9EA7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629ae187ac_0_5"/>
            <p:cNvSpPr txBox="1"/>
            <p:nvPr/>
          </p:nvSpPr>
          <p:spPr>
            <a:xfrm>
              <a:off x="5692619" y="1558266"/>
              <a:ext cx="2440500" cy="17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Arial"/>
                <a:buNone/>
              </a:pPr>
              <a:r>
                <a:rPr lang="es-UY" sz="25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Requerimientos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D167CC2BC44C4983200AC36A123CD3" ma:contentTypeVersion="8" ma:contentTypeDescription="Crear nuevo documento." ma:contentTypeScope="" ma:versionID="1186f9cb45a3399ba64b4c490253cc62">
  <xsd:schema xmlns:xsd="http://www.w3.org/2001/XMLSchema" xmlns:xs="http://www.w3.org/2001/XMLSchema" xmlns:p="http://schemas.microsoft.com/office/2006/metadata/properties" xmlns:ns2="542dba5c-57c0-4be9-83a0-2eb54b249ad7" targetNamespace="http://schemas.microsoft.com/office/2006/metadata/properties" ma:root="true" ma:fieldsID="e2e8101ab47d3beb0b96a26475849bd2" ns2:_="">
    <xsd:import namespace="542dba5c-57c0-4be9-83a0-2eb54b249a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dba5c-57c0-4be9-83a0-2eb54b249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3ACD3A-26BD-45EF-A315-5DE2C80AFF9C}">
  <ds:schemaRefs>
    <ds:schemaRef ds:uri="542dba5c-57c0-4be9-83a0-2eb54b249ad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AC1218-05FE-4EC0-9665-64D47F36BC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2A427C-7788-45BF-BD66-58A5E1C95623}">
  <ds:schemaRefs>
    <ds:schemaRef ds:uri="542dba5c-57c0-4be9-83a0-2eb54b249a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52</Slides>
  <Notes>47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4" baseType="lpstr">
      <vt:lpstr>Tema1</vt:lpstr>
      <vt:lpstr>Tema1</vt:lpstr>
      <vt:lpstr>Introducción</vt:lpstr>
      <vt:lpstr>Introducción</vt:lpstr>
      <vt:lpstr>Introducción</vt:lpstr>
      <vt:lpstr>Introducción</vt:lpstr>
      <vt:lpstr>Lectura de la letra del obligatorio</vt:lpstr>
      <vt:lpstr>Equipos de trabajo</vt:lpstr>
      <vt:lpstr>Presentación</vt:lpstr>
      <vt:lpstr>Ingeniería de Requerimientos</vt:lpstr>
      <vt:lpstr>El origen de los requerimientos</vt:lpstr>
      <vt:lpstr>Los requerimientos son…</vt:lpstr>
      <vt:lpstr>Los requerimientos son…</vt:lpstr>
      <vt:lpstr>Ingeniería de Requerimientos</vt:lpstr>
      <vt:lpstr>Definiciones de Ing. de Requerimientos</vt:lpstr>
      <vt:lpstr>Carácteristicas </vt:lpstr>
      <vt:lpstr>Proceso – Elicitación o Relevamiento</vt:lpstr>
      <vt:lpstr>Proceso de la Ingeniería de Requerimientos</vt:lpstr>
      <vt:lpstr>Técnicas de requerimientos</vt:lpstr>
      <vt:lpstr>Técnicas de requerimientos</vt:lpstr>
      <vt:lpstr>Clase 2</vt:lpstr>
      <vt:lpstr>Proceso – Análisis</vt:lpstr>
      <vt:lpstr>Votación Acumulada – 100$ Test</vt:lpstr>
      <vt:lpstr>MoSCoW</vt:lpstr>
      <vt:lpstr>Proceso – Especificación</vt:lpstr>
      <vt:lpstr>Proceso – Especificación</vt:lpstr>
      <vt:lpstr>Técnicas de Especificación - Wireframes</vt:lpstr>
      <vt:lpstr>User stories</vt:lpstr>
      <vt:lpstr>Moqups</vt:lpstr>
      <vt:lpstr>Ejemplo</vt:lpstr>
      <vt:lpstr>Proceso – Validación y Verificación</vt:lpstr>
      <vt:lpstr>Clase 3</vt:lpstr>
      <vt:lpstr>Metodologías Ágiles: Scrum</vt:lpstr>
      <vt:lpstr>Scrum</vt:lpstr>
      <vt:lpstr>Reglas Generales de Scrum</vt:lpstr>
      <vt:lpstr>Roles en Scrum</vt:lpstr>
      <vt:lpstr>Roles en Scrum</vt:lpstr>
      <vt:lpstr>Roles en Scrum</vt:lpstr>
      <vt:lpstr>Roles en Scrum</vt:lpstr>
      <vt:lpstr>Artefactos del Scrum</vt:lpstr>
      <vt:lpstr>El Sprint Backlog es una porción priorizada del Product Backlog</vt:lpstr>
      <vt:lpstr>Product Backlog</vt:lpstr>
      <vt:lpstr>PowerPoint Presentation</vt:lpstr>
      <vt:lpstr>Planificación del Sprint (Sprint planning meeting)</vt:lpstr>
      <vt:lpstr>Planificación Sprint</vt:lpstr>
      <vt:lpstr>Scrum diario (Daily meeting)</vt:lpstr>
      <vt:lpstr>Demo/Review del sprint</vt:lpstr>
      <vt:lpstr>Retrospectiva del sprint</vt:lpstr>
      <vt:lpstr>Reglas de la retro</vt:lpstr>
      <vt:lpstr>Resumiendo</vt:lpstr>
      <vt:lpstr>Adoptando el proceso</vt:lpstr>
      <vt:lpstr>Herramientas para gestionar el trabajo en progreso  (work in progress o WIP)</vt:lpstr>
      <vt:lpstr>Tablero KANBAN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Griselda Friss de Kereki</dc:creator>
  <cp:revision>1</cp:revision>
  <dcterms:created xsi:type="dcterms:W3CDTF">2024-04-27T13:32:27Z</dcterms:created>
  <dcterms:modified xsi:type="dcterms:W3CDTF">2025-07-25T00:55:40Z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0x0101003CD167CC2BC44C4983200AC36A123CD3</vt:lpwstr>
  </property>
</Properties>
</file>