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1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7" autoAdjust="0"/>
    <p:restoredTop sz="94660"/>
  </p:normalViewPr>
  <p:slideViewPr>
    <p:cSldViewPr snapToGrid="0">
      <p:cViewPr>
        <p:scale>
          <a:sx n="66" d="100"/>
          <a:sy n="66" d="100"/>
        </p:scale>
        <p:origin x="-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5224C-BE08-4159-A8A9-03600463DAF8}" type="datetimeFigureOut">
              <a:rPr lang="es-UY" smtClean="0"/>
              <a:t>27/9/2023</a:t>
            </a:fld>
            <a:endParaRPr lang="es-U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BB6C-CBD0-4594-9A61-523FD0329DD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9625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88;g1173787bdf2_0_29:notes">
            <a:extLst>
              <a:ext uri="{FF2B5EF4-FFF2-40B4-BE49-F238E27FC236}">
                <a16:creationId xmlns:a16="http://schemas.microsoft.com/office/drawing/2014/main" id="{B3730ADC-5C60-01B3-9F71-A07F2CB51F0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round/>
            <a:headEnd type="none" w="sm" len="sm"/>
            <a:tailEnd type="none" w="sm" len="sm"/>
          </a:ln>
        </p:spPr>
      </p:sp>
      <p:sp>
        <p:nvSpPr>
          <p:cNvPr id="23555" name="Google Shape;89;g1173787bdf2_0_29:notes">
            <a:extLst>
              <a:ext uri="{FF2B5EF4-FFF2-40B4-BE49-F238E27FC236}">
                <a16:creationId xmlns:a16="http://schemas.microsoft.com/office/drawing/2014/main" id="{08C06412-D488-A0B2-872F-6C795B400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  <a:buSzPts val="1400"/>
            </a:pPr>
            <a:endParaRPr lang="es-UY" alt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666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74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550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460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7112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7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68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3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415602" y="2867800"/>
            <a:ext cx="11360799" cy="1122400"/>
          </a:xfrm>
          <a:prstGeom prst="rect">
            <a:avLst/>
          </a:prstGeom>
          <a:noFill/>
          <a:ln>
            <a:noFill/>
          </a:ln>
        </p:spPr>
        <p:txBody>
          <a:bodyPr spcFirstLastPara="1" anchor="ctr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7;p16">
            <a:extLst>
              <a:ext uri="{FF2B5EF4-FFF2-40B4-BE49-F238E27FC236}">
                <a16:creationId xmlns:a16="http://schemas.microsoft.com/office/drawing/2014/main" id="{3F291DEB-9928-AAC8-18DF-3D1CA8409820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68443384-7AB5-487E-84C9-B13181904D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88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325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734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64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08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10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89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6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BFF16C4-B1B0-46A1-8EF1-A4E4075B86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4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9957D-8648-F789-2F7C-20E89BCE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1563688"/>
            <a:ext cx="8521700" cy="1422400"/>
          </a:xfrm>
        </p:spPr>
        <p:txBody>
          <a:bodyPr/>
          <a:lstStyle/>
          <a:p>
            <a:pPr eaLnBrk="1" fontAlgn="auto" hangingPunct="1">
              <a:defRPr/>
            </a:pPr>
            <a:r>
              <a:rPr lang="es-UY" b="1" dirty="0">
                <a:solidFill>
                  <a:schemeClr val="accent6"/>
                </a:solidFill>
              </a:rPr>
              <a:t>CURSO BASE DE DATOS 2</a:t>
            </a:r>
            <a:br>
              <a:rPr lang="es-UY" b="1" dirty="0">
                <a:solidFill>
                  <a:schemeClr val="accent6"/>
                </a:solidFill>
              </a:rPr>
            </a:br>
            <a:r>
              <a:rPr lang="es-UY" b="1" dirty="0">
                <a:solidFill>
                  <a:schemeClr val="accent6"/>
                </a:solidFill>
              </a:rPr>
              <a:t>(#7)</a:t>
            </a:r>
            <a:br>
              <a:rPr lang="es-UY" b="1" dirty="0">
                <a:solidFill>
                  <a:schemeClr val="accent6"/>
                </a:solidFill>
              </a:rPr>
            </a:br>
            <a:r>
              <a:rPr lang="es-UY" b="1" dirty="0">
                <a:solidFill>
                  <a:schemeClr val="accent6"/>
                </a:solidFill>
              </a:rPr>
              <a:t>BIENVENIDAS / BIENVENIDOS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88349E-4166-7123-040A-39EECB53D8B9}"/>
              </a:ext>
            </a:extLst>
          </p:cNvPr>
          <p:cNvSpPr/>
          <p:nvPr/>
        </p:nvSpPr>
        <p:spPr>
          <a:xfrm>
            <a:off x="3930767" y="3315728"/>
            <a:ext cx="417806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50" b="1" i="0" u="none" strike="noStrike" kern="120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97A7"/>
                </a:solidFill>
                <a:effectLst>
                  <a:outerShdw blurRad="12700" dist="38100" dir="2700000" algn="tl" rotWithShape="0">
                    <a:srgbClr val="0097A7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Grupo N3C REM</a:t>
            </a:r>
          </a:p>
        </p:txBody>
      </p:sp>
      <p:pic>
        <p:nvPicPr>
          <p:cNvPr id="14340" name="Google Shape;94;g1173787bdf2_0_29">
            <a:extLst>
              <a:ext uri="{FF2B5EF4-FFF2-40B4-BE49-F238E27FC236}">
                <a16:creationId xmlns:a16="http://schemas.microsoft.com/office/drawing/2014/main" id="{74100D3A-7321-1491-863C-E5A4EC8257B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5" y="857250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5AE823-92D1-851E-6094-13CF9492AF8F}"/>
              </a:ext>
            </a:extLst>
          </p:cNvPr>
          <p:cNvSpPr txBox="1"/>
          <p:nvPr/>
        </p:nvSpPr>
        <p:spPr>
          <a:xfrm>
            <a:off x="2312988" y="4932363"/>
            <a:ext cx="2787650" cy="715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1350" b="0" i="0" u="none" strike="noStrike" kern="1200" cap="none" spc="0" normalizeH="0" baseline="0" noProof="0" dirty="0">
                <a:ln>
                  <a:noFill/>
                </a:ln>
                <a:solidFill>
                  <a:srgbClr val="FFAB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A/P Jorge Mario Benitez Ruiz, DSI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1350" b="1" i="0" u="none" strike="noStrike" kern="1200" cap="none" spc="0" normalizeH="0" baseline="0" noProof="0" dirty="0">
                <a:ln>
                  <a:noFill/>
                </a:ln>
                <a:solidFill>
                  <a:srgbClr val="FFAB4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Jorge.Benitez@fi365.ort.edu.uy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5D8B38-7439-18EA-A7F1-80FD306323EE}"/>
              </a:ext>
            </a:extLst>
          </p:cNvPr>
          <p:cNvSpPr txBox="1"/>
          <p:nvPr/>
        </p:nvSpPr>
        <p:spPr>
          <a:xfrm>
            <a:off x="6415770" y="4724778"/>
            <a:ext cx="4052481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UY" sz="1350" b="1" i="0" u="none" strike="noStrike" kern="1200" cap="none" spc="0" normalizeH="0" baseline="0" noProof="0" dirty="0">
                <a:ln>
                  <a:noFill/>
                </a:ln>
                <a:solidFill>
                  <a:srgbClr val="FFAB4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Inicio puntual </a:t>
            </a:r>
            <a:r>
              <a:rPr kumimoji="0" lang="es-UY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19:30 </a:t>
            </a:r>
            <a:r>
              <a:rPr kumimoji="0" lang="es-UY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hs</a:t>
            </a:r>
            <a:r>
              <a:rPr kumimoji="0" lang="es-UY" sz="1350" b="1" i="0" u="none" strike="noStrike" kern="1200" cap="none" spc="0" normalizeH="0" baseline="0" noProof="0" dirty="0">
                <a:ln>
                  <a:noFill/>
                </a:ln>
                <a:solidFill>
                  <a:srgbClr val="FFAB4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UY" sz="1350" b="1" i="0" u="none" strike="noStrike" kern="1200" cap="none" spc="0" normalizeH="0" baseline="0" noProof="0" dirty="0">
                <a:ln>
                  <a:noFill/>
                </a:ln>
                <a:solidFill>
                  <a:srgbClr val="FFAB4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Es deseable </a:t>
            </a:r>
            <a:r>
              <a:rPr kumimoji="0" lang="es-UY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CAMARA ENCENDIDA </a:t>
            </a:r>
            <a:r>
              <a:rPr kumimoji="0" lang="es-UY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y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UY" sz="1350" b="1" i="0" u="none" strike="noStrike" kern="1200" cap="none" spc="0" normalizeH="0" baseline="0" noProof="0" dirty="0">
                <a:ln>
                  <a:noFill/>
                </a:ln>
                <a:solidFill>
                  <a:srgbClr val="FFAB4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Se recomienda </a:t>
            </a:r>
            <a:r>
              <a:rPr kumimoji="0" lang="es-UY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MICROFONO en Mute </a:t>
            </a:r>
            <a:r>
              <a:rPr kumimoji="0" lang="es-UY" sz="1350" b="1" i="0" u="none" strike="noStrike" kern="1200" cap="none" spc="0" normalizeH="0" baseline="0" noProof="0" dirty="0">
                <a:ln>
                  <a:noFill/>
                </a:ln>
                <a:solidFill>
                  <a:srgbClr val="FFAB4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al Inicio</a:t>
            </a:r>
            <a:r>
              <a:rPr kumimoji="0" lang="es-UY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icrosoft YaHei" panose="020B0503020204020204" pitchFamily="34" charset="-122"/>
                <a:cs typeface="+mn-cs"/>
              </a:rPr>
              <a:t>.</a:t>
            </a:r>
          </a:p>
        </p:txBody>
      </p:sp>
    </p:spTree>
  </p:cSld>
  <p:clrMapOvr>
    <a:masterClrMapping/>
  </p:clrMapOvr>
  <p:transition spd="slow" advTm="2381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59F7B5D-75A6-8D1B-F514-19F247746C8A}"/>
              </a:ext>
            </a:extLst>
          </p:cNvPr>
          <p:cNvSpPr txBox="1"/>
          <p:nvPr/>
        </p:nvSpPr>
        <p:spPr>
          <a:xfrm>
            <a:off x="1291772" y="1390750"/>
            <a:ext cx="6828971" cy="3560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4000" kern="0" dirty="0">
                <a:solidFill>
                  <a:srgbClr val="0070C0"/>
                </a:solidFill>
                <a:latin typeface="Ubuntu Mono" panose="020B0509030602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¿ </a:t>
            </a:r>
            <a:r>
              <a:rPr lang="es-UY" sz="40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COMO PODRIAMOS SIMPLIFICAR la CONSULTA ANTERIOR 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UY" sz="4000" kern="0" dirty="0">
              <a:solidFill>
                <a:srgbClr val="008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40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(la del paso 5)</a:t>
            </a:r>
            <a:endParaRPr lang="es-UY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8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4122AA-C740-E1B7-85E5-DDA7B34EAD6E}"/>
              </a:ext>
            </a:extLst>
          </p:cNvPr>
          <p:cNvSpPr txBox="1"/>
          <p:nvPr/>
        </p:nvSpPr>
        <p:spPr>
          <a:xfrm>
            <a:off x="319314" y="393987"/>
            <a:ext cx="9274630" cy="516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Eliminamos la Subconsulta que filtraba en el </a:t>
            </a:r>
            <a:r>
              <a:rPr lang="es-UY" sz="1800" b="1" kern="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UY" sz="1800" b="1" kern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agregamos 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b="1" kern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 en la Subconsulta que obtiene la Cuenta de las Categorías</a:t>
            </a:r>
            <a:endParaRPr lang="es-UY" sz="1800" b="1" kern="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s-UY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Orders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 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s-UY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es-UY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OrderDetails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od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es-UY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OrderID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od</a:t>
            </a:r>
            <a:r>
              <a:rPr lang="es-UY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OrderID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Products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od</a:t>
            </a:r>
            <a:r>
              <a:rPr lang="es-UY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s-UY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es-UY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OrderDate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2023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s-UY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UY" sz="18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es-UY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FF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s-UY" sz="1800" kern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UY" sz="18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es-UY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s-UY" sz="1800" kern="0" dirty="0" err="1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UY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CategoryID</a:t>
            </a:r>
            <a:r>
              <a:rPr lang="es-UY" sz="1800" kern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s-UY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UY" sz="1800" kern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es-UY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</a:t>
            </a:r>
            <a:endParaRPr lang="es-UY" sz="24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s-UY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3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2F68B7B-9653-7E41-EE43-1653A8F3088D}"/>
              </a:ext>
            </a:extLst>
          </p:cNvPr>
          <p:cNvSpPr txBox="1"/>
          <p:nvPr/>
        </p:nvSpPr>
        <p:spPr>
          <a:xfrm>
            <a:off x="304799" y="302406"/>
            <a:ext cx="11088915" cy="6355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2400" b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de PRACTICA                      </a:t>
            </a:r>
            <a:r>
              <a:rPr lang="es-UY" sz="24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Crear el Script correspondiente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 pide: Clasificar a los Clientes 3 franjas en función del volumen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ventas($), se deben considerar solo las ordenes colocados en el año 1997 (2022).</a:t>
            </a:r>
            <a:endParaRPr lang="es-UY" sz="2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 franjas son: </a:t>
            </a:r>
            <a:endParaRPr lang="es-UY" sz="2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"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ALTA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para quienes tienen un Volumen de Ventas  &gt;= $50000</a:t>
            </a:r>
            <a:endParaRPr lang="es-UY" sz="2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"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MEDIA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para quienes tienen un Volumen de Ventas  &gt; $25000 y &lt; $50000</a:t>
            </a:r>
            <a:endParaRPr lang="es-UY" sz="2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"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BAJA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para quienes tienen un Volumen de Ventas &lt; $25000 </a:t>
            </a:r>
            <a:endParaRPr lang="es-UY" sz="2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 tabla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 deberá agregar el nuevo atributo: 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Franja </a:t>
            </a:r>
            <a:r>
              <a:rPr lang="es-UY" sz="1800" b="1" kern="0" dirty="0" err="1">
                <a:solidFill>
                  <a:srgbClr val="0070C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(5)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Descomponemos la consulta en sus partes principales: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--1 Agregar el Atributo:  ALTER TABLE </a:t>
            </a:r>
            <a:r>
              <a:rPr lang="es-UY" sz="1800" kern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 Franja </a:t>
            </a:r>
            <a:r>
              <a:rPr lang="es-UY" sz="1800" kern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(5)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--2 Consulta:  Determinar el </a:t>
            </a:r>
            <a:r>
              <a:rPr lang="es-UY" sz="1800" kern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Volumne</a:t>
            </a: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 Ventas por cada Cliente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--3 filtrar los registros para: ordenes colocados en el año 1997 (2022)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--4 Agregarle el Valor de la Franja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--5 Actualizar la Tabla </a:t>
            </a:r>
            <a:r>
              <a:rPr lang="es-UY" sz="1800" kern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atributo Franja según los Criterios dados.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s-UY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9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91;g1173787bdf2_0_29">
            <a:extLst>
              <a:ext uri="{FF2B5EF4-FFF2-40B4-BE49-F238E27FC236}">
                <a16:creationId xmlns:a16="http://schemas.microsoft.com/office/drawing/2014/main" id="{69C86C21-51B7-B3A4-1808-28B24EDCD36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Google Shape;92;g1173787bdf2_0_29">
            <a:extLst>
              <a:ext uri="{FF2B5EF4-FFF2-40B4-BE49-F238E27FC236}">
                <a16:creationId xmlns:a16="http://schemas.microsoft.com/office/drawing/2014/main" id="{609E6F5F-4A89-DF4F-4597-6E9802BE69C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670845" y="1119187"/>
            <a:ext cx="4832350" cy="1008063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s-UY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Base de </a:t>
            </a:r>
            <a:r>
              <a:rPr lang="en-US" altLang="es-UY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datos</a:t>
            </a:r>
            <a:r>
              <a:rPr lang="en-US" altLang="es-UY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</a:t>
            </a:r>
            <a:endParaRPr lang="es-UY" altLang="es-UY" sz="3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3" name="Google Shape;93;g1173787bdf2_0_29">
            <a:extLst>
              <a:ext uri="{FF2B5EF4-FFF2-40B4-BE49-F238E27FC236}">
                <a16:creationId xmlns:a16="http://schemas.microsoft.com/office/drawing/2014/main" id="{98C19471-EA5B-CCE6-CA2C-8FA886C178E7}"/>
              </a:ext>
            </a:extLst>
          </p:cNvPr>
          <p:cNvSpPr/>
          <p:nvPr/>
        </p:nvSpPr>
        <p:spPr>
          <a:xfrm>
            <a:off x="1504949" y="2966411"/>
            <a:ext cx="9144001" cy="1233319"/>
          </a:xfrm>
          <a:prstGeom prst="rect">
            <a:avLst/>
          </a:prstGeom>
          <a:solidFill>
            <a:srgbClr val="0A4C88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algn="ctr" defTabSz="914378">
              <a:buClr>
                <a:srgbClr val="000000"/>
              </a:buClr>
              <a:buSzPts val="1400"/>
              <a:defRPr/>
            </a:pPr>
            <a:r>
              <a:rPr lang="es-UY" sz="3300" b="1" kern="0" dirty="0" err="1">
                <a:solidFill>
                  <a:srgbClr val="EEEEEE">
                    <a:lumMod val="90000"/>
                  </a:srgbClr>
                </a:solidFill>
                <a:latin typeface="Arial"/>
                <a:ea typeface="Arial"/>
                <a:cs typeface="Arial"/>
                <a:sym typeface="Arial"/>
              </a:rPr>
              <a:t>Tips</a:t>
            </a:r>
            <a:r>
              <a:rPr lang="es-UY" sz="3300" b="1" kern="0" dirty="0">
                <a:solidFill>
                  <a:srgbClr val="EEEEEE">
                    <a:lumMod val="90000"/>
                  </a:srgbClr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</a:p>
          <a:p>
            <a:pPr defTabSz="914378">
              <a:buClr>
                <a:srgbClr val="000000"/>
              </a:buClr>
              <a:buSzPts val="1400"/>
              <a:defRPr/>
            </a:pPr>
            <a:r>
              <a:rPr lang="es-UY" sz="3300" b="1" kern="0" dirty="0">
                <a:solidFill>
                  <a:srgbClr val="EEEEEE">
                    <a:lumMod val="90000"/>
                  </a:srgbClr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r>
              <a:rPr lang="es-UY" sz="3600" b="1" kern="100" dirty="0">
                <a:solidFill>
                  <a:srgbClr val="EEEEEE">
                    <a:lumMod val="9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resolver Consultas complejas en SQL</a:t>
            </a:r>
            <a:endParaRPr sz="3300" b="1" kern="0" dirty="0">
              <a:solidFill>
                <a:srgbClr val="EEEEEE">
                  <a:lumMod val="90000"/>
                </a:srgb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4" name="Google Shape;94;g1173787bdf2_0_29">
            <a:extLst>
              <a:ext uri="{FF2B5EF4-FFF2-40B4-BE49-F238E27FC236}">
                <a16:creationId xmlns:a16="http://schemas.microsoft.com/office/drawing/2014/main" id="{E4B730BE-3A22-8703-1C67-29986EBC69E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8" y="871539"/>
            <a:ext cx="280511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Google Shape;95;g1173787bdf2_0_29">
            <a:extLst>
              <a:ext uri="{FF2B5EF4-FFF2-40B4-BE49-F238E27FC236}">
                <a16:creationId xmlns:a16="http://schemas.microsoft.com/office/drawing/2014/main" id="{1B219D77-C621-012C-FE5B-9D44E830DC31}"/>
              </a:ext>
            </a:extLst>
          </p:cNvPr>
          <p:cNvSpPr/>
          <p:nvPr/>
        </p:nvSpPr>
        <p:spPr>
          <a:xfrm>
            <a:off x="10620375" y="866775"/>
            <a:ext cx="38100" cy="1531938"/>
          </a:xfrm>
          <a:prstGeom prst="rect">
            <a:avLst/>
          </a:prstGeom>
          <a:solidFill>
            <a:srgbClr val="9ACA3B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defTabSz="914378">
              <a:buClr>
                <a:srgbClr val="000000"/>
              </a:buClr>
              <a:buSzPts val="1400"/>
              <a:defRPr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173787bdf2_0_29">
            <a:extLst>
              <a:ext uri="{FF2B5EF4-FFF2-40B4-BE49-F238E27FC236}">
                <a16:creationId xmlns:a16="http://schemas.microsoft.com/office/drawing/2014/main" id="{C8F30ECB-DAA4-0F28-10E0-6082277C0206}"/>
              </a:ext>
            </a:extLst>
          </p:cNvPr>
          <p:cNvSpPr/>
          <p:nvPr/>
        </p:nvSpPr>
        <p:spPr>
          <a:xfrm>
            <a:off x="7862888" y="857250"/>
            <a:ext cx="38100" cy="1531938"/>
          </a:xfrm>
          <a:prstGeom prst="rect">
            <a:avLst/>
          </a:prstGeom>
          <a:solidFill>
            <a:srgbClr val="9ACA3B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defTabSz="914378">
              <a:buClr>
                <a:srgbClr val="000000"/>
              </a:buClr>
              <a:buSzPts val="1400"/>
              <a:defRPr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C4555A3-0EF7-9D2B-DBAA-97ED44138C2C}"/>
              </a:ext>
            </a:extLst>
          </p:cNvPr>
          <p:cNvSpPr txBox="1"/>
          <p:nvPr/>
        </p:nvSpPr>
        <p:spPr>
          <a:xfrm>
            <a:off x="1768673" y="1670890"/>
            <a:ext cx="7085041" cy="175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TIP:    Para resolver consultas complejas en SQL</a:t>
            </a:r>
            <a:r>
              <a:rPr lang="es-UY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especialmente aquellas que involucran múltiples tablas y agregaciones y subconsultas, es fundamental utilizar métodos y estrategias efectivas. </a:t>
            </a:r>
          </a:p>
        </p:txBody>
      </p:sp>
    </p:spTree>
    <p:extLst>
      <p:ext uri="{BB962C8B-B14F-4D97-AF65-F5344CB8AC3E}">
        <p14:creationId xmlns:p14="http://schemas.microsoft.com/office/powerpoint/2010/main" val="70887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C0B0C3E-1D35-31A0-A8E1-834FAB08A08C}"/>
              </a:ext>
            </a:extLst>
          </p:cNvPr>
          <p:cNvSpPr txBox="1"/>
          <p:nvPr/>
        </p:nvSpPr>
        <p:spPr>
          <a:xfrm>
            <a:off x="954315" y="249948"/>
            <a:ext cx="7760367" cy="5535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Aquí hay una sugerencias y método que puedes considerar: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UY" sz="2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UY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Descomposición de consultas:</a:t>
            </a:r>
            <a:r>
              <a:rPr lang="es-UY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UY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UY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Divide la consulta compleja en pasos más simples y manejables.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UY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s-UY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paso puede ser una subconsulta o una consulta intermedia que resuelve una parte del problema.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UY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Luego, combina los resultados de estos pasos para obtener la respuesta final.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UY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puede hacer que la consulta sea más comprensible y más fácil de depurar.</a:t>
            </a:r>
          </a:p>
        </p:txBody>
      </p:sp>
    </p:spTree>
    <p:extLst>
      <p:ext uri="{BB962C8B-B14F-4D97-AF65-F5344CB8AC3E}">
        <p14:creationId xmlns:p14="http://schemas.microsoft.com/office/powerpoint/2010/main" val="407859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7564EA9-7EC3-B4B4-C50C-4B145E18814D}"/>
              </a:ext>
            </a:extLst>
          </p:cNvPr>
          <p:cNvSpPr txBox="1"/>
          <p:nvPr/>
        </p:nvSpPr>
        <p:spPr>
          <a:xfrm>
            <a:off x="1371599" y="449943"/>
            <a:ext cx="7336972" cy="504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</a:t>
            </a:r>
            <a:r>
              <a:rPr lang="es-U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UY" sz="1800" kern="1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Supongamos que tienes una base de datos de ventas y deseas encontrar a los clientes que han realizado compras en al menos dos categorías de productos diferentes en el año 2023. Aquí están los pasos</a:t>
            </a:r>
            <a:r>
              <a:rPr lang="es-U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U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ejemplo consta de cinco pasos: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U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una lista de clientes que han realizado compras en 2023.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U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una lista de categorías en que estos clientes han realizado compras en 2023.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U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Contar la cantidad de categorías en las que cada cliente ha realizado compras.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U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 los clientes que han realizado compras en al menos dos categorías.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U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los detalles de estos clientes.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enfoque descompone la consulta en pasos manejables y ayuda a identificar a los clientes que cumplen con los criterios especificados.</a:t>
            </a:r>
          </a:p>
        </p:txBody>
      </p:sp>
    </p:spTree>
    <p:extLst>
      <p:ext uri="{BB962C8B-B14F-4D97-AF65-F5344CB8AC3E}">
        <p14:creationId xmlns:p14="http://schemas.microsoft.com/office/powerpoint/2010/main" val="7454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1B75612-1317-48C2-EC45-3214937776AB}"/>
              </a:ext>
            </a:extLst>
          </p:cNvPr>
          <p:cNvSpPr txBox="1"/>
          <p:nvPr/>
        </p:nvSpPr>
        <p:spPr>
          <a:xfrm>
            <a:off x="239486" y="227344"/>
            <a:ext cx="6110514" cy="1765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</a:t>
            </a:r>
            <a:r>
              <a:rPr lang="es-UY" sz="18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Obtener una lista de clientes que han realizado </a:t>
            </a:r>
            <a:r>
              <a:rPr lang="es-UY" sz="1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compras en 2023 en al menos una categoría.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6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s-UY" sz="16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endParaRPr lang="es-UY" sz="18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6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s-UY" sz="16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s-UY" sz="16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s-UY" sz="18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UY" sz="16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s-UY" sz="16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s-UY" sz="16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ON </a:t>
            </a:r>
            <a:r>
              <a:rPr lang="es-UY" sz="16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6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6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endParaRPr lang="es-UY" b="1" dirty="0">
              <a:solidFill>
                <a:srgbClr val="0070C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12DCD3-1345-1A05-06D4-69D03C0816DA}"/>
              </a:ext>
            </a:extLst>
          </p:cNvPr>
          <p:cNvSpPr txBox="1"/>
          <p:nvPr/>
        </p:nvSpPr>
        <p:spPr>
          <a:xfrm>
            <a:off x="3497943" y="2319726"/>
            <a:ext cx="6270171" cy="3560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2000" b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</a:t>
            </a:r>
            <a:r>
              <a:rPr lang="es-UY" sz="20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Obtener una lista de categorías en las que estos clientes han realizado compras en 2023.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UY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o.OrderID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od.OrderID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od.ProductID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p.ProductID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YEAR(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o.OrderDate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2023;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echa: curvada hacia la derecha 5">
            <a:extLst>
              <a:ext uri="{FF2B5EF4-FFF2-40B4-BE49-F238E27FC236}">
                <a16:creationId xmlns:a16="http://schemas.microsoft.com/office/drawing/2014/main" id="{296ACAD1-1528-CA65-42A6-D4FA534BF0AB}"/>
              </a:ext>
            </a:extLst>
          </p:cNvPr>
          <p:cNvSpPr/>
          <p:nvPr/>
        </p:nvSpPr>
        <p:spPr>
          <a:xfrm rot="19973468">
            <a:off x="1781056" y="2450005"/>
            <a:ext cx="798819" cy="1575016"/>
          </a:xfrm>
          <a:prstGeom prst="curvedRightArrow">
            <a:avLst>
              <a:gd name="adj1" fmla="val 25000"/>
              <a:gd name="adj2" fmla="val 50856"/>
              <a:gd name="adj3" fmla="val 400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1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13CC72C-F7D2-68C3-800D-96264371376C}"/>
              </a:ext>
            </a:extLst>
          </p:cNvPr>
          <p:cNvSpPr txBox="1"/>
          <p:nvPr/>
        </p:nvSpPr>
        <p:spPr>
          <a:xfrm>
            <a:off x="689429" y="664287"/>
            <a:ext cx="8933542" cy="395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2000" b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</a:t>
            </a:r>
            <a:r>
              <a:rPr lang="es-UY" sz="20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Contar la cantidad de categorías en las que cada cliente ha realizado compras.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UY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COUNT(DISTINCT </a:t>
            </a:r>
            <a:r>
              <a:rPr lang="es-UY" sz="1800" b="1" kern="0" dirty="0" err="1">
                <a:solidFill>
                  <a:srgbClr val="0070C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p.CategoryID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s-UY" sz="1800" b="1" kern="0" dirty="0" err="1">
                <a:solidFill>
                  <a:srgbClr val="0070C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CategoryCount</a:t>
            </a:r>
            <a:endParaRPr lang="es-UY" sz="2000" b="1" kern="100" dirty="0">
              <a:solidFill>
                <a:srgbClr val="0070C0"/>
              </a:solidFill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o.OrderID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od.OrderID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od.ProductID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p.ProductID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YEAR(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o.OrderDate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2023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s-UY" sz="1800" b="1" kern="0" dirty="0" err="1">
                <a:solidFill>
                  <a:srgbClr val="0070C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E238B66-CB2F-6CCA-9DE1-F70CCEF791FB}"/>
              </a:ext>
            </a:extLst>
          </p:cNvPr>
          <p:cNvSpPr txBox="1"/>
          <p:nvPr/>
        </p:nvSpPr>
        <p:spPr>
          <a:xfrm>
            <a:off x="391886" y="345349"/>
            <a:ext cx="9753600" cy="522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2000" b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</a:t>
            </a:r>
            <a:r>
              <a:rPr lang="es-UY" sz="20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Filtrar los clientes que han realizado compras en al menos dos categorías.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UY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(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COUNT(DISTINCT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CategoryCount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o.OrderID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od.OrderID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od.ProductID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p.ProductID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YEAR(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o.OrderDate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2023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CategoryCount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2;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6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4620C5D-AF3C-3061-FE64-D7DE5D556E89}"/>
              </a:ext>
            </a:extLst>
          </p:cNvPr>
          <p:cNvSpPr txBox="1"/>
          <p:nvPr/>
        </p:nvSpPr>
        <p:spPr>
          <a:xfrm>
            <a:off x="653142" y="221129"/>
            <a:ext cx="9564915" cy="522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2000" b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</a:t>
            </a:r>
            <a:r>
              <a:rPr lang="es-UY" sz="20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Obtener los detalles de estos clientes.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r>
              <a:rPr lang="es-UY" sz="20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s-UY" sz="1800" b="1" kern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b="1" kern="0" dirty="0">
                <a:solidFill>
                  <a:srgbClr val="0070C0"/>
                </a:solidFill>
                <a:highlight>
                  <a:srgbClr val="FFFF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(</a:t>
            </a:r>
            <a:endParaRPr lang="es-UY" sz="2000" b="1" kern="100" dirty="0">
              <a:solidFill>
                <a:srgbClr val="0070C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COUNT(DISTINCT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CategoryCount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o.OrderID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od.OrderID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JOIN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ON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od.ProductID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p.ProductID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YEAR(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o.OrderDate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2023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GROUP BY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 AS </a:t>
            </a:r>
            <a:r>
              <a:rPr lang="es-UY" sz="1800" b="1" kern="0" dirty="0" err="1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s-UY" sz="1800" b="1" kern="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CategoryCount</a:t>
            </a:r>
            <a:r>
              <a:rPr lang="es-UY" sz="1800" b="1" kern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3 </a:t>
            </a:r>
            <a:r>
              <a:rPr lang="es-UY" sz="1800" b="1" kern="0" dirty="0">
                <a:solidFill>
                  <a:srgbClr val="0070C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UY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670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990</Words>
  <Application>Microsoft Office PowerPoint</Application>
  <PresentationFormat>Panorámica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Trebuchet MS</vt:lpstr>
      <vt:lpstr>Ubuntu Mono</vt:lpstr>
      <vt:lpstr>Wingdings</vt:lpstr>
      <vt:lpstr>Wingdings 3</vt:lpstr>
      <vt:lpstr>Faceta</vt:lpstr>
      <vt:lpstr>CURSO BASE DE DATOS 2 (#7) BIENVENIDAS / BIENVENIDOS</vt:lpstr>
      <vt:lpstr>Base de datos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BASE DE DATOS 2 (#7) BIENVENIDAS / BIENVENIDOS</dc:title>
  <dc:creator>Jorge Benitez</dc:creator>
  <cp:lastModifiedBy>Jorge Benitez</cp:lastModifiedBy>
  <cp:revision>3</cp:revision>
  <dcterms:created xsi:type="dcterms:W3CDTF">2023-09-27T18:05:33Z</dcterms:created>
  <dcterms:modified xsi:type="dcterms:W3CDTF">2023-09-27T19:18:04Z</dcterms:modified>
</cp:coreProperties>
</file>