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25"/>
  </p:notesMasterIdLst>
  <p:handoutMasterIdLst>
    <p:handoutMasterId r:id="rId26"/>
  </p:handoutMasterIdLst>
  <p:sldIdLst>
    <p:sldId id="259" r:id="rId3"/>
    <p:sldId id="266" r:id="rId4"/>
    <p:sldId id="363" r:id="rId5"/>
    <p:sldId id="364" r:id="rId6"/>
    <p:sldId id="365" r:id="rId7"/>
    <p:sldId id="366" r:id="rId8"/>
    <p:sldId id="368" r:id="rId9"/>
    <p:sldId id="367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80" r:id="rId20"/>
    <p:sldId id="381" r:id="rId21"/>
    <p:sldId id="382" r:id="rId22"/>
    <p:sldId id="383" r:id="rId23"/>
    <p:sldId id="38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Sección predeterminada" id="{980AD904-DED0-4D6A-B186-0FFEDC6E9060}">
          <p14:sldIdLst>
            <p14:sldId id="259"/>
            <p14:sldId id="266"/>
            <p14:sldId id="363"/>
            <p14:sldId id="364"/>
            <p14:sldId id="365"/>
            <p14:sldId id="366"/>
            <p14:sldId id="368"/>
            <p14:sldId id="367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384"/>
          </p14:sldIdLst>
        </p14:section>
        <p14:section name="Sección sin título" id="{83B14AB4-63DC-45F3-BFBF-FDF0AB0DCE1F}">
          <p14:sldIdLst/>
        </p14:section>
        <p14:section name="Sección sin título" id="{FC5EE5DC-BAFA-4BCB-84ED-DD7D3DDFB6A7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3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91FEA-6947-4233-B5F6-9EC6F3299791}" v="50" dt="2021-09-01T04:01:2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815" autoAdjust="0"/>
    <p:restoredTop sz="65747" autoAdjust="0"/>
  </p:normalViewPr>
  <p:slideViewPr>
    <p:cSldViewPr snapToGrid="0">
      <p:cViewPr varScale="1">
        <p:scale>
          <a:sx n="75" d="100"/>
          <a:sy n="75" d="100"/>
        </p:scale>
        <p:origin x="-219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64846CB-987B-48B8-BB15-9C009DF4EC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ACE40F8-B307-40F2-A9E9-8E9E48735E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C6AC6-76FD-4A1F-9B5D-8088DC053D50}" type="datetimeFigureOut">
              <a:rPr lang="es-419" smtClean="0"/>
              <a:pPr/>
              <a:t>16/3/2024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AB3AEB4-922E-45CC-BC2C-618FF8CAF6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25343F0-10FD-43DC-BC73-4389258240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60852-74DF-4137-91C8-C65C2B3CE85B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xmlns="" val="3935318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AA705-A3E6-43B2-9A63-8ECA28576D4A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2AF5-5F66-48BB-BAE8-50C6FC2C1240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355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dirty="0" smtClean="0"/>
              <a:t>Tema</a:t>
            </a:r>
            <a:r>
              <a:rPr lang="es-AR" altLang="en-US" baseline="0" dirty="0" smtClean="0"/>
              <a:t> más complejo del curso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Ejemplo de buscar una palabra en el diccionario recursivamente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	- busco una palabra y encuentro su definición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	- voy nuevamente al diccionario a buscar la definición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	- cuando encuentro una definición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Se usa en el contexto de inteligencia artificial, y se usa para recorridas de estructuras como grafos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Método que de alguna manera se llama a si mismo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82362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dirty="0" smtClean="0"/>
              <a:t>Ejemplo de diagrama de llamadas</a:t>
            </a:r>
            <a:r>
              <a:rPr lang="es-AR" altLang="en-US" baseline="0" dirty="0" smtClean="0"/>
              <a:t> (va para el parcial y para los exámenes)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Explicar que en cada instancia recursiva, no se comparten las variables, son propias de </a:t>
            </a:r>
            <a:r>
              <a:rPr lang="es-AR" altLang="en-US" baseline="0" smtClean="0"/>
              <a:t>cada instancia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dirty="0" smtClean="0"/>
              <a:t>En algún momento se tienen que terminar las llamadas</a:t>
            </a:r>
            <a:r>
              <a:rPr lang="es-AR" altLang="en-US" baseline="0" dirty="0" smtClean="0"/>
              <a:t> recursivas (caso base, puede haber uno o varios)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836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dirty="0" smtClean="0"/>
              <a:t>Esta estructura la vamos a implementar</a:t>
            </a:r>
            <a:r>
              <a:rPr lang="es-AR" altLang="en-US" baseline="0" dirty="0" smtClean="0"/>
              <a:t> como TAD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Dar por arriba e ir al ejemplo de la potencia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230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err="1" smtClean="0"/>
              <a:t>HAcer</a:t>
            </a:r>
            <a:r>
              <a:rPr lang="es-AR" altLang="en-US" baseline="0" dirty="0" smtClean="0"/>
              <a:t> en un </a:t>
            </a:r>
            <a:r>
              <a:rPr lang="es-AR" altLang="en-US" baseline="0" dirty="0" err="1" smtClean="0"/>
              <a:t>txt</a:t>
            </a:r>
            <a:r>
              <a:rPr lang="es-AR" altLang="en-US" baseline="0" dirty="0" smtClean="0"/>
              <a:t> la descomposición 2 </a:t>
            </a:r>
            <a:r>
              <a:rPr lang="es-AR" altLang="en-US" baseline="0" dirty="0" err="1" smtClean="0"/>
              <a:t>elev</a:t>
            </a:r>
            <a:r>
              <a:rPr lang="es-AR" altLang="en-US" baseline="0" dirty="0" smtClean="0"/>
              <a:t> 4 = (2 </a:t>
            </a:r>
            <a:r>
              <a:rPr lang="es-AR" altLang="en-US" baseline="0" dirty="0" err="1" smtClean="0"/>
              <a:t>elev</a:t>
            </a:r>
            <a:r>
              <a:rPr lang="es-AR" altLang="en-US" baseline="0" dirty="0" smtClean="0"/>
              <a:t> 3) *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8347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dirty="0" smtClean="0"/>
              <a:t>Generalización</a:t>
            </a:r>
            <a:r>
              <a:rPr lang="es-AR" altLang="en-US" baseline="0" dirty="0" smtClean="0"/>
              <a:t> del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altLang="en-US" baseline="0" dirty="0" smtClean="0"/>
              <a:t>	Mostrar casos base y recursivos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A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E2AF5-5F66-48BB-BAE8-50C6FC2C12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771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 userDrawn="1"/>
        </p:nvSpPr>
        <p:spPr>
          <a:xfrm>
            <a:off x="232013" y="1364776"/>
            <a:ext cx="4544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UY" sz="6000" b="1" dirty="0">
                <a:latin typeface="+mn-lt"/>
              </a:rPr>
              <a:t>Presentación</a:t>
            </a:r>
            <a:r>
              <a:rPr lang="es-UY" sz="6000" b="1" baseline="0" dirty="0">
                <a:latin typeface="+mn-lt"/>
              </a:rPr>
              <a:t> del curso</a:t>
            </a:r>
            <a:endParaRPr lang="en-US" sz="6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161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420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185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3786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888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5254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323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209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4378" y="1568283"/>
            <a:ext cx="5153527" cy="2065253"/>
          </a:xfrm>
          <a:prstGeom prst="rect">
            <a:avLst/>
          </a:prstGeom>
        </p:spPr>
        <p:txBody>
          <a:bodyPr/>
          <a:lstStyle>
            <a:lvl1pPr>
              <a:defRPr sz="6000" b="1" baseline="0">
                <a:latin typeface="+mn-lt"/>
              </a:defRPr>
            </a:lvl1pPr>
          </a:lstStyle>
          <a:p>
            <a:r>
              <a:rPr lang="es-ES" dirty="0"/>
              <a:t>Escribir título de presentación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4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 userDrawn="1"/>
        </p:nvSpPr>
        <p:spPr>
          <a:xfrm>
            <a:off x="1" y="212139"/>
            <a:ext cx="2871535" cy="1167481"/>
          </a:xfrm>
          <a:custGeom>
            <a:avLst/>
            <a:gdLst>
              <a:gd name="connsiteX0" fmla="*/ 2253914 w 2871535"/>
              <a:gd name="connsiteY0" fmla="*/ 0 h 1138990"/>
              <a:gd name="connsiteX1" fmla="*/ 2871535 w 2871535"/>
              <a:gd name="connsiteY1" fmla="*/ 569495 h 1138990"/>
              <a:gd name="connsiteX2" fmla="*/ 2253914 w 2871535"/>
              <a:gd name="connsiteY2" fmla="*/ 1138990 h 1138990"/>
              <a:gd name="connsiteX3" fmla="*/ 1817190 w 2871535"/>
              <a:gd name="connsiteY3" fmla="*/ 972189 h 1138990"/>
              <a:gd name="connsiteX4" fmla="*/ 1765481 w 2871535"/>
              <a:gd name="connsiteY4" fmla="*/ 914400 h 1138990"/>
              <a:gd name="connsiteX5" fmla="*/ 0 w 2871535"/>
              <a:gd name="connsiteY5" fmla="*/ 914400 h 1138990"/>
              <a:gd name="connsiteX6" fmla="*/ 0 w 2871535"/>
              <a:gd name="connsiteY6" fmla="*/ 192507 h 1138990"/>
              <a:gd name="connsiteX7" fmla="*/ 1794189 w 2871535"/>
              <a:gd name="connsiteY7" fmla="*/ 192507 h 1138990"/>
              <a:gd name="connsiteX8" fmla="*/ 1817190 w 2871535"/>
              <a:gd name="connsiteY8" fmla="*/ 166801 h 1138990"/>
              <a:gd name="connsiteX9" fmla="*/ 2253914 w 2871535"/>
              <a:gd name="connsiteY9" fmla="*/ 0 h 113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1535" h="1138990">
                <a:moveTo>
                  <a:pt x="2253914" y="0"/>
                </a:moveTo>
                <a:cubicBezTo>
                  <a:pt x="2595017" y="0"/>
                  <a:pt x="2871535" y="254972"/>
                  <a:pt x="2871535" y="569495"/>
                </a:cubicBezTo>
                <a:cubicBezTo>
                  <a:pt x="2871535" y="884018"/>
                  <a:pt x="2595017" y="1138990"/>
                  <a:pt x="2253914" y="1138990"/>
                </a:cubicBezTo>
                <a:cubicBezTo>
                  <a:pt x="2083363" y="1138990"/>
                  <a:pt x="1928957" y="1075247"/>
                  <a:pt x="1817190" y="972189"/>
                </a:cubicBezTo>
                <a:lnTo>
                  <a:pt x="1765481" y="914400"/>
                </a:lnTo>
                <a:lnTo>
                  <a:pt x="0" y="914400"/>
                </a:lnTo>
                <a:lnTo>
                  <a:pt x="0" y="192507"/>
                </a:lnTo>
                <a:lnTo>
                  <a:pt x="1794189" y="192507"/>
                </a:lnTo>
                <a:lnTo>
                  <a:pt x="1817190" y="166801"/>
                </a:lnTo>
                <a:cubicBezTo>
                  <a:pt x="1928957" y="63743"/>
                  <a:pt x="2083363" y="0"/>
                  <a:pt x="2253914" y="0"/>
                </a:cubicBezTo>
                <a:close/>
              </a:path>
            </a:pathLst>
          </a:custGeom>
          <a:solidFill>
            <a:srgbClr val="710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40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 8"/>
          <p:cNvSpPr/>
          <p:nvPr userDrawn="1"/>
        </p:nvSpPr>
        <p:spPr>
          <a:xfrm>
            <a:off x="577516" y="212139"/>
            <a:ext cx="2871536" cy="1167481"/>
          </a:xfrm>
          <a:custGeom>
            <a:avLst/>
            <a:gdLst>
              <a:gd name="connsiteX0" fmla="*/ 2253914 w 2871535"/>
              <a:gd name="connsiteY0" fmla="*/ 0 h 1138990"/>
              <a:gd name="connsiteX1" fmla="*/ 2871535 w 2871535"/>
              <a:gd name="connsiteY1" fmla="*/ 569495 h 1138990"/>
              <a:gd name="connsiteX2" fmla="*/ 2253914 w 2871535"/>
              <a:gd name="connsiteY2" fmla="*/ 1138990 h 1138990"/>
              <a:gd name="connsiteX3" fmla="*/ 1817190 w 2871535"/>
              <a:gd name="connsiteY3" fmla="*/ 972189 h 1138990"/>
              <a:gd name="connsiteX4" fmla="*/ 1765481 w 2871535"/>
              <a:gd name="connsiteY4" fmla="*/ 914400 h 1138990"/>
              <a:gd name="connsiteX5" fmla="*/ 0 w 2871535"/>
              <a:gd name="connsiteY5" fmla="*/ 914400 h 1138990"/>
              <a:gd name="connsiteX6" fmla="*/ 0 w 2871535"/>
              <a:gd name="connsiteY6" fmla="*/ 192507 h 1138990"/>
              <a:gd name="connsiteX7" fmla="*/ 1794189 w 2871535"/>
              <a:gd name="connsiteY7" fmla="*/ 192507 h 1138990"/>
              <a:gd name="connsiteX8" fmla="*/ 1817190 w 2871535"/>
              <a:gd name="connsiteY8" fmla="*/ 166801 h 1138990"/>
              <a:gd name="connsiteX9" fmla="*/ 2253914 w 2871535"/>
              <a:gd name="connsiteY9" fmla="*/ 0 h 113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71535" h="1138990">
                <a:moveTo>
                  <a:pt x="2253914" y="0"/>
                </a:moveTo>
                <a:cubicBezTo>
                  <a:pt x="2595017" y="0"/>
                  <a:pt x="2871535" y="254972"/>
                  <a:pt x="2871535" y="569495"/>
                </a:cubicBezTo>
                <a:cubicBezTo>
                  <a:pt x="2871535" y="884018"/>
                  <a:pt x="2595017" y="1138990"/>
                  <a:pt x="2253914" y="1138990"/>
                </a:cubicBezTo>
                <a:cubicBezTo>
                  <a:pt x="2083363" y="1138990"/>
                  <a:pt x="1928957" y="1075247"/>
                  <a:pt x="1817190" y="972189"/>
                </a:cubicBezTo>
                <a:lnTo>
                  <a:pt x="1765481" y="914400"/>
                </a:lnTo>
                <a:lnTo>
                  <a:pt x="0" y="914400"/>
                </a:lnTo>
                <a:lnTo>
                  <a:pt x="0" y="192507"/>
                </a:lnTo>
                <a:lnTo>
                  <a:pt x="1794189" y="192507"/>
                </a:lnTo>
                <a:lnTo>
                  <a:pt x="1817190" y="166801"/>
                </a:lnTo>
                <a:cubicBezTo>
                  <a:pt x="1928957" y="63743"/>
                  <a:pt x="2083363" y="0"/>
                  <a:pt x="2253914" y="0"/>
                </a:cubicBezTo>
                <a:close/>
              </a:path>
            </a:pathLst>
          </a:custGeom>
          <a:solidFill>
            <a:srgbClr val="710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ángulo 1"/>
          <p:cNvSpPr/>
          <p:nvPr userDrawn="1"/>
        </p:nvSpPr>
        <p:spPr>
          <a:xfrm>
            <a:off x="0" y="401052"/>
            <a:ext cx="946484" cy="753979"/>
          </a:xfrm>
          <a:prstGeom prst="rect">
            <a:avLst/>
          </a:prstGeom>
          <a:solidFill>
            <a:srgbClr val="710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2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6791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066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38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35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5956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/>
          <p:cNvSpPr/>
          <p:nvPr userDrawn="1"/>
        </p:nvSpPr>
        <p:spPr>
          <a:xfrm>
            <a:off x="5402862" y="0"/>
            <a:ext cx="6789138" cy="6858000"/>
          </a:xfrm>
          <a:custGeom>
            <a:avLst/>
            <a:gdLst>
              <a:gd name="connsiteX0" fmla="*/ 0 w 6789138"/>
              <a:gd name="connsiteY0" fmla="*/ 0 h 6858000"/>
              <a:gd name="connsiteX1" fmla="*/ 6789138 w 6789138"/>
              <a:gd name="connsiteY1" fmla="*/ 0 h 6858000"/>
              <a:gd name="connsiteX2" fmla="*/ 6789138 w 6789138"/>
              <a:gd name="connsiteY2" fmla="*/ 6858000 h 6858000"/>
              <a:gd name="connsiteX3" fmla="*/ 224454 w 6789138"/>
              <a:gd name="connsiteY3" fmla="*/ 6858000 h 6858000"/>
              <a:gd name="connsiteX4" fmla="*/ 346857 w 6789138"/>
              <a:gd name="connsiteY4" fmla="*/ 6743693 h 6858000"/>
              <a:gd name="connsiteX5" fmla="*/ 1625735 w 6789138"/>
              <a:gd name="connsiteY5" fmla="*/ 3521122 h 6858000"/>
              <a:gd name="connsiteX6" fmla="*/ 76314 w 6789138"/>
              <a:gd name="connsiteY6" fmla="*/ 5813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9138" h="6858000">
                <a:moveTo>
                  <a:pt x="0" y="0"/>
                </a:moveTo>
                <a:lnTo>
                  <a:pt x="6789138" y="0"/>
                </a:lnTo>
                <a:lnTo>
                  <a:pt x="6789138" y="6858000"/>
                </a:lnTo>
                <a:lnTo>
                  <a:pt x="224454" y="6858000"/>
                </a:lnTo>
                <a:lnTo>
                  <a:pt x="346857" y="6743693"/>
                </a:lnTo>
                <a:cubicBezTo>
                  <a:pt x="1127900" y="5977714"/>
                  <a:pt x="1625735" y="4818506"/>
                  <a:pt x="1625735" y="3521122"/>
                </a:cubicBezTo>
                <a:cubicBezTo>
                  <a:pt x="1625735" y="2079585"/>
                  <a:pt x="1011124" y="808635"/>
                  <a:pt x="76314" y="58139"/>
                </a:cubicBezTo>
                <a:close/>
              </a:path>
            </a:pathLst>
          </a:custGeom>
          <a:solidFill>
            <a:srgbClr val="7103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orma libre 17"/>
          <p:cNvSpPr/>
          <p:nvPr userDrawn="1"/>
        </p:nvSpPr>
        <p:spPr>
          <a:xfrm>
            <a:off x="5680367" y="0"/>
            <a:ext cx="1725811" cy="6858000"/>
          </a:xfrm>
          <a:custGeom>
            <a:avLst/>
            <a:gdLst>
              <a:gd name="connsiteX0" fmla="*/ 0 w 1725811"/>
              <a:gd name="connsiteY0" fmla="*/ 0 h 6858000"/>
              <a:gd name="connsiteX1" fmla="*/ 100076 w 1725811"/>
              <a:gd name="connsiteY1" fmla="*/ 0 h 6858000"/>
              <a:gd name="connsiteX2" fmla="*/ 176390 w 1725811"/>
              <a:gd name="connsiteY2" fmla="*/ 58139 h 6858000"/>
              <a:gd name="connsiteX3" fmla="*/ 1725811 w 1725811"/>
              <a:gd name="connsiteY3" fmla="*/ 3521122 h 6858000"/>
              <a:gd name="connsiteX4" fmla="*/ 446933 w 1725811"/>
              <a:gd name="connsiteY4" fmla="*/ 6743693 h 6858000"/>
              <a:gd name="connsiteX5" fmla="*/ 324530 w 1725811"/>
              <a:gd name="connsiteY5" fmla="*/ 6858000 h 6858000"/>
              <a:gd name="connsiteX6" fmla="*/ 224454 w 1725811"/>
              <a:gd name="connsiteY6" fmla="*/ 6858000 h 6858000"/>
              <a:gd name="connsiteX7" fmla="*/ 346857 w 1725811"/>
              <a:gd name="connsiteY7" fmla="*/ 6743693 h 6858000"/>
              <a:gd name="connsiteX8" fmla="*/ 1625735 w 1725811"/>
              <a:gd name="connsiteY8" fmla="*/ 3521122 h 6858000"/>
              <a:gd name="connsiteX9" fmla="*/ 76314 w 1725811"/>
              <a:gd name="connsiteY9" fmla="*/ 58139 h 6858000"/>
              <a:gd name="connsiteX10" fmla="*/ 0 w 1725811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25811" h="6858000">
                <a:moveTo>
                  <a:pt x="0" y="0"/>
                </a:moveTo>
                <a:lnTo>
                  <a:pt x="100076" y="0"/>
                </a:lnTo>
                <a:lnTo>
                  <a:pt x="176390" y="58139"/>
                </a:lnTo>
                <a:cubicBezTo>
                  <a:pt x="1111200" y="808635"/>
                  <a:pt x="1725811" y="2079585"/>
                  <a:pt x="1725811" y="3521122"/>
                </a:cubicBezTo>
                <a:cubicBezTo>
                  <a:pt x="1725811" y="4818506"/>
                  <a:pt x="1227976" y="5977713"/>
                  <a:pt x="446933" y="6743693"/>
                </a:cubicBezTo>
                <a:lnTo>
                  <a:pt x="324530" y="6858000"/>
                </a:lnTo>
                <a:lnTo>
                  <a:pt x="224454" y="6858000"/>
                </a:lnTo>
                <a:lnTo>
                  <a:pt x="346857" y="6743693"/>
                </a:lnTo>
                <a:cubicBezTo>
                  <a:pt x="1127900" y="5977713"/>
                  <a:pt x="1625735" y="4818506"/>
                  <a:pt x="1625735" y="3521122"/>
                </a:cubicBezTo>
                <a:cubicBezTo>
                  <a:pt x="1625735" y="2079585"/>
                  <a:pt x="1011124" y="808635"/>
                  <a:pt x="76314" y="581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rma libre 16"/>
          <p:cNvSpPr/>
          <p:nvPr userDrawn="1"/>
        </p:nvSpPr>
        <p:spPr>
          <a:xfrm>
            <a:off x="12469504" y="0"/>
            <a:ext cx="100076" cy="6858000"/>
          </a:xfrm>
          <a:custGeom>
            <a:avLst/>
            <a:gdLst>
              <a:gd name="connsiteX0" fmla="*/ 0 w 100076"/>
              <a:gd name="connsiteY0" fmla="*/ 0 h 6858000"/>
              <a:gd name="connsiteX1" fmla="*/ 100076 w 100076"/>
              <a:gd name="connsiteY1" fmla="*/ 0 h 6858000"/>
              <a:gd name="connsiteX2" fmla="*/ 100076 w 100076"/>
              <a:gd name="connsiteY2" fmla="*/ 6858000 h 6858000"/>
              <a:gd name="connsiteX3" fmla="*/ 0 w 100076"/>
              <a:gd name="connsiteY3" fmla="*/ 6858000 h 6858000"/>
              <a:gd name="connsiteX4" fmla="*/ 0 w 1000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76" h="6858000">
                <a:moveTo>
                  <a:pt x="0" y="0"/>
                </a:moveTo>
                <a:lnTo>
                  <a:pt x="100076" y="0"/>
                </a:lnTo>
                <a:lnTo>
                  <a:pt x="1000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Imagen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156490" y="5158854"/>
            <a:ext cx="2532122" cy="1433014"/>
          </a:xfrm>
          <a:prstGeom prst="rect">
            <a:avLst/>
          </a:prstGeom>
        </p:spPr>
      </p:pic>
      <p:sp>
        <p:nvSpPr>
          <p:cNvPr id="20" name="CuadroTexto 19"/>
          <p:cNvSpPr txBox="1"/>
          <p:nvPr userDrawn="1"/>
        </p:nvSpPr>
        <p:spPr>
          <a:xfrm>
            <a:off x="7406178" y="477672"/>
            <a:ext cx="4044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3600" baseline="0" dirty="0">
                <a:solidFill>
                  <a:schemeClr val="bg1"/>
                </a:solidFill>
                <a:latin typeface="+mj-lt"/>
              </a:rPr>
              <a:t>ALGORITMOS Y ESTRUCTURAS DE DATOS I</a:t>
            </a:r>
          </a:p>
        </p:txBody>
      </p:sp>
    </p:spTree>
    <p:extLst>
      <p:ext uri="{BB962C8B-B14F-4D97-AF65-F5344CB8AC3E}">
        <p14:creationId xmlns:p14="http://schemas.microsoft.com/office/powerpoint/2010/main" xmlns="" val="212851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15B701D-8C8D-4265-8724-844DD68127AF}" type="datetimeFigureOut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1C764A-045B-4E60-8D5F-36A6E45B129D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solidFill>
            <a:srgbClr val="710322"/>
          </a:solidFill>
          <a:ln>
            <a:solidFill>
              <a:srgbClr val="7103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860532" y="6187354"/>
            <a:ext cx="1197265" cy="6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3509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4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Recursión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299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1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6913563" y="42788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P(2,2)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913563" y="3773269"/>
            <a:ext cx="1563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P(2,0)</a:t>
            </a:r>
          </a:p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P(2,1)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6913563" y="4572000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 dirty="0" err="1">
                <a:latin typeface="Arno Pro" pitchFamily="18" charset="0"/>
              </a:rPr>
              <a:t>stack</a:t>
            </a:r>
            <a:endParaRPr lang="en-US" sz="2400" dirty="0">
              <a:latin typeface="Arno Pro" pitchFamily="18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913563" y="45836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0 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>
                <a:latin typeface="Arno Pro" pitchFamily="18" charset="0"/>
              </a:rPr>
              <a:t>stack</a:t>
            </a:r>
            <a:endParaRPr lang="en-US" sz="2400">
              <a:latin typeface="Arno Pro" pitchFamily="18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913563" y="4267200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P(2,2)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6913563" y="3962400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P(2,1)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371600" y="3962400"/>
            <a:ext cx="16764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913563" y="45836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0 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>
                <a:latin typeface="Arno Pro" pitchFamily="18" charset="0"/>
              </a:rPr>
              <a:t>stack</a:t>
            </a:r>
            <a:endParaRPr lang="en-US" sz="2400">
              <a:latin typeface="Arno Pro" pitchFamily="18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extBox 9"/>
          <p:cNvSpPr txBox="1">
            <a:spLocks noChangeArrowheads="1"/>
          </p:cNvSpPr>
          <p:nvPr/>
        </p:nvSpPr>
        <p:spPr bwMode="auto">
          <a:xfrm>
            <a:off x="6913563" y="4267200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P(2,2)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1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371600" y="3962400"/>
            <a:ext cx="16764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913563" y="45836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76600" y="5181600"/>
            <a:ext cx="21336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6" name="15 Rectángulo"/>
          <p:cNvSpPr/>
          <p:nvPr/>
        </p:nvSpPr>
        <p:spPr>
          <a:xfrm>
            <a:off x="5715000" y="4953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16 Conector recto"/>
          <p:cNvCxnSpPr>
            <a:stCxn id="15" idx="3"/>
            <a:endCxn id="16" idx="1"/>
          </p:cNvCxnSpPr>
          <p:nvPr/>
        </p:nvCxnSpPr>
        <p:spPr>
          <a:xfrm flipV="1">
            <a:off x="5410200" y="510540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743200" y="5181600"/>
            <a:ext cx="3048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9" name="18 Rectángulo"/>
          <p:cNvSpPr/>
          <p:nvPr/>
        </p:nvSpPr>
        <p:spPr>
          <a:xfrm>
            <a:off x="3124200" y="48006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19 Conector recto"/>
          <p:cNvCxnSpPr>
            <a:stCxn id="18" idx="0"/>
            <a:endCxn id="19" idx="1"/>
          </p:cNvCxnSpPr>
          <p:nvPr/>
        </p:nvCxnSpPr>
        <p:spPr>
          <a:xfrm rot="5400000" flipH="1" flipV="1">
            <a:off x="2895600" y="4953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590800" y="556260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4876800" y="56388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486400" y="5715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0 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>
                <a:latin typeface="Arno Pro" pitchFamily="18" charset="0"/>
              </a:rPr>
              <a:t>stack</a:t>
            </a:r>
            <a:endParaRPr lang="en-US" sz="2400">
              <a:latin typeface="Arno Pro" pitchFamily="18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1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371600" y="3962400"/>
            <a:ext cx="16764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913563" y="45836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76600" y="5181600"/>
            <a:ext cx="21336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6" name="15 Rectángulo"/>
          <p:cNvSpPr/>
          <p:nvPr/>
        </p:nvSpPr>
        <p:spPr>
          <a:xfrm>
            <a:off x="5715000" y="4953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16 Conector recto"/>
          <p:cNvCxnSpPr>
            <a:stCxn id="15" idx="3"/>
            <a:endCxn id="16" idx="1"/>
          </p:cNvCxnSpPr>
          <p:nvPr/>
        </p:nvCxnSpPr>
        <p:spPr>
          <a:xfrm flipV="1">
            <a:off x="5410200" y="510540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743200" y="5181600"/>
            <a:ext cx="3048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9" name="18 Rectángulo"/>
          <p:cNvSpPr/>
          <p:nvPr/>
        </p:nvSpPr>
        <p:spPr>
          <a:xfrm>
            <a:off x="3124200" y="48006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19 Conector recto"/>
          <p:cNvCxnSpPr>
            <a:stCxn id="18" idx="0"/>
            <a:endCxn id="19" idx="1"/>
          </p:cNvCxnSpPr>
          <p:nvPr/>
        </p:nvCxnSpPr>
        <p:spPr>
          <a:xfrm rot="5400000" flipH="1" flipV="1">
            <a:off x="2895600" y="4953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590800" y="556260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4876800" y="56388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486400" y="5715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0 </a:t>
            </a:r>
            <a:endParaRPr lang="en-US" dirty="0"/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>
                <a:latin typeface="Arno Pro" pitchFamily="18" charset="0"/>
              </a:rPr>
              <a:t>stack</a:t>
            </a:r>
            <a:endParaRPr lang="en-US" sz="2400">
              <a:latin typeface="Arno Pro" pitchFamily="18" charset="0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1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11 Rectángulo"/>
          <p:cNvSpPr/>
          <p:nvPr/>
        </p:nvSpPr>
        <p:spPr>
          <a:xfrm>
            <a:off x="1371600" y="3962400"/>
            <a:ext cx="16764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3" name="12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276600" y="5181600"/>
            <a:ext cx="21336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6" name="15 Rectángulo"/>
          <p:cNvSpPr/>
          <p:nvPr/>
        </p:nvSpPr>
        <p:spPr>
          <a:xfrm>
            <a:off x="5715000" y="4953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7" name="16 Conector recto"/>
          <p:cNvCxnSpPr>
            <a:stCxn id="15" idx="3"/>
            <a:endCxn id="16" idx="1"/>
          </p:cNvCxnSpPr>
          <p:nvPr/>
        </p:nvCxnSpPr>
        <p:spPr>
          <a:xfrm flipV="1">
            <a:off x="5410200" y="5105400"/>
            <a:ext cx="3048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Rectángulo"/>
          <p:cNvSpPr/>
          <p:nvPr/>
        </p:nvSpPr>
        <p:spPr>
          <a:xfrm>
            <a:off x="2743200" y="5181600"/>
            <a:ext cx="3048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UY"/>
          </a:p>
        </p:txBody>
      </p:sp>
      <p:sp>
        <p:nvSpPr>
          <p:cNvPr id="19" name="18 Rectángulo"/>
          <p:cNvSpPr/>
          <p:nvPr/>
        </p:nvSpPr>
        <p:spPr>
          <a:xfrm>
            <a:off x="3124200" y="48006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0" name="19 Conector recto"/>
          <p:cNvCxnSpPr>
            <a:stCxn id="18" idx="0"/>
            <a:endCxn id="19" idx="1"/>
          </p:cNvCxnSpPr>
          <p:nvPr/>
        </p:nvCxnSpPr>
        <p:spPr>
          <a:xfrm rot="5400000" flipH="1" flipV="1">
            <a:off x="2895600" y="49530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2590800" y="5562600"/>
            <a:ext cx="3200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4876800" y="56388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486400" y="5715000"/>
            <a:ext cx="457200" cy="3048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endParaRPr lang="es-UY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7846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1647537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2088971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01870" y="40832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potencia(2,0)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01870" y="40832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401870" y="408329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7616640" y="46166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</a:t>
            </a:r>
            <a:r>
              <a:rPr lang="es-AR" sz="1400" i="1" dirty="0"/>
              <a:t>: </a:t>
            </a:r>
            <a:r>
              <a:rPr lang="es-AR" sz="1400" b="1" dirty="0">
                <a:solidFill>
                  <a:srgbClr val="3333CC"/>
                </a:solidFill>
              </a:rPr>
              <a:t>1</a:t>
            </a:r>
            <a:endParaRPr lang="en-US" sz="14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¿Qué es la recursión según el diccionario?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108721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Volver una cosa al sitio dónde salió, retornar, repetirse, reaparecer.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xmlns="" id="{3ED6DDC4-A8EE-4116-9BDF-DAB2DE04725B}"/>
              </a:ext>
            </a:extLst>
          </p:cNvPr>
          <p:cNvSpPr txBox="1">
            <a:spLocks/>
          </p:cNvSpPr>
          <p:nvPr/>
        </p:nvSpPr>
        <p:spPr>
          <a:xfrm>
            <a:off x="391441" y="2618509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¿En programación?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xmlns="" id="{36580A2F-655F-401E-9F13-AB3FD55CB1BB}"/>
              </a:ext>
            </a:extLst>
          </p:cNvPr>
          <p:cNvSpPr txBox="1">
            <a:spLocks/>
          </p:cNvSpPr>
          <p:nvPr/>
        </p:nvSpPr>
        <p:spPr>
          <a:xfrm>
            <a:off x="412953" y="3434167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Es una herramienta muy potente para la resolución de problemas.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Muchos algoritmos se pueden expresar más fácilmente utilizando una formulación recursiva.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Un método recursivo es un método que, directa o indirectamente, se hace una llamada a sí mismo.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xmlns="" val="82541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01870" y="40832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401870" y="408329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7616640" y="46166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</a:t>
            </a:r>
            <a:r>
              <a:rPr lang="es-AR" sz="1400" i="1" dirty="0"/>
              <a:t>: </a:t>
            </a:r>
            <a:r>
              <a:rPr lang="es-AR" sz="1400" b="1" dirty="0">
                <a:solidFill>
                  <a:srgbClr val="3333CC"/>
                </a:solidFill>
              </a:rPr>
              <a:t>1</a:t>
            </a:r>
            <a:endParaRPr lang="en-US" sz="1400" b="1" dirty="0">
              <a:solidFill>
                <a:srgbClr val="3333CC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020870" y="5116336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2*potencia(2,0)= </a:t>
            </a:r>
            <a:r>
              <a:rPr lang="es-AR" sz="1300" b="1" dirty="0">
                <a:solidFill>
                  <a:srgbClr val="3333CC"/>
                </a:solidFill>
              </a:rPr>
              <a:t>2*1 = 2</a:t>
            </a:r>
            <a:endParaRPr lang="en-US" sz="13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01870" y="40832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401870" y="408329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7616640" y="46166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</a:t>
            </a:r>
            <a:r>
              <a:rPr lang="es-AR" sz="1400" i="1" dirty="0"/>
              <a:t>: </a:t>
            </a:r>
            <a:r>
              <a:rPr lang="es-AR" sz="1400" b="1" dirty="0">
                <a:solidFill>
                  <a:srgbClr val="3333CC"/>
                </a:solidFill>
              </a:rPr>
              <a:t>1</a:t>
            </a:r>
            <a:endParaRPr lang="en-US" sz="1400" b="1" dirty="0">
              <a:solidFill>
                <a:srgbClr val="3333CC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020870" y="5116336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2*potencia(2,0)= </a:t>
            </a:r>
            <a:r>
              <a:rPr lang="es-AR" sz="1300" b="1" dirty="0">
                <a:solidFill>
                  <a:srgbClr val="3333CC"/>
                </a:solidFill>
              </a:rPr>
              <a:t>2*1 = 2</a:t>
            </a:r>
            <a:endParaRPr lang="en-US" sz="1300" b="1" dirty="0">
              <a:solidFill>
                <a:srgbClr val="3333CC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020870" y="5454890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2*potencia(2,1)= </a:t>
            </a:r>
            <a:r>
              <a:rPr lang="es-AR" sz="1300" b="1" dirty="0">
                <a:solidFill>
                  <a:srgbClr val="3333CC"/>
                </a:solidFill>
              </a:rPr>
              <a:t>2*2 = 4</a:t>
            </a:r>
            <a:endParaRPr lang="en-US" sz="13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método de verificación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24" name="Rectangle 11"/>
          <p:cNvSpPr/>
          <p:nvPr/>
        </p:nvSpPr>
        <p:spPr>
          <a:xfrm>
            <a:off x="1382070" y="1492490"/>
            <a:ext cx="48768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4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4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4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5" name="24 Rectángulo"/>
          <p:cNvSpPr/>
          <p:nvPr/>
        </p:nvSpPr>
        <p:spPr>
          <a:xfrm>
            <a:off x="6411270" y="882890"/>
            <a:ext cx="3733800" cy="518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Rectángulo"/>
          <p:cNvSpPr/>
          <p:nvPr/>
        </p:nvSpPr>
        <p:spPr>
          <a:xfrm>
            <a:off x="6411270" y="8828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potencia(2,3)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6639870" y="14162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7097069" y="1492490"/>
            <a:ext cx="20048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potencia(2,2)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28 Rectángulo"/>
          <p:cNvSpPr/>
          <p:nvPr/>
        </p:nvSpPr>
        <p:spPr>
          <a:xfrm>
            <a:off x="6639870" y="1949690"/>
            <a:ext cx="33528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Rectángulo"/>
          <p:cNvSpPr/>
          <p:nvPr/>
        </p:nvSpPr>
        <p:spPr>
          <a:xfrm>
            <a:off x="6639870" y="19496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6944670" y="24830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7401869" y="2559290"/>
            <a:ext cx="1700089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 </a:t>
            </a:r>
            <a:r>
              <a:rPr lang="es-AR" dirty="0">
                <a:solidFill>
                  <a:srgbClr val="FF0000"/>
                </a:solidFill>
              </a:rPr>
              <a:t>potencia(2,1)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7020870" y="3016490"/>
            <a:ext cx="2743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33 Rectángulo"/>
          <p:cNvSpPr/>
          <p:nvPr/>
        </p:nvSpPr>
        <p:spPr>
          <a:xfrm>
            <a:off x="7020870" y="30164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7325670" y="3549890"/>
            <a:ext cx="457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7782870" y="3626090"/>
            <a:ext cx="198124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*  </a:t>
            </a:r>
            <a:r>
              <a:rPr lang="es-AR" dirty="0">
                <a:solidFill>
                  <a:srgbClr val="FF0000"/>
                </a:solidFill>
              </a:rPr>
              <a:t>potencia(2,0)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s-AR" dirty="0">
                <a:solidFill>
                  <a:schemeClr val="tx1"/>
                </a:solidFill>
              </a:rPr>
              <a:t>  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7401870" y="4083290"/>
            <a:ext cx="1600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potencia(2,0)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7401870" y="4083290"/>
            <a:ext cx="17526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7616640" y="4616690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</a:t>
            </a:r>
            <a:r>
              <a:rPr lang="es-AR" sz="1400" i="1" dirty="0"/>
              <a:t>: </a:t>
            </a:r>
            <a:r>
              <a:rPr lang="es-AR" sz="1400" b="1" dirty="0">
                <a:solidFill>
                  <a:srgbClr val="3333CC"/>
                </a:solidFill>
              </a:rPr>
              <a:t>1</a:t>
            </a:r>
            <a:endParaRPr lang="en-US" sz="1400" b="1" dirty="0">
              <a:solidFill>
                <a:srgbClr val="3333CC"/>
              </a:solidFill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7020870" y="5116336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2*potencia(2,0)= </a:t>
            </a:r>
            <a:r>
              <a:rPr lang="es-AR" sz="1300" b="1" dirty="0">
                <a:solidFill>
                  <a:srgbClr val="3333CC"/>
                </a:solidFill>
              </a:rPr>
              <a:t>2*1 = 2</a:t>
            </a:r>
            <a:endParaRPr lang="en-US" sz="1300" b="1" dirty="0">
              <a:solidFill>
                <a:srgbClr val="3333CC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7020870" y="5454890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2*potencia(2,1)= </a:t>
            </a:r>
            <a:r>
              <a:rPr lang="es-AR" sz="1300" b="1" dirty="0">
                <a:solidFill>
                  <a:srgbClr val="3333CC"/>
                </a:solidFill>
              </a:rPr>
              <a:t>2*2 = 4</a:t>
            </a:r>
            <a:endParaRPr lang="en-US" sz="1300" b="1" dirty="0">
              <a:solidFill>
                <a:srgbClr val="3333CC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006584" y="5772102"/>
            <a:ext cx="275748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300" i="1" dirty="0"/>
              <a:t>devuelve: </a:t>
            </a:r>
            <a:r>
              <a:rPr lang="es-AR" sz="1300" dirty="0"/>
              <a:t>2*potencia(2,2)= </a:t>
            </a:r>
            <a:r>
              <a:rPr lang="es-AR" sz="1300" b="1" dirty="0">
                <a:solidFill>
                  <a:srgbClr val="3333CC"/>
                </a:solidFill>
              </a:rPr>
              <a:t>2*4 = 8</a:t>
            </a:r>
            <a:endParaRPr lang="en-US" sz="1300" b="1" dirty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Características de una función recursiva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108721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Una función es recursiva si se invoca a si mismo con instancias diferentes.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Los sucesivos puntos de retorno que se van generando en cada invocación recursiva se almacenan en una pila (o </a:t>
            </a:r>
            <a:r>
              <a:rPr lang="es-AR" sz="3200" dirty="0" err="1"/>
              <a:t>stack</a:t>
            </a:r>
            <a:r>
              <a:rPr lang="es-AR" sz="3200" dirty="0"/>
              <a:t>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La función debe tener al menos un caso base (escenario en el cual dejará de invocarse a si mismo)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AR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xmlns="" val="4852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Pila de llamadas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108721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Es una </a:t>
            </a:r>
            <a:r>
              <a:rPr lang="es-AR" sz="3200" b="1" dirty="0"/>
              <a:t>estructura lineal dinámica </a:t>
            </a:r>
            <a:r>
              <a:rPr lang="es-AR" sz="3200" dirty="0"/>
              <a:t>donde se agregan y quitan elementos sólo en uno de sus extremos.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El tope de la pila es el punto donde debe retornarse el control tras la terminación del subprograma corriente.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Así mismo, si el subprograma corriente llama a otro, el correspondiente punto de retorno debe colocarse como nuevo tope de la pila.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AR" sz="3200" dirty="0"/>
              <a:t>Al finalizar un subprograma, se usa el tope de la pila como dirección de retorno y se lo remueve de la pila.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xmlns="" val="107112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Ejemplo: Potencia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r>
              <a:rPr lang="es-ES" sz="2800" dirty="0"/>
              <a:t>Se escribe </a:t>
            </a:r>
            <a:r>
              <a:rPr lang="es-ES" sz="2800" dirty="0" err="1">
                <a:latin typeface="Century Gothic" pitchFamily="34" charset="0"/>
              </a:rPr>
              <a:t>a</a:t>
            </a:r>
            <a:r>
              <a:rPr lang="es-ES" sz="2800" baseline="30000" dirty="0" err="1">
                <a:latin typeface="Century Gothic" pitchFamily="34" charset="0"/>
              </a:rPr>
              <a:t>n</a:t>
            </a:r>
            <a:r>
              <a:rPr lang="es-ES" sz="2800" dirty="0">
                <a:latin typeface="Century Gothic" pitchFamily="34" charset="0"/>
              </a:rPr>
              <a:t> </a:t>
            </a:r>
            <a:r>
              <a:rPr lang="es-ES" sz="2800" dirty="0"/>
              <a:t>y se lee: «a elevado a n».</a:t>
            </a:r>
          </a:p>
          <a:p>
            <a:endParaRPr lang="es-ES" sz="3200" dirty="0"/>
          </a:p>
          <a:p>
            <a:r>
              <a:rPr lang="es-ES" sz="3200" b="1" dirty="0"/>
              <a:t>Definiciones: </a:t>
            </a:r>
          </a:p>
          <a:p>
            <a:endParaRPr lang="es-ES" sz="3200" b="1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dirty="0"/>
              <a:t>Cuando el exponente es un número natural, equivale a multiplicar un número por sí mismo varias veces: el exponente determina la cantidad de veces. </a:t>
            </a:r>
          </a:p>
          <a:p>
            <a:r>
              <a:rPr lang="es-ES" sz="2800" dirty="0"/>
              <a:t> </a:t>
            </a:r>
          </a:p>
          <a:p>
            <a:endParaRPr lang="es-E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dirty="0"/>
              <a:t>Cuando el exponente es un número entero negativo, equivale a la fracción inversa de la base pero con exponente positivo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dirty="0"/>
              <a:t>Cualquier número elevado a 0, distinto de 0, es igual a 1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ES" sz="2800" dirty="0"/>
              <a:t>Toda potencia de exponente 1 es igual a la base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xmlns="" id="{BF445C1C-61AA-4720-B8B6-6D166AC0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7103" y="3918763"/>
            <a:ext cx="2387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391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b="1" dirty="0"/>
              <a:t>Ejemplo: Potencia</a:t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r>
              <a:rPr lang="es-ES" sz="3200" b="1" dirty="0"/>
              <a:t>Resumen: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53CB6D0-835A-4D29-9D1C-C0A523457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20205" t="28235" r="31707" b="9647"/>
          <a:stretch/>
        </p:blipFill>
        <p:spPr>
          <a:xfrm>
            <a:off x="3517751" y="1702687"/>
            <a:ext cx="5862918" cy="426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89842" y="977461"/>
            <a:ext cx="7772400" cy="5181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SzTx/>
              <a:buFont typeface="Wingdings 2"/>
              <a:buChar char=""/>
              <a:tabLst/>
              <a:defRPr/>
            </a:pP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no Pro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public double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potencia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a,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n) 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(a == 0){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(n == 0){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1;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}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 	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(n&lt;0){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    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1/potencia (a, -1*n);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 }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else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{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    </a:t>
            </a:r>
            <a:r>
              <a:rPr kumimoji="0" lang="es-UY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a * potencia (a, n-1);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	 } 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	  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}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UY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}</a:t>
            </a:r>
            <a:endParaRPr kumimoji="0" lang="es-A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7" name="6 Cerrar llave"/>
          <p:cNvSpPr/>
          <p:nvPr/>
        </p:nvSpPr>
        <p:spPr>
          <a:xfrm>
            <a:off x="5559972" y="1566042"/>
            <a:ext cx="1713186" cy="18077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3"/>
          <p:cNvSpPr txBox="1">
            <a:spLocks/>
          </p:cNvSpPr>
          <p:nvPr/>
        </p:nvSpPr>
        <p:spPr>
          <a:xfrm>
            <a:off x="7426818" y="2317297"/>
            <a:ext cx="3015519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Definición de casos base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15" name="Rectangle 3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3 </a:t>
            </a:r>
            <a:endParaRPr lang="en-US" dirty="0"/>
          </a:p>
        </p:txBody>
      </p:sp>
      <p:sp>
        <p:nvSpPr>
          <p:cNvPr id="17" name="Rectangle 5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 dirty="0" err="1">
                <a:latin typeface="Arno Pro" pitchFamily="18" charset="0"/>
              </a:rPr>
              <a:t>stack</a:t>
            </a:r>
            <a:endParaRPr lang="en-US" sz="2400" dirty="0">
              <a:latin typeface="Arno Pro" pitchFamily="18" charset="0"/>
            </a:endParaRPr>
          </a:p>
        </p:txBody>
      </p:sp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6913563" y="4306669"/>
            <a:ext cx="1563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P(2,2)</a:t>
            </a:r>
          </a:p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19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/>
          <p:cNvSpPr txBox="1">
            <a:spLocks/>
          </p:cNvSpPr>
          <p:nvPr/>
        </p:nvSpPr>
        <p:spPr>
          <a:xfrm>
            <a:off x="411163" y="336097"/>
            <a:ext cx="10955337" cy="883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Pila de llamadas: funcionamiento </a:t>
            </a:r>
          </a:p>
          <a:p>
            <a:r>
              <a:rPr lang="es-AR" b="1" dirty="0"/>
              <a:t/>
            </a:r>
            <a:br>
              <a:rPr lang="es-AR" b="1" dirty="0"/>
            </a:br>
            <a:endParaRPr lang="es-AR" b="1" dirty="0"/>
          </a:p>
          <a:p>
            <a:endParaRPr lang="es-ES" altLang="en-US" b="1" dirty="0"/>
          </a:p>
          <a:p>
            <a:endParaRPr lang="es-ES" altLang="en-US" b="1" dirty="0"/>
          </a:p>
          <a:p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DE171308-E9B6-4F0B-8487-ABEBA069C1E9}"/>
              </a:ext>
            </a:extLst>
          </p:cNvPr>
          <p:cNvSpPr txBox="1">
            <a:spLocks/>
          </p:cNvSpPr>
          <p:nvPr/>
        </p:nvSpPr>
        <p:spPr>
          <a:xfrm>
            <a:off x="411163" y="742962"/>
            <a:ext cx="11682866" cy="2682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419" sz="3200" dirty="0"/>
          </a:p>
          <a:p>
            <a:pPr marL="457200" indent="-457200"/>
            <a:endParaRPr lang="es-ES" sz="2800" dirty="0"/>
          </a:p>
          <a:p>
            <a:endParaRPr lang="es-ES" sz="3200" b="1" dirty="0"/>
          </a:p>
          <a:p>
            <a:endParaRPr lang="es-ES" sz="3200" b="1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r>
              <a:rPr lang="es-ES" sz="32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/>
          </a:p>
          <a:p>
            <a:endParaRPr lang="en-US" sz="3200" dirty="0"/>
          </a:p>
          <a:p>
            <a:endParaRPr lang="es-419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1752600"/>
            <a:ext cx="5943600" cy="609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AR" dirty="0">
                <a:latin typeface="Courier New" pitchFamily="49" charset="0"/>
                <a:cs typeface="Courier New" pitchFamily="49" charset="0"/>
              </a:rPr>
              <a:t>VARIABLES a = 2, n = 2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0" y="2514600"/>
            <a:ext cx="1620000" cy="2438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b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10400" y="5029200"/>
            <a:ext cx="768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sz="2400" dirty="0" err="1">
                <a:latin typeface="Arno Pro" pitchFamily="18" charset="0"/>
              </a:rPr>
              <a:t>stack</a:t>
            </a:r>
            <a:endParaRPr lang="en-US" sz="2400" dirty="0">
              <a:latin typeface="Arno Pro" pitchFamily="18" charset="0"/>
            </a:endParaRPr>
          </a:p>
        </p:txBody>
      </p:sp>
      <p:sp>
        <p:nvSpPr>
          <p:cNvPr id="9" name="Rectangle 10"/>
          <p:cNvSpPr/>
          <p:nvPr/>
        </p:nvSpPr>
        <p:spPr>
          <a:xfrm>
            <a:off x="762000" y="2514600"/>
            <a:ext cx="5943600" cy="3352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potencia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(a == 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 (n == 0){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(n&lt;0){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1/potencia (a, -1*n);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}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else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UY" sz="16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es-UY" sz="1600" dirty="0">
                <a:latin typeface="Courier New" pitchFamily="49" charset="0"/>
                <a:cs typeface="Courier New" pitchFamily="49" charset="0"/>
              </a:rPr>
              <a:t> a * potencia (a, n-1); </a:t>
            </a:r>
          </a:p>
          <a:p>
            <a:pPr>
              <a:defRPr/>
            </a:pPr>
            <a:r>
              <a:rPr lang="es-UY" sz="1600" dirty="0">
                <a:latin typeface="Courier New" pitchFamily="49" charset="0"/>
                <a:cs typeface="Courier New" pitchFamily="49" charset="0"/>
              </a:rPr>
              <a:t>} } } </a:t>
            </a:r>
            <a:r>
              <a:rPr lang="es-A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04800" y="2914233"/>
            <a:ext cx="457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9</a:t>
            </a:r>
          </a:p>
          <a:p>
            <a:r>
              <a:rPr lang="es-AR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6913563" y="4038600"/>
            <a:ext cx="15632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P(2,1)</a:t>
            </a:r>
          </a:p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P(2,2)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6913563" y="4583668"/>
            <a:ext cx="15632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P(2,3) L10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440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Titu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14877</TotalTime>
  <Words>1641</Words>
  <Application>Microsoft Office PowerPoint</Application>
  <PresentationFormat>Personalizado</PresentationFormat>
  <Paragraphs>692</Paragraphs>
  <Slides>22</Slides>
  <Notes>21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24" baseType="lpstr">
      <vt:lpstr>Titulo</vt:lpstr>
      <vt:lpstr>Tema de Office</vt:lpstr>
      <vt:lpstr>Recursión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Pesce Sebastián Andrés</dc:creator>
  <cp:lastModifiedBy>Hugo Cepeda</cp:lastModifiedBy>
  <cp:revision>61</cp:revision>
  <dcterms:created xsi:type="dcterms:W3CDTF">2019-03-08T15:19:15Z</dcterms:created>
  <dcterms:modified xsi:type="dcterms:W3CDTF">2024-03-16T14:32:35Z</dcterms:modified>
</cp:coreProperties>
</file>